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 id="2147483660" r:id="rId3"/>
  </p:sldMasterIdLst>
  <p:notesMasterIdLst>
    <p:notesMasterId r:id="rId93"/>
  </p:notesMasterIdLst>
  <p:handoutMasterIdLst>
    <p:handoutMasterId r:id="rId94"/>
  </p:handoutMasterIdLst>
  <p:sldIdLst>
    <p:sldId id="1042" r:id="rId4"/>
    <p:sldId id="1068" r:id="rId5"/>
    <p:sldId id="1069" r:id="rId6"/>
    <p:sldId id="1070" r:id="rId7"/>
    <p:sldId id="1072" r:id="rId8"/>
    <p:sldId id="1073" r:id="rId9"/>
    <p:sldId id="1074" r:id="rId10"/>
    <p:sldId id="1216" r:id="rId11"/>
    <p:sldId id="1075" r:id="rId12"/>
    <p:sldId id="1076" r:id="rId13"/>
    <p:sldId id="1077" r:id="rId14"/>
    <p:sldId id="1078" r:id="rId15"/>
    <p:sldId id="1079" r:id="rId16"/>
    <p:sldId id="1080" r:id="rId17"/>
    <p:sldId id="1081" r:id="rId18"/>
    <p:sldId id="1082" r:id="rId19"/>
    <p:sldId id="1217" r:id="rId20"/>
    <p:sldId id="1083" r:id="rId21"/>
    <p:sldId id="1084" r:id="rId22"/>
    <p:sldId id="1085" r:id="rId23"/>
    <p:sldId id="1086" r:id="rId24"/>
    <p:sldId id="965" r:id="rId25"/>
    <p:sldId id="966" r:id="rId26"/>
    <p:sldId id="967" r:id="rId27"/>
    <p:sldId id="968" r:id="rId28"/>
    <p:sldId id="1008" r:id="rId29"/>
    <p:sldId id="1007" r:id="rId30"/>
    <p:sldId id="1087" r:id="rId31"/>
    <p:sldId id="1088" r:id="rId32"/>
    <p:sldId id="1089" r:id="rId33"/>
    <p:sldId id="1095" r:id="rId34"/>
    <p:sldId id="1093" r:id="rId35"/>
    <p:sldId id="1208" r:id="rId36"/>
    <p:sldId id="1214" r:id="rId37"/>
    <p:sldId id="1097" r:id="rId38"/>
    <p:sldId id="1100" r:id="rId39"/>
    <p:sldId id="1098" r:id="rId40"/>
    <p:sldId id="1099" r:id="rId41"/>
    <p:sldId id="1160" r:id="rId42"/>
    <p:sldId id="1049" r:id="rId43"/>
    <p:sldId id="1219" r:id="rId44"/>
    <p:sldId id="1220" r:id="rId45"/>
    <p:sldId id="1221" r:id="rId46"/>
    <p:sldId id="1218" r:id="rId47"/>
    <p:sldId id="1101" r:id="rId48"/>
    <p:sldId id="1102" r:id="rId49"/>
    <p:sldId id="1103" r:id="rId50"/>
    <p:sldId id="1104" r:id="rId51"/>
    <p:sldId id="1209" r:id="rId52"/>
    <p:sldId id="1108" r:id="rId53"/>
    <p:sldId id="1109" r:id="rId54"/>
    <p:sldId id="1110" r:id="rId55"/>
    <p:sldId id="1224" r:id="rId56"/>
    <p:sldId id="1225" r:id="rId57"/>
    <p:sldId id="1226" r:id="rId58"/>
    <p:sldId id="1222" r:id="rId59"/>
    <p:sldId id="1223" r:id="rId60"/>
    <p:sldId id="1227" r:id="rId61"/>
    <p:sldId id="1228" r:id="rId62"/>
    <p:sldId id="1229" r:id="rId63"/>
    <p:sldId id="1231" r:id="rId64"/>
    <p:sldId id="1232" r:id="rId65"/>
    <p:sldId id="1234" r:id="rId66"/>
    <p:sldId id="1233" r:id="rId67"/>
    <p:sldId id="1050" r:id="rId68"/>
    <p:sldId id="1112" r:id="rId69"/>
    <p:sldId id="1113" r:id="rId70"/>
    <p:sldId id="1212" r:id="rId71"/>
    <p:sldId id="1114" r:id="rId72"/>
    <p:sldId id="1115" r:id="rId73"/>
    <p:sldId id="1213" r:id="rId74"/>
    <p:sldId id="1116" r:id="rId75"/>
    <p:sldId id="1125" r:id="rId76"/>
    <p:sldId id="1117" r:id="rId77"/>
    <p:sldId id="1118" r:id="rId78"/>
    <p:sldId id="1119" r:id="rId79"/>
    <p:sldId id="1120" r:id="rId80"/>
    <p:sldId id="1121" r:id="rId81"/>
    <p:sldId id="1122" r:id="rId82"/>
    <p:sldId id="1123" r:id="rId83"/>
    <p:sldId id="1124" r:id="rId84"/>
    <p:sldId id="1106" r:id="rId85"/>
    <p:sldId id="1147" r:id="rId86"/>
    <p:sldId id="1235" r:id="rId87"/>
    <p:sldId id="1236" r:id="rId88"/>
    <p:sldId id="1237" r:id="rId89"/>
    <p:sldId id="1238" r:id="rId90"/>
    <p:sldId id="1239" r:id="rId91"/>
    <p:sldId id="1240" r:id="rId9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userDrawn="1">
          <p15:clr>
            <a:srgbClr val="A4A3A4"/>
          </p15:clr>
        </p15:guide>
        <p15:guide id="2"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9CDFF9"/>
    <a:srgbClr val="010086"/>
    <a:srgbClr val="CCCCFF"/>
    <a:srgbClr val="3C6CDF"/>
    <a:srgbClr val="0000A8"/>
    <a:srgbClr val="C96B72"/>
    <a:srgbClr val="B8C2C9"/>
    <a:srgbClr val="D6DCE0"/>
    <a:srgbClr val="01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9613"/>
  </p:normalViewPr>
  <p:slideViewPr>
    <p:cSldViewPr snapToGrid="0" snapToObjects="1">
      <p:cViewPr varScale="1">
        <p:scale>
          <a:sx n="70" d="100"/>
          <a:sy n="70" d="100"/>
        </p:scale>
        <p:origin x="1157" y="48"/>
      </p:cViewPr>
      <p:guideLst>
        <p:guide orient="horz" pos="1104"/>
        <p:guide pos="576"/>
      </p:guideLst>
    </p:cSldViewPr>
  </p:slideViewPr>
  <p:outlineViewPr>
    <p:cViewPr>
      <p:scale>
        <a:sx n="33" d="100"/>
        <a:sy n="33" d="100"/>
      </p:scale>
      <p:origin x="0" y="-41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IN"/>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B0830073-19CD-4447-A22D-23276D72BAE0}" type="datetimeFigureOut">
              <a:rPr lang="en-IN" smtClean="0"/>
              <a:t>27-02-2023</a:t>
            </a:fld>
            <a:endParaRPr lang="en-IN"/>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IN"/>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8C59FD9-FE6C-47C4-A8EC-6DC1DE20F4EF}" type="slidenum">
              <a:rPr lang="en-IN" smtClean="0"/>
              <a:t>‹#›</a:t>
            </a:fld>
            <a:endParaRPr lang="en-IN"/>
          </a:p>
        </p:txBody>
      </p:sp>
    </p:spTree>
    <p:extLst>
      <p:ext uri="{BB962C8B-B14F-4D97-AF65-F5344CB8AC3E}">
        <p14:creationId xmlns:p14="http://schemas.microsoft.com/office/powerpoint/2010/main" val="3407712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153024D-5FCD-D142-BBE1-7B391F60AD88}" type="datetimeFigureOut">
              <a:rPr lang="en-US" smtClean="0"/>
              <a:t>2/27/2023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a:p>
        </p:txBody>
      </p:sp>
    </p:spTree>
    <p:extLst>
      <p:ext uri="{BB962C8B-B14F-4D97-AF65-F5344CB8AC3E}">
        <p14:creationId xmlns:p14="http://schemas.microsoft.com/office/powerpoint/2010/main" val="471835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220268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3463708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177009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2046501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248310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223914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2463136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366864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229790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3724268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2738180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37037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139986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2979432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752694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25</a:t>
            </a:fld>
            <a:endParaRPr lang="en-US">
              <a:solidFill>
                <a:prstClr val="black"/>
              </a:solidFill>
              <a:latin typeface="Calibri" panose="020F0502020204030204"/>
            </a:endParaRPr>
          </a:p>
        </p:txBody>
      </p:sp>
    </p:spTree>
    <p:extLst>
      <p:ext uri="{BB962C8B-B14F-4D97-AF65-F5344CB8AC3E}">
        <p14:creationId xmlns:p14="http://schemas.microsoft.com/office/powerpoint/2010/main" val="822803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3711580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46CF841B-2E0C-D644-8ADE-1DB30A60E6FE}" type="slidenum">
              <a:rPr lang="en-US">
                <a:solidFill>
                  <a:prstClr val="black"/>
                </a:solidFill>
                <a:latin typeface="Calibri" panose="020F0502020204030204"/>
              </a:rPr>
              <a:pPr defTabSz="931774">
                <a:def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2612225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28</a:t>
            </a:fld>
            <a:endParaRPr lang="en-US">
              <a:solidFill>
                <a:prstClr val="black"/>
              </a:solidFill>
              <a:latin typeface="Calibri" panose="020F0502020204030204"/>
            </a:endParaRPr>
          </a:p>
        </p:txBody>
      </p:sp>
    </p:spTree>
    <p:extLst>
      <p:ext uri="{BB962C8B-B14F-4D97-AF65-F5344CB8AC3E}">
        <p14:creationId xmlns:p14="http://schemas.microsoft.com/office/powerpoint/2010/main" val="4092231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t>
            </a:r>
            <a:r>
              <a:rPr lang="en-US" baseline="0" dirty="0"/>
              <a:t> poor content providers – like in real-estate, location is everything.  servers want to be close to clients.</a:t>
            </a:r>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2434248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minutes (recall earlier delay versus arrival rate curve from Chapter 1)</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159854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251689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31</a:t>
            </a:fld>
            <a:endParaRPr lang="en-US">
              <a:solidFill>
                <a:prstClr val="black"/>
              </a:solidFill>
              <a:latin typeface="Calibri" panose="020F0502020204030204"/>
            </a:endParaRPr>
          </a:p>
        </p:txBody>
      </p:sp>
    </p:spTree>
    <p:extLst>
      <p:ext uri="{BB962C8B-B14F-4D97-AF65-F5344CB8AC3E}">
        <p14:creationId xmlns:p14="http://schemas.microsoft.com/office/powerpoint/2010/main" val="1264009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3873164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3789331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1722395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3669292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36</a:t>
            </a:fld>
            <a:endParaRPr lang="en-US">
              <a:solidFill>
                <a:prstClr val="black"/>
              </a:solidFill>
              <a:latin typeface="Calibri" panose="020F0502020204030204"/>
            </a:endParaRPr>
          </a:p>
        </p:txBody>
      </p:sp>
    </p:spTree>
    <p:extLst>
      <p:ext uri="{BB962C8B-B14F-4D97-AF65-F5344CB8AC3E}">
        <p14:creationId xmlns:p14="http://schemas.microsoft.com/office/powerpoint/2010/main" val="60170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37</a:t>
            </a:fld>
            <a:endParaRPr lang="en-US">
              <a:solidFill>
                <a:prstClr val="black"/>
              </a:solidFill>
              <a:latin typeface="Calibri" panose="020F0502020204030204"/>
            </a:endParaRPr>
          </a:p>
        </p:txBody>
      </p:sp>
    </p:spTree>
    <p:extLst>
      <p:ext uri="{BB962C8B-B14F-4D97-AF65-F5344CB8AC3E}">
        <p14:creationId xmlns:p14="http://schemas.microsoft.com/office/powerpoint/2010/main" val="2028394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job first: decreased average delay!</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38</a:t>
            </a:fld>
            <a:endParaRPr lang="en-US">
              <a:solidFill>
                <a:prstClr val="black"/>
              </a:solidFill>
              <a:latin typeface="Calibri" panose="020F0502020204030204"/>
            </a:endParaRPr>
          </a:p>
        </p:txBody>
      </p:sp>
    </p:spTree>
    <p:extLst>
      <p:ext uri="{BB962C8B-B14F-4D97-AF65-F5344CB8AC3E}">
        <p14:creationId xmlns:p14="http://schemas.microsoft.com/office/powerpoint/2010/main" val="2645729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1131080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40</a:t>
            </a:fld>
            <a:endParaRPr lang="en-US"/>
          </a:p>
        </p:txBody>
      </p:sp>
    </p:spTree>
    <p:extLst>
      <p:ext uri="{BB962C8B-B14F-4D97-AF65-F5344CB8AC3E}">
        <p14:creationId xmlns:p14="http://schemas.microsoft.com/office/powerpoint/2010/main" val="3353106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352828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44</a:t>
            </a:fld>
            <a:endParaRPr lang="en-US"/>
          </a:p>
        </p:txBody>
      </p:sp>
    </p:spTree>
    <p:extLst>
      <p:ext uri="{BB962C8B-B14F-4D97-AF65-F5344CB8AC3E}">
        <p14:creationId xmlns:p14="http://schemas.microsoft.com/office/powerpoint/2010/main" val="718471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45</a:t>
            </a:fld>
            <a:endParaRPr lang="en-US">
              <a:solidFill>
                <a:prstClr val="black"/>
              </a:solidFill>
              <a:latin typeface="Calibri" panose="020F0502020204030204"/>
            </a:endParaRPr>
          </a:p>
        </p:txBody>
      </p:sp>
    </p:spTree>
    <p:extLst>
      <p:ext uri="{BB962C8B-B14F-4D97-AF65-F5344CB8AC3E}">
        <p14:creationId xmlns:p14="http://schemas.microsoft.com/office/powerpoint/2010/main" val="3214794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3375808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2951408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48</a:t>
            </a:fld>
            <a:endParaRPr lang="en-US">
              <a:solidFill>
                <a:prstClr val="black"/>
              </a:solidFill>
              <a:latin typeface="Calibri" panose="020F0502020204030204"/>
            </a:endParaRPr>
          </a:p>
        </p:txBody>
      </p:sp>
    </p:spTree>
    <p:extLst>
      <p:ext uri="{BB962C8B-B14F-4D97-AF65-F5344CB8AC3E}">
        <p14:creationId xmlns:p14="http://schemas.microsoft.com/office/powerpoint/2010/main" val="1172971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49</a:t>
            </a:fld>
            <a:endParaRPr lang="en-US">
              <a:solidFill>
                <a:prstClr val="black"/>
              </a:solidFill>
              <a:latin typeface="Calibri" panose="020F0502020204030204"/>
            </a:endParaRPr>
          </a:p>
        </p:txBody>
      </p:sp>
    </p:spTree>
    <p:extLst>
      <p:ext uri="{BB962C8B-B14F-4D97-AF65-F5344CB8AC3E}">
        <p14:creationId xmlns:p14="http://schemas.microsoft.com/office/powerpoint/2010/main" val="1729792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50</a:t>
            </a:fld>
            <a:endParaRPr lang="en-US">
              <a:solidFill>
                <a:prstClr val="black"/>
              </a:solidFill>
              <a:latin typeface="Calibri" panose="020F0502020204030204"/>
            </a:endParaRPr>
          </a:p>
        </p:txBody>
      </p:sp>
    </p:spTree>
    <p:extLst>
      <p:ext uri="{BB962C8B-B14F-4D97-AF65-F5344CB8AC3E}">
        <p14:creationId xmlns:p14="http://schemas.microsoft.com/office/powerpoint/2010/main" val="1515193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51</a:t>
            </a:fld>
            <a:endParaRPr lang="en-US">
              <a:solidFill>
                <a:prstClr val="black"/>
              </a:solidFill>
              <a:latin typeface="Calibri" panose="020F0502020204030204"/>
            </a:endParaRPr>
          </a:p>
        </p:txBody>
      </p:sp>
    </p:spTree>
    <p:extLst>
      <p:ext uri="{BB962C8B-B14F-4D97-AF65-F5344CB8AC3E}">
        <p14:creationId xmlns:p14="http://schemas.microsoft.com/office/powerpoint/2010/main" val="8818321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52</a:t>
            </a:fld>
            <a:endParaRPr lang="en-US">
              <a:solidFill>
                <a:prstClr val="black"/>
              </a:solidFill>
              <a:latin typeface="Calibri" panose="020F0502020204030204"/>
            </a:endParaRPr>
          </a:p>
        </p:txBody>
      </p:sp>
    </p:spTree>
    <p:extLst>
      <p:ext uri="{BB962C8B-B14F-4D97-AF65-F5344CB8AC3E}">
        <p14:creationId xmlns:p14="http://schemas.microsoft.com/office/powerpoint/2010/main" val="2865379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TextEdit="1"/>
          </p:cNvSpPr>
          <p:nvPr>
            <p:ph type="sldImg"/>
          </p:nvPr>
        </p:nvSpPr>
        <p:spPr>
          <a:ln/>
        </p:spPr>
      </p:sp>
      <p:sp>
        <p:nvSpPr>
          <p:cNvPr id="1402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402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157">
              <a:defRPr sz="2000">
                <a:solidFill>
                  <a:schemeClr val="tx1"/>
                </a:solidFill>
                <a:latin typeface="Arial" panose="020B0604020202020204" pitchFamily="34" charset="0"/>
                <a:ea typeface="MS PGothic" panose="020B0600070205080204" pitchFamily="34" charset="-128"/>
              </a:defRPr>
            </a:lvl1pPr>
            <a:lvl2pPr marL="757066" indent="-291179" defTabSz="985157">
              <a:defRPr sz="2000">
                <a:solidFill>
                  <a:schemeClr val="tx1"/>
                </a:solidFill>
                <a:latin typeface="Arial" panose="020B0604020202020204" pitchFamily="34" charset="0"/>
                <a:ea typeface="MS PGothic" panose="020B0600070205080204" pitchFamily="34" charset="-128"/>
              </a:defRPr>
            </a:lvl2pPr>
            <a:lvl3pPr marL="1164717" indent="-232943" defTabSz="985157">
              <a:defRPr sz="2000">
                <a:solidFill>
                  <a:schemeClr val="tx1"/>
                </a:solidFill>
                <a:latin typeface="Arial" panose="020B0604020202020204" pitchFamily="34" charset="0"/>
                <a:ea typeface="MS PGothic" panose="020B0600070205080204" pitchFamily="34" charset="-128"/>
              </a:defRPr>
            </a:lvl3pPr>
            <a:lvl4pPr marL="1630604" indent="-232943" defTabSz="985157">
              <a:defRPr sz="2000">
                <a:solidFill>
                  <a:schemeClr val="tx1"/>
                </a:solidFill>
                <a:latin typeface="Arial" panose="020B0604020202020204" pitchFamily="34" charset="0"/>
                <a:ea typeface="MS PGothic" panose="020B0600070205080204" pitchFamily="34" charset="-128"/>
              </a:defRPr>
            </a:lvl4pPr>
            <a:lvl5pPr marL="2096491" indent="-232943" defTabSz="985157">
              <a:defRPr sz="2000">
                <a:solidFill>
                  <a:schemeClr val="tx1"/>
                </a:solidFill>
                <a:latin typeface="Arial" panose="020B0604020202020204" pitchFamily="34" charset="0"/>
                <a:ea typeface="MS PGothic" panose="020B0600070205080204" pitchFamily="34" charset="-128"/>
              </a:defRPr>
            </a:lvl5pPr>
            <a:lvl6pPr marL="2562377"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3028264"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94151"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960038"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DDEA5DCC-DE7D-4E48-90B8-E6AB158E7889}" type="slidenum">
              <a:rPr lang="en-US" altLang="en-US" sz="1300">
                <a:latin typeface="Times New Roman" panose="02020603050405020304" pitchFamily="18" charset="0"/>
              </a:rPr>
              <a:pPr/>
              <a:t>56</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549556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234336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noTextEdit="1"/>
          </p:cNvSpPr>
          <p:nvPr>
            <p:ph type="sldImg"/>
          </p:nvPr>
        </p:nvSpPr>
        <p:spPr>
          <a:ln/>
        </p:spPr>
      </p:sp>
      <p:sp>
        <p:nvSpPr>
          <p:cNvPr id="1423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423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5157">
              <a:defRPr sz="2000">
                <a:solidFill>
                  <a:schemeClr val="tx1"/>
                </a:solidFill>
                <a:latin typeface="Arial" panose="020B0604020202020204" pitchFamily="34" charset="0"/>
                <a:ea typeface="MS PGothic" panose="020B0600070205080204" pitchFamily="34" charset="-128"/>
              </a:defRPr>
            </a:lvl1pPr>
            <a:lvl2pPr marL="757066" indent="-291179" defTabSz="985157">
              <a:defRPr sz="2000">
                <a:solidFill>
                  <a:schemeClr val="tx1"/>
                </a:solidFill>
                <a:latin typeface="Arial" panose="020B0604020202020204" pitchFamily="34" charset="0"/>
                <a:ea typeface="MS PGothic" panose="020B0600070205080204" pitchFamily="34" charset="-128"/>
              </a:defRPr>
            </a:lvl2pPr>
            <a:lvl3pPr marL="1164717" indent="-232943" defTabSz="985157">
              <a:defRPr sz="2000">
                <a:solidFill>
                  <a:schemeClr val="tx1"/>
                </a:solidFill>
                <a:latin typeface="Arial" panose="020B0604020202020204" pitchFamily="34" charset="0"/>
                <a:ea typeface="MS PGothic" panose="020B0600070205080204" pitchFamily="34" charset="-128"/>
              </a:defRPr>
            </a:lvl3pPr>
            <a:lvl4pPr marL="1630604" indent="-232943" defTabSz="985157">
              <a:defRPr sz="2000">
                <a:solidFill>
                  <a:schemeClr val="tx1"/>
                </a:solidFill>
                <a:latin typeface="Arial" panose="020B0604020202020204" pitchFamily="34" charset="0"/>
                <a:ea typeface="MS PGothic" panose="020B0600070205080204" pitchFamily="34" charset="-128"/>
              </a:defRPr>
            </a:lvl4pPr>
            <a:lvl5pPr marL="2096491" indent="-232943" defTabSz="985157">
              <a:defRPr sz="2000">
                <a:solidFill>
                  <a:schemeClr val="tx1"/>
                </a:solidFill>
                <a:latin typeface="Arial" panose="020B0604020202020204" pitchFamily="34" charset="0"/>
                <a:ea typeface="MS PGothic" panose="020B0600070205080204" pitchFamily="34" charset="-128"/>
              </a:defRPr>
            </a:lvl5pPr>
            <a:lvl6pPr marL="2562377"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3028264"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94151"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960038" indent="-232943" defTabSz="985157"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03BD1ABD-3A49-4959-B7B9-8880C95C4135}" type="slidenum">
              <a:rPr lang="en-US" altLang="en-US" sz="1300">
                <a:latin typeface="Times New Roman" panose="02020603050405020304" pitchFamily="18" charset="0"/>
              </a:rPr>
              <a:pPr/>
              <a:t>57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0356783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65</a:t>
            </a:fld>
            <a:endParaRPr lang="en-US"/>
          </a:p>
        </p:txBody>
      </p:sp>
    </p:spTree>
    <p:extLst>
      <p:ext uri="{BB962C8B-B14F-4D97-AF65-F5344CB8AC3E}">
        <p14:creationId xmlns:p14="http://schemas.microsoft.com/office/powerpoint/2010/main" val="544878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66</a:t>
            </a:fld>
            <a:endParaRPr lang="en-US">
              <a:solidFill>
                <a:prstClr val="black"/>
              </a:solidFill>
              <a:latin typeface="Calibri" panose="020F0502020204030204"/>
            </a:endParaRPr>
          </a:p>
        </p:txBody>
      </p:sp>
    </p:spTree>
    <p:extLst>
      <p:ext uri="{BB962C8B-B14F-4D97-AF65-F5344CB8AC3E}">
        <p14:creationId xmlns:p14="http://schemas.microsoft.com/office/powerpoint/2010/main" val="2180928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67</a:t>
            </a:fld>
            <a:endParaRPr lang="en-US">
              <a:solidFill>
                <a:prstClr val="black"/>
              </a:solidFill>
              <a:latin typeface="Calibri" panose="020F0502020204030204"/>
            </a:endParaRPr>
          </a:p>
        </p:txBody>
      </p:sp>
    </p:spTree>
    <p:extLst>
      <p:ext uri="{BB962C8B-B14F-4D97-AF65-F5344CB8AC3E}">
        <p14:creationId xmlns:p14="http://schemas.microsoft.com/office/powerpoint/2010/main" val="3423474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4241687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69</a:t>
            </a:fld>
            <a:endParaRPr lang="en-US">
              <a:solidFill>
                <a:prstClr val="black"/>
              </a:solidFill>
              <a:latin typeface="Calibri" panose="020F0502020204030204"/>
            </a:endParaRPr>
          </a:p>
        </p:txBody>
      </p:sp>
    </p:spTree>
    <p:extLst>
      <p:ext uri="{BB962C8B-B14F-4D97-AF65-F5344CB8AC3E}">
        <p14:creationId xmlns:p14="http://schemas.microsoft.com/office/powerpoint/2010/main" val="24228087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70</a:t>
            </a:fld>
            <a:endParaRPr lang="en-US">
              <a:solidFill>
                <a:prstClr val="black"/>
              </a:solidFill>
              <a:latin typeface="Calibri" panose="020F0502020204030204"/>
            </a:endParaRPr>
          </a:p>
        </p:txBody>
      </p:sp>
    </p:spTree>
    <p:extLst>
      <p:ext uri="{BB962C8B-B14F-4D97-AF65-F5344CB8AC3E}">
        <p14:creationId xmlns:p14="http://schemas.microsoft.com/office/powerpoint/2010/main" val="2249090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71</a:t>
            </a:fld>
            <a:endParaRPr lang="en-US">
              <a:solidFill>
                <a:prstClr val="black"/>
              </a:solidFill>
              <a:latin typeface="Calibri" panose="020F0502020204030204"/>
            </a:endParaRPr>
          </a:p>
        </p:txBody>
      </p:sp>
    </p:spTree>
    <p:extLst>
      <p:ext uri="{BB962C8B-B14F-4D97-AF65-F5344CB8AC3E}">
        <p14:creationId xmlns:p14="http://schemas.microsoft.com/office/powerpoint/2010/main" val="3556232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72</a:t>
            </a:fld>
            <a:endParaRPr lang="en-US">
              <a:solidFill>
                <a:prstClr val="black"/>
              </a:solidFill>
              <a:latin typeface="Calibri" panose="020F0502020204030204"/>
            </a:endParaRPr>
          </a:p>
        </p:txBody>
      </p:sp>
    </p:spTree>
    <p:extLst>
      <p:ext uri="{BB962C8B-B14F-4D97-AF65-F5344CB8AC3E}">
        <p14:creationId xmlns:p14="http://schemas.microsoft.com/office/powerpoint/2010/main" val="342994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73</a:t>
            </a:fld>
            <a:endParaRPr lang="en-US">
              <a:solidFill>
                <a:prstClr val="black"/>
              </a:solidFill>
              <a:latin typeface="Calibri" panose="020F0502020204030204"/>
            </a:endParaRPr>
          </a:p>
        </p:txBody>
      </p:sp>
    </p:spTree>
    <p:extLst>
      <p:ext uri="{BB962C8B-B14F-4D97-AF65-F5344CB8AC3E}">
        <p14:creationId xmlns:p14="http://schemas.microsoft.com/office/powerpoint/2010/main" val="2548716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8502447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74</a:t>
            </a:fld>
            <a:endParaRPr lang="en-US">
              <a:solidFill>
                <a:prstClr val="black"/>
              </a:solidFill>
              <a:latin typeface="Calibri" panose="020F0502020204030204"/>
            </a:endParaRPr>
          </a:p>
        </p:txBody>
      </p:sp>
    </p:spTree>
    <p:extLst>
      <p:ext uri="{BB962C8B-B14F-4D97-AF65-F5344CB8AC3E}">
        <p14:creationId xmlns:p14="http://schemas.microsoft.com/office/powerpoint/2010/main" val="684302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75</a:t>
            </a:fld>
            <a:endParaRPr lang="en-US">
              <a:solidFill>
                <a:prstClr val="black"/>
              </a:solidFill>
              <a:latin typeface="Calibri" panose="020F0502020204030204"/>
            </a:endParaRPr>
          </a:p>
        </p:txBody>
      </p:sp>
    </p:spTree>
    <p:extLst>
      <p:ext uri="{BB962C8B-B14F-4D97-AF65-F5344CB8AC3E}">
        <p14:creationId xmlns:p14="http://schemas.microsoft.com/office/powerpoint/2010/main" val="3486647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76</a:t>
            </a:fld>
            <a:endParaRPr lang="en-US">
              <a:solidFill>
                <a:prstClr val="black"/>
              </a:solidFill>
              <a:latin typeface="Calibri" panose="020F0502020204030204"/>
            </a:endParaRPr>
          </a:p>
        </p:txBody>
      </p:sp>
    </p:spTree>
    <p:extLst>
      <p:ext uri="{BB962C8B-B14F-4D97-AF65-F5344CB8AC3E}">
        <p14:creationId xmlns:p14="http://schemas.microsoft.com/office/powerpoint/2010/main" val="37747499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77</a:t>
            </a:fld>
            <a:endParaRPr lang="en-US">
              <a:solidFill>
                <a:prstClr val="black"/>
              </a:solidFill>
              <a:latin typeface="Calibri" panose="020F0502020204030204"/>
            </a:endParaRPr>
          </a:p>
        </p:txBody>
      </p:sp>
    </p:spTree>
    <p:extLst>
      <p:ext uri="{BB962C8B-B14F-4D97-AF65-F5344CB8AC3E}">
        <p14:creationId xmlns:p14="http://schemas.microsoft.com/office/powerpoint/2010/main" val="36662498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78</a:t>
            </a:fld>
            <a:endParaRPr lang="en-US">
              <a:solidFill>
                <a:prstClr val="black"/>
              </a:solidFill>
              <a:latin typeface="Calibri" panose="020F0502020204030204"/>
            </a:endParaRPr>
          </a:p>
        </p:txBody>
      </p:sp>
    </p:spTree>
    <p:extLst>
      <p:ext uri="{BB962C8B-B14F-4D97-AF65-F5344CB8AC3E}">
        <p14:creationId xmlns:p14="http://schemas.microsoft.com/office/powerpoint/2010/main" val="33099483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79</a:t>
            </a:fld>
            <a:endParaRPr lang="en-US">
              <a:solidFill>
                <a:prstClr val="black"/>
              </a:solidFill>
              <a:latin typeface="Calibri" panose="020F0502020204030204"/>
            </a:endParaRPr>
          </a:p>
        </p:txBody>
      </p:sp>
    </p:spTree>
    <p:extLst>
      <p:ext uri="{BB962C8B-B14F-4D97-AF65-F5344CB8AC3E}">
        <p14:creationId xmlns:p14="http://schemas.microsoft.com/office/powerpoint/2010/main" val="929447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80</a:t>
            </a:fld>
            <a:endParaRPr lang="en-US">
              <a:solidFill>
                <a:prstClr val="black"/>
              </a:solidFill>
              <a:latin typeface="Calibri" panose="020F0502020204030204"/>
            </a:endParaRPr>
          </a:p>
        </p:txBody>
      </p:sp>
    </p:spTree>
    <p:extLst>
      <p:ext uri="{BB962C8B-B14F-4D97-AF65-F5344CB8AC3E}">
        <p14:creationId xmlns:p14="http://schemas.microsoft.com/office/powerpoint/2010/main" val="37966391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81</a:t>
            </a:fld>
            <a:endParaRPr lang="en-US">
              <a:solidFill>
                <a:prstClr val="black"/>
              </a:solidFill>
              <a:latin typeface="Calibri" panose="020F0502020204030204"/>
            </a:endParaRPr>
          </a:p>
        </p:txBody>
      </p:sp>
    </p:spTree>
    <p:extLst>
      <p:ext uri="{BB962C8B-B14F-4D97-AF65-F5344CB8AC3E}">
        <p14:creationId xmlns:p14="http://schemas.microsoft.com/office/powerpoint/2010/main" val="915326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Retired this slide, since telnet isn’t really used anymore, and few non https: mail servers around anymore....</a:t>
            </a:r>
          </a:p>
        </p:txBody>
      </p:sp>
      <p:sp>
        <p:nvSpPr>
          <p:cNvPr id="4" name="Slide Number Placeholder 3"/>
          <p:cNvSpPr>
            <a:spLocks noGrp="1"/>
          </p:cNvSpPr>
          <p:nvPr>
            <p:ph type="sldNum" sz="quarter" idx="5"/>
          </p:nvPr>
        </p:nvSpPr>
        <p:spPr/>
        <p:txBody>
          <a:bodyPr/>
          <a:lstStyle/>
          <a:p>
            <a:fld id="{3D91EEAC-CFEF-9647-876F-EABC6B8338D7}" type="slidenum">
              <a:rPr lang="en-US" smtClean="0"/>
              <a:t>82</a:t>
            </a:fld>
            <a:endParaRPr lang="en-US"/>
          </a:p>
        </p:txBody>
      </p:sp>
    </p:spTree>
    <p:extLst>
      <p:ext uri="{BB962C8B-B14F-4D97-AF65-F5344CB8AC3E}">
        <p14:creationId xmlns:p14="http://schemas.microsoft.com/office/powerpoint/2010/main" val="22612216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This slide retired, since there’s the new Netflix example which is visually better</a:t>
            </a: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83</a:t>
            </a:fld>
            <a:endParaRPr lang="en-US"/>
          </a:p>
        </p:txBody>
      </p:sp>
    </p:spTree>
    <p:extLst>
      <p:ext uri="{BB962C8B-B14F-4D97-AF65-F5344CB8AC3E}">
        <p14:creationId xmlns:p14="http://schemas.microsoft.com/office/powerpoint/2010/main" val="96467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098747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D91EEAC-CFEF-9647-876F-EABC6B8338D7}" type="slidenum">
              <a:rPr lang="en-US" smtClean="0"/>
              <a:t>84</a:t>
            </a:fld>
            <a:endParaRPr lang="en-US"/>
          </a:p>
        </p:txBody>
      </p:sp>
    </p:spTree>
    <p:extLst>
      <p:ext uri="{BB962C8B-B14F-4D97-AF65-F5344CB8AC3E}">
        <p14:creationId xmlns:p14="http://schemas.microsoft.com/office/powerpoint/2010/main" val="190357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365733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3D91EEAC-CFEF-9647-876F-EABC6B8338D7}" type="slidenum">
              <a:rPr lang="en-US">
                <a:solidFill>
                  <a:prstClr val="black"/>
                </a:solidFill>
                <a:latin typeface="Calibri" panose="020F0502020204030204"/>
              </a:rPr>
              <a:pPr defTabSz="931774">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333862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0621-8E97-B349-82B8-F5BEB8BB9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EEF4EB-0030-4E4F-9E18-F12D2E22A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1B396-855F-5544-9249-E53712C50958}"/>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5" name="Footer Placeholder 4">
            <a:extLst>
              <a:ext uri="{FF2B5EF4-FFF2-40B4-BE49-F238E27FC236}">
                <a16:creationId xmlns:a16="http://schemas.microsoft.com/office/drawing/2014/main" id="{0F82F17E-A703-FC4C-9DBC-37F173C9B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0F0E7-19E4-134F-9E84-35EA99DAAAB7}"/>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854953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3A18-9CC1-1341-AF96-7184EEE9E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C89520-6876-074C-9D1E-480E252E7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D41A40-B683-6D40-ADC6-D403C9B2DF84}"/>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5" name="Footer Placeholder 4">
            <a:extLst>
              <a:ext uri="{FF2B5EF4-FFF2-40B4-BE49-F238E27FC236}">
                <a16:creationId xmlns:a16="http://schemas.microsoft.com/office/drawing/2014/main" id="{3F18FEEC-B9ED-7545-B62E-2405FF75F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D7674-65A6-9346-ACDD-85E2D4433B83}"/>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976696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B807-2E2B-DF4F-AA06-273A39CC4D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DCA3A2-9A5D-1D4E-BCC4-2CA4EEC2E3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77D900-B000-364D-BFD2-F6CD6080A5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152A66-19E1-D541-B7E0-104E938B0EC6}"/>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6" name="Footer Placeholder 5">
            <a:extLst>
              <a:ext uri="{FF2B5EF4-FFF2-40B4-BE49-F238E27FC236}">
                <a16:creationId xmlns:a16="http://schemas.microsoft.com/office/drawing/2014/main" id="{70AC81DD-4A04-1E4B-B64C-43B9657EC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D67D9-2DCB-AB4D-B8A5-0CAF567FC76C}"/>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27562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A7B7-5559-064B-8A50-9F1CBA7A03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67FAB1-A4C9-F747-A0BA-DBA0C0C4BF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2C787-CD6F-1F4A-9B1D-ACB05AA61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47F7A3-F4D2-F04B-86DF-43E53ADD2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89BA5-1CD5-EB43-A6A4-9F79325D7A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049E35-AF34-354F-AAD8-67D4DAD8763E}"/>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8" name="Footer Placeholder 7">
            <a:extLst>
              <a:ext uri="{FF2B5EF4-FFF2-40B4-BE49-F238E27FC236}">
                <a16:creationId xmlns:a16="http://schemas.microsoft.com/office/drawing/2014/main" id="{17D7A093-D80D-DD4D-91AF-D56DBB7AD9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E78129-3724-4544-9DCF-17FAAC1B7077}"/>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094565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4727-9AE4-9147-9FE1-6B42D7C07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12623B-0F62-D64A-BF9C-BEC5EBC207D9}"/>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4" name="Footer Placeholder 3">
            <a:extLst>
              <a:ext uri="{FF2B5EF4-FFF2-40B4-BE49-F238E27FC236}">
                <a16:creationId xmlns:a16="http://schemas.microsoft.com/office/drawing/2014/main" id="{00AF4969-6D6D-D94E-8509-410729017D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0EC60E-29D6-F448-A9BD-AC7925F73A1B}"/>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3650657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63E131-141F-2F4C-94A8-B696A277DAAB}"/>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3" name="Footer Placeholder 2">
            <a:extLst>
              <a:ext uri="{FF2B5EF4-FFF2-40B4-BE49-F238E27FC236}">
                <a16:creationId xmlns:a16="http://schemas.microsoft.com/office/drawing/2014/main" id="{39F01CA5-D982-D047-B405-732BD81FE8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9B4559-0995-B147-8DE6-A506023D2436}"/>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730220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0973-7C62-9041-8B54-8E64AA52C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2A1D9-7602-5F46-ADC9-04629AF3E0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69871-F446-514D-A4D0-A0492C3C6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E37C1A-E6EB-B349-A191-23573F89EFDF}"/>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6" name="Footer Placeholder 5">
            <a:extLst>
              <a:ext uri="{FF2B5EF4-FFF2-40B4-BE49-F238E27FC236}">
                <a16:creationId xmlns:a16="http://schemas.microsoft.com/office/drawing/2014/main" id="{DEE5AF63-95CF-AB44-A078-25763A8E2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28E78-495A-F640-8460-A92A9EAC0C23}"/>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320042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3374-1714-A242-B3DB-DCDD0B59C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959A6-24BD-AF43-A38F-D0405076E7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155C31-DF90-8747-B196-67292A0E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FDEC8-AC94-4A43-B9A6-707A4F26AAB6}"/>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6" name="Footer Placeholder 5">
            <a:extLst>
              <a:ext uri="{FF2B5EF4-FFF2-40B4-BE49-F238E27FC236}">
                <a16:creationId xmlns:a16="http://schemas.microsoft.com/office/drawing/2014/main" id="{65D4BBFF-DB69-A44C-BA93-6F6668989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97DC4-8EE7-5D49-A5DE-1B19FF6ECCD4}"/>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3187519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2641-EF8E-7C40-8100-AD8B6C42D3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18B34-9C39-1047-9303-6694EC83B5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91113-D5AC-934B-96D3-7BC31020FDE4}"/>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5" name="Footer Placeholder 4">
            <a:extLst>
              <a:ext uri="{FF2B5EF4-FFF2-40B4-BE49-F238E27FC236}">
                <a16:creationId xmlns:a16="http://schemas.microsoft.com/office/drawing/2014/main" id="{0BB59E4E-92CC-2345-838F-5B92552B4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36054-3F34-4A45-9159-95896DF3D97F}"/>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673717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CFEDA-4104-A94B-8E13-19FBF6A0DE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5A2AC8-130C-2F4C-8925-8FC3934A1E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F5612-79E8-0745-B639-AF2BB505A269}"/>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5" name="Footer Placeholder 4">
            <a:extLst>
              <a:ext uri="{FF2B5EF4-FFF2-40B4-BE49-F238E27FC236}">
                <a16:creationId xmlns:a16="http://schemas.microsoft.com/office/drawing/2014/main" id="{8FF80366-4ED4-1A4A-8EA5-DC56122A3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9E45A-CB98-F844-AD9A-FEF0004A8BA1}"/>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335077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276803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2793364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8985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43773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C28B-A937-8946-A8B8-E96C4D7F4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9AB3BC-CF18-5B4B-9EDE-A1DEE9E68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93802E-DCBB-6942-892B-5E006FD43DA1}"/>
              </a:ext>
            </a:extLst>
          </p:cNvPr>
          <p:cNvSpPr>
            <a:spLocks noGrp="1"/>
          </p:cNvSpPr>
          <p:nvPr>
            <p:ph type="dt" sz="half" idx="10"/>
          </p:nvPr>
        </p:nvSpPr>
        <p:spPr/>
        <p:txBody>
          <a:bodyPr/>
          <a:lstStyle/>
          <a:p>
            <a:fld id="{F18ABAAA-56F6-2745-AE94-1EE02FE78392}" type="datetimeFigureOut">
              <a:rPr lang="en-US" smtClean="0"/>
              <a:t>2/27/2023</a:t>
            </a:fld>
            <a:endParaRPr lang="en-US"/>
          </a:p>
        </p:txBody>
      </p:sp>
      <p:sp>
        <p:nvSpPr>
          <p:cNvPr id="5" name="Footer Placeholder 4">
            <a:extLst>
              <a:ext uri="{FF2B5EF4-FFF2-40B4-BE49-F238E27FC236}">
                <a16:creationId xmlns:a16="http://schemas.microsoft.com/office/drawing/2014/main" id="{DCEC76A4-9D88-F940-8D92-FD0FBF301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AAEC3-9D1A-CF41-9E08-BEB07758324D}"/>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42896675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Application Layer: 2-</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2844878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D1C0D8-3EF9-F24C-8AF1-390E042D4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DBBBAD-1D0F-1242-B4FE-CCE298C919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FD964-692F-454A-9E0F-C006144D41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ABAAA-56F6-2745-AE94-1EE02FE78392}" type="datetimeFigureOut">
              <a:rPr lang="en-US" smtClean="0"/>
              <a:t>2/27/2023</a:t>
            </a:fld>
            <a:endParaRPr lang="en-US"/>
          </a:p>
        </p:txBody>
      </p:sp>
      <p:sp>
        <p:nvSpPr>
          <p:cNvPr id="5" name="Footer Placeholder 4">
            <a:extLst>
              <a:ext uri="{FF2B5EF4-FFF2-40B4-BE49-F238E27FC236}">
                <a16:creationId xmlns:a16="http://schemas.microsoft.com/office/drawing/2014/main" id="{36E98797-5417-4944-A83D-4D5FE1613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CE7634-0EA9-654E-96D2-65A8FB16F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B2281-298D-ED49-BD76-0C3B3524713C}" type="slidenum">
              <a:rPr lang="en-US" smtClean="0"/>
              <a:t>‹#›</a:t>
            </a:fld>
            <a:endParaRPr lang="en-US"/>
          </a:p>
        </p:txBody>
      </p:sp>
    </p:spTree>
    <p:extLst>
      <p:ext uri="{BB962C8B-B14F-4D97-AF65-F5344CB8AC3E}">
        <p14:creationId xmlns:p14="http://schemas.microsoft.com/office/powerpoint/2010/main" val="12223692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vyzvdbnOTXY"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Principles of network applications</a:t>
            </a:r>
          </a:p>
          <a:p>
            <a:pPr marL="401638" indent="-401638">
              <a:defRPr/>
            </a:pPr>
            <a:r>
              <a:rPr lang="en-US" sz="3200" dirty="0">
                <a:latin typeface="Calibri" panose="020F0502020204030204" pitchFamily="34" charset="0"/>
                <a:cs typeface="Calibri" panose="020F0502020204030204" pitchFamily="34" charset="0"/>
              </a:rPr>
              <a:t>Web and HTTP</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E-mail, SMTP, IMAP</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The Domain Name System DNS</a:t>
            </a:r>
          </a:p>
          <a:p>
            <a:endParaRPr lang="en-US" dirty="0"/>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P2P applications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video streaming and content distribution networks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socket programming with UDP and TCP</a:t>
            </a:r>
          </a:p>
          <a:p>
            <a:pPr>
              <a:buFont typeface="Wingdings" pitchFamily="2" charset="2"/>
              <a:buNone/>
            </a:pPr>
            <a:endParaRPr lang="en-US" altLang="en-US" sz="2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1</a:t>
            </a:fld>
            <a:endParaRPr lang="en-US" dirty="0"/>
          </a:p>
        </p:txBody>
      </p:sp>
      <p:pic>
        <p:nvPicPr>
          <p:cNvPr id="8" name="Picture 7" descr="Kurose&amp;Ross 8th edition photo">
            <a:extLst>
              <a:ext uri="{FF2B5EF4-FFF2-40B4-BE49-F238E27FC236}">
                <a16:creationId xmlns:a16="http://schemas.microsoft.com/office/drawing/2014/main" id="{95F7992F-0B40-8A40-9C6C-9B0007DB8C1A}"/>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4280837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Persistent HTTP </a:t>
            </a:r>
            <a:r>
              <a:rPr lang="en-US" altLang="en-US" sz="3200" dirty="0">
                <a:cs typeface="Calibri" panose="020F0502020204030204" pitchFamily="34" charset="0"/>
              </a:rPr>
              <a:t>(HTTP 1.1)</a:t>
            </a:r>
            <a:endParaRPr lang="en-US" sz="4400" dirty="0"/>
          </a:p>
        </p:txBody>
      </p:sp>
      <p:sp>
        <p:nvSpPr>
          <p:cNvPr id="6" name="Rectangle 3">
            <a:extLst>
              <a:ext uri="{FF2B5EF4-FFF2-40B4-BE49-F238E27FC236}">
                <a16:creationId xmlns:a16="http://schemas.microsoft.com/office/drawing/2014/main" id="{FB14C937-79C9-6642-8B0C-15F130B4AF98}"/>
              </a:ext>
            </a:extLst>
          </p:cNvPr>
          <p:cNvSpPr txBox="1">
            <a:spLocks noChangeArrowheads="1"/>
          </p:cNvSpPr>
          <p:nvPr/>
        </p:nvSpPr>
        <p:spPr>
          <a:xfrm>
            <a:off x="798691" y="1401764"/>
            <a:ext cx="516554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Non-persistent HTTP issues:</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requires 2 RTTs per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OS overhead for </a:t>
            </a:r>
            <a:r>
              <a:rPr kumimoji="0" lang="en-US" sz="2800" b="0" i="1" u="none" strike="noStrike" kern="1200" cap="none" spc="0" normalizeH="0" baseline="0" noProof="0" dirty="0">
                <a:ln>
                  <a:noFill/>
                </a:ln>
                <a:solidFill>
                  <a:prstClr val="black"/>
                </a:solidFill>
                <a:effectLst/>
                <a:uLnTx/>
                <a:uFillTx/>
                <a:latin typeface="Calibri"/>
                <a:ea typeface="+mn-ea"/>
                <a:cs typeface="+mn-cs"/>
              </a:rPr>
              <a:t>each</a:t>
            </a:r>
            <a:r>
              <a:rPr kumimoji="0" lang="en-US" sz="2800" b="0" i="0" u="none" strike="noStrike" kern="1200" cap="none" spc="0" normalizeH="0" baseline="0" noProof="0" dirty="0">
                <a:ln>
                  <a:noFill/>
                </a:ln>
                <a:solidFill>
                  <a:prstClr val="black"/>
                </a:solidFill>
                <a:effectLst/>
                <a:uLnTx/>
                <a:uFillTx/>
                <a:latin typeface="Calibri"/>
                <a:ea typeface="+mn-ea"/>
                <a:cs typeface="+mn-cs"/>
              </a:rPr>
              <a:t> TCP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browsers often open multiple parallel TCP connections to fetch referenced objects in parallel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10">
            <a:extLst>
              <a:ext uri="{FF2B5EF4-FFF2-40B4-BE49-F238E27FC236}">
                <a16:creationId xmlns:a16="http://schemas.microsoft.com/office/drawing/2014/main" id="{996C596E-CBDC-1641-AE54-06AC7ADF3759}"/>
              </a:ext>
            </a:extLst>
          </p:cNvPr>
          <p:cNvSpPr txBox="1">
            <a:spLocks noChangeArrowheads="1"/>
          </p:cNvSpPr>
          <p:nvPr/>
        </p:nvSpPr>
        <p:spPr>
          <a:xfrm>
            <a:off x="6227762" y="1414463"/>
            <a:ext cx="573505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Persistent  HTTP </a:t>
            </a:r>
            <a:r>
              <a:rPr kumimoji="0" lang="en-US" sz="2400" b="0" i="1" u="none" strike="noStrike" kern="1200" cap="none" spc="0" normalizeH="0" baseline="0" noProof="0" dirty="0">
                <a:ln>
                  <a:noFill/>
                </a:ln>
                <a:solidFill>
                  <a:srgbClr val="CC0000"/>
                </a:solidFill>
                <a:effectLst/>
                <a:uLnTx/>
                <a:uFillTx/>
                <a:latin typeface="Calibri"/>
                <a:ea typeface="+mn-ea"/>
                <a:cs typeface="+mn-cs"/>
              </a:rPr>
              <a:t>(HTTP1.1):</a:t>
            </a:r>
            <a:endParaRPr kumimoji="0" lang="en-US" sz="3200" b="0" i="1" u="none" strike="noStrike" kern="1200" cap="none" spc="0" normalizeH="0" baseline="0" noProof="0" dirty="0">
              <a:ln>
                <a:noFill/>
              </a:ln>
              <a:solidFill>
                <a:srgbClr val="CC0000"/>
              </a:solidFill>
              <a:effectLst/>
              <a:uLnTx/>
              <a:uFillTx/>
              <a:latin typeface="Calibri"/>
              <a:ea typeface="+mn-ea"/>
              <a:cs typeface="+mn-cs"/>
            </a:endParaRP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server leaves connection open after sending response</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subsequent HTTP messages  between same client/server sent over open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 sends requests as soon as it encounters a referenced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as little as one RTT for all the referenced objects (cutting response time in half)</a:t>
            </a:r>
          </a:p>
        </p:txBody>
      </p:sp>
      <p:sp>
        <p:nvSpPr>
          <p:cNvPr id="5" name="Slide Number Placeholder 2">
            <a:extLst>
              <a:ext uri="{FF2B5EF4-FFF2-40B4-BE49-F238E27FC236}">
                <a16:creationId xmlns:a16="http://schemas.microsoft.com/office/drawing/2014/main" id="{2C9DB959-15FC-7A47-B54E-965B407AAA5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10</a:t>
            </a:fld>
            <a:endParaRPr lang="en-US" dirty="0"/>
          </a:p>
        </p:txBody>
      </p:sp>
    </p:spTree>
    <p:extLst>
      <p:ext uri="{BB962C8B-B14F-4D97-AF65-F5344CB8AC3E}">
        <p14:creationId xmlns:p14="http://schemas.microsoft.com/office/powerpoint/2010/main" val="42625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request </a:t>
            </a:r>
            <a:r>
              <a:rPr lang="en-US" altLang="en-US" dirty="0">
                <a:cs typeface="Calibri" panose="020F0502020204030204" pitchFamily="34" charset="0"/>
              </a:rPr>
              <a:t>m</a:t>
            </a:r>
            <a:r>
              <a:rPr lang="en-US" altLang="en-US" sz="4400" dirty="0">
                <a:cs typeface="Calibri" panose="020F0502020204030204" pitchFamily="34" charset="0"/>
              </a:rPr>
              <a:t>essage</a:t>
            </a:r>
            <a:endParaRPr lang="en-US" sz="4400" dirty="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142920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two types of HTTP messages: </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response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 message: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ASCII (human-readable format)</a:t>
            </a:r>
            <a:endParaRPr kumimoji="0" lang="en-US" altLang="en-US" sz="2400" b="0" i="0" u="none" strike="noStrike" kern="1200" cap="none" spc="0" normalizeH="0" baseline="0" noProof="0" dirty="0">
              <a:ln>
                <a:noFill/>
              </a:ln>
              <a:solidFill>
                <a:srgbClr val="ED7D31"/>
              </a:solidFill>
              <a:effectLst/>
              <a:uLnTx/>
              <a:uFillTx/>
              <a:latin typeface="Calibri"/>
              <a:ea typeface="ＭＳ Ｐゴシック" panose="020B0600070205080204" pitchFamily="34" charset="-128"/>
              <a:cs typeface="+mn-cs"/>
            </a:endParaRPr>
          </a:p>
        </p:txBody>
      </p:sp>
      <p:sp>
        <p:nvSpPr>
          <p:cNvPr id="13" name="Text Box 8">
            <a:extLst>
              <a:ext uri="{FF2B5EF4-FFF2-40B4-BE49-F238E27FC236}">
                <a16:creationId xmlns:a16="http://schemas.microsoft.com/office/drawing/2014/main" id="{9D189007-4005-564E-B421-909E89E9EF1D}"/>
              </a:ext>
            </a:extLst>
          </p:cNvPr>
          <p:cNvSpPr txBox="1">
            <a:spLocks noChangeArrowheads="1"/>
          </p:cNvSpPr>
          <p:nvPr/>
        </p:nvSpPr>
        <p:spPr bwMode="auto">
          <a:xfrm>
            <a:off x="2771677" y="4189643"/>
            <a:ext cx="107112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header</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 lines</a:t>
            </a:r>
            <a:endPar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sp>
        <p:nvSpPr>
          <p:cNvPr id="16" name="Text Box 16">
            <a:extLst>
              <a:ext uri="{FF2B5EF4-FFF2-40B4-BE49-F238E27FC236}">
                <a16:creationId xmlns:a16="http://schemas.microsoft.com/office/drawing/2014/main" id="{BFD47085-0DF5-F849-923F-6D72DB7EBE3F}"/>
              </a:ext>
            </a:extLst>
          </p:cNvPr>
          <p:cNvSpPr txBox="1">
            <a:spLocks noChangeArrowheads="1"/>
          </p:cNvSpPr>
          <p:nvPr/>
        </p:nvSpPr>
        <p:spPr bwMode="auto">
          <a:xfrm>
            <a:off x="4000046" y="3323999"/>
            <a:ext cx="7921878" cy="234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GET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index.html</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HTTP/1.1\r\n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Host: www-</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net.cs.umass.edu</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User-Agent: Mozilla/5.0 (Macintosh; Intel Mac OS X 10.15; rv:80.0) Gecko/20100101 Firefox/80.0 \r\n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 text/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html,application</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xhtml+xml</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Accept-Language: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en-us,en;q</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=0.5\r\n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Accept-Encoding: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gzip,deflate</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Connection: keep-alive\r\n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p:txBody>
      </p:sp>
      <p:grpSp>
        <p:nvGrpSpPr>
          <p:cNvPr id="7" name="Group 6">
            <a:extLst>
              <a:ext uri="{FF2B5EF4-FFF2-40B4-BE49-F238E27FC236}">
                <a16:creationId xmlns:a16="http://schemas.microsoft.com/office/drawing/2014/main" id="{75C8212B-5FF3-1B41-8A79-6C4F774EA6B6}"/>
              </a:ext>
            </a:extLst>
          </p:cNvPr>
          <p:cNvGrpSpPr/>
          <p:nvPr/>
        </p:nvGrpSpPr>
        <p:grpSpPr>
          <a:xfrm>
            <a:off x="7524296" y="2623511"/>
            <a:ext cx="2834575" cy="849313"/>
            <a:chOff x="7524296" y="2554061"/>
            <a:chExt cx="2834575" cy="849313"/>
          </a:xfrm>
        </p:grpSpPr>
        <p:sp>
          <p:nvSpPr>
            <p:cNvPr id="17" name="Line 17">
              <a:extLst>
                <a:ext uri="{FF2B5EF4-FFF2-40B4-BE49-F238E27FC236}">
                  <a16:creationId xmlns:a16="http://schemas.microsoft.com/office/drawing/2014/main" id="{3F48C300-763A-B54F-B0A7-01186DC913C8}"/>
                </a:ext>
              </a:extLst>
            </p:cNvPr>
            <p:cNvSpPr>
              <a:spLocks noChangeShapeType="1"/>
            </p:cNvSpPr>
            <p:nvPr/>
          </p:nvSpPr>
          <p:spPr bwMode="auto">
            <a:xfrm flipH="1">
              <a:off x="7524296" y="2841399"/>
              <a:ext cx="166688" cy="51435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8">
              <a:extLst>
                <a:ext uri="{FF2B5EF4-FFF2-40B4-BE49-F238E27FC236}">
                  <a16:creationId xmlns:a16="http://schemas.microsoft.com/office/drawing/2014/main" id="{6AE4689D-D5B0-114C-898E-652FE1146212}"/>
                </a:ext>
              </a:extLst>
            </p:cNvPr>
            <p:cNvSpPr txBox="1">
              <a:spLocks noChangeArrowheads="1"/>
            </p:cNvSpPr>
            <p:nvPr/>
          </p:nvSpPr>
          <p:spPr bwMode="auto">
            <a:xfrm>
              <a:off x="7575096" y="2554061"/>
              <a:ext cx="2783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carriage return character</a:t>
              </a:r>
            </a:p>
          </p:txBody>
        </p:sp>
        <p:sp>
          <p:nvSpPr>
            <p:cNvPr id="19" name="Text Box 19">
              <a:extLst>
                <a:ext uri="{FF2B5EF4-FFF2-40B4-BE49-F238E27FC236}">
                  <a16:creationId xmlns:a16="http://schemas.microsoft.com/office/drawing/2014/main" id="{BF17A6F8-488B-914D-8FD5-D0101F59C47F}"/>
                </a:ext>
              </a:extLst>
            </p:cNvPr>
            <p:cNvSpPr txBox="1">
              <a:spLocks noChangeArrowheads="1"/>
            </p:cNvSpPr>
            <p:nvPr/>
          </p:nvSpPr>
          <p:spPr bwMode="auto">
            <a:xfrm>
              <a:off x="7727496" y="2850924"/>
              <a:ext cx="2149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line-feed character</a:t>
              </a:r>
            </a:p>
          </p:txBody>
        </p:sp>
        <p:sp>
          <p:nvSpPr>
            <p:cNvPr id="20" name="Line 20">
              <a:extLst>
                <a:ext uri="{FF2B5EF4-FFF2-40B4-BE49-F238E27FC236}">
                  <a16:creationId xmlns:a16="http://schemas.microsoft.com/office/drawing/2014/main" id="{36550CDC-D06A-104F-8EAA-1F14B32B7AF9}"/>
                </a:ext>
              </a:extLst>
            </p:cNvPr>
            <p:cNvSpPr>
              <a:spLocks noChangeShapeType="1"/>
            </p:cNvSpPr>
            <p:nvPr/>
          </p:nvSpPr>
          <p:spPr bwMode="auto">
            <a:xfrm flipH="1">
              <a:off x="7805284" y="3150961"/>
              <a:ext cx="80962" cy="252413"/>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 name="Group 2">
            <a:extLst>
              <a:ext uri="{FF2B5EF4-FFF2-40B4-BE49-F238E27FC236}">
                <a16:creationId xmlns:a16="http://schemas.microsoft.com/office/drawing/2014/main" id="{7D1DA586-D2C5-594D-BC4F-D63F85BDFA27}"/>
              </a:ext>
            </a:extLst>
          </p:cNvPr>
          <p:cNvGrpSpPr/>
          <p:nvPr/>
        </p:nvGrpSpPr>
        <p:grpSpPr>
          <a:xfrm>
            <a:off x="304572" y="3050979"/>
            <a:ext cx="3691165" cy="830997"/>
            <a:chOff x="304572" y="3050979"/>
            <a:chExt cx="3691165" cy="830997"/>
          </a:xfrm>
        </p:grpSpPr>
        <p:sp>
          <p:nvSpPr>
            <p:cNvPr id="10" name="Text Box 5">
              <a:extLst>
                <a:ext uri="{FF2B5EF4-FFF2-40B4-BE49-F238E27FC236}">
                  <a16:creationId xmlns:a16="http://schemas.microsoft.com/office/drawing/2014/main" id="{B6C3DB56-846D-8E43-9453-A014201ECCAE}"/>
                </a:ext>
              </a:extLst>
            </p:cNvPr>
            <p:cNvSpPr txBox="1">
              <a:spLocks noChangeArrowheads="1"/>
            </p:cNvSpPr>
            <p:nvPr/>
          </p:nvSpPr>
          <p:spPr bwMode="auto">
            <a:xfrm>
              <a:off x="304572" y="3050979"/>
              <a:ext cx="31631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request line (GET, POST,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HEAD commands)</a:t>
              </a:r>
              <a:endPar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1EF472D7-7102-3D4F-8FB9-8F68234EDD8D}"/>
                </a:ext>
              </a:extLst>
            </p:cNvPr>
            <p:cNvCxnSpPr>
              <a:cxnSpLocks/>
            </p:cNvCxnSpPr>
            <p:nvPr/>
          </p:nvCxnSpPr>
          <p:spPr>
            <a:xfrm>
              <a:off x="2558822" y="3471412"/>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7CEE239-9E6A-4845-9F03-74B240F246F8}"/>
              </a:ext>
            </a:extLst>
          </p:cNvPr>
          <p:cNvGrpSpPr/>
          <p:nvPr/>
        </p:nvGrpSpPr>
        <p:grpSpPr>
          <a:xfrm>
            <a:off x="743905" y="5548787"/>
            <a:ext cx="7763054" cy="1145473"/>
            <a:chOff x="743905" y="5548787"/>
            <a:chExt cx="7763054" cy="1145473"/>
          </a:xfrm>
        </p:grpSpPr>
        <p:sp>
          <p:nvSpPr>
            <p:cNvPr id="14" name="Line 10">
              <a:extLst>
                <a:ext uri="{FF2B5EF4-FFF2-40B4-BE49-F238E27FC236}">
                  <a16:creationId xmlns:a16="http://schemas.microsoft.com/office/drawing/2014/main" id="{6CA9B985-18B2-6347-8689-E6656C025475}"/>
                </a:ext>
              </a:extLst>
            </p:cNvPr>
            <p:cNvSpPr>
              <a:spLocks noChangeShapeType="1"/>
            </p:cNvSpPr>
            <p:nvPr/>
          </p:nvSpPr>
          <p:spPr bwMode="auto">
            <a:xfrm>
              <a:off x="3499984" y="5710011"/>
              <a:ext cx="511175" cy="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 Box 11">
              <a:extLst>
                <a:ext uri="{FF2B5EF4-FFF2-40B4-BE49-F238E27FC236}">
                  <a16:creationId xmlns:a16="http://schemas.microsoft.com/office/drawing/2014/main" id="{DED6E2F1-61E7-E241-8E2D-ADEC5E8A8091}"/>
                </a:ext>
              </a:extLst>
            </p:cNvPr>
            <p:cNvSpPr txBox="1">
              <a:spLocks noChangeArrowheads="1"/>
            </p:cNvSpPr>
            <p:nvPr/>
          </p:nvSpPr>
          <p:spPr bwMode="auto">
            <a:xfrm>
              <a:off x="743905" y="5548787"/>
              <a:ext cx="27716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carriage return, line feed at start of line indicates end of header lines</a:t>
              </a:r>
              <a:endPar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sp>
          <p:nvSpPr>
            <p:cNvPr id="21" name="TextBox 1">
              <a:extLst>
                <a:ext uri="{FF2B5EF4-FFF2-40B4-BE49-F238E27FC236}">
                  <a16:creationId xmlns:a16="http://schemas.microsoft.com/office/drawing/2014/main" id="{EF5DEF07-DC95-F343-B9CA-F9BD40638A1C}"/>
                </a:ext>
              </a:extLst>
            </p:cNvPr>
            <p:cNvSpPr txBox="1">
              <a:spLocks noChangeArrowheads="1"/>
            </p:cNvSpPr>
            <p:nvPr/>
          </p:nvSpPr>
          <p:spPr bwMode="auto">
            <a:xfrm>
              <a:off x="4000046" y="6171973"/>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grpSp>
      <p:sp>
        <p:nvSpPr>
          <p:cNvPr id="5" name="Left Brace 4">
            <a:extLst>
              <a:ext uri="{FF2B5EF4-FFF2-40B4-BE49-F238E27FC236}">
                <a16:creationId xmlns:a16="http://schemas.microsoft.com/office/drawing/2014/main" id="{36B9FB67-1AD8-6146-8926-BFEB803718A3}"/>
              </a:ext>
            </a:extLst>
          </p:cNvPr>
          <p:cNvSpPr/>
          <p:nvPr/>
        </p:nvSpPr>
        <p:spPr>
          <a:xfrm>
            <a:off x="3812583" y="3704095"/>
            <a:ext cx="217442" cy="1797803"/>
          </a:xfrm>
          <a:prstGeom prst="leftBrace">
            <a:avLst/>
          </a:prstGeom>
          <a:ln w="19050">
            <a:solidFill>
              <a:srgbClr val="0000A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5F809E13-4068-2140-8EEF-80CD03B5F69C}"/>
              </a:ext>
            </a:extLst>
          </p:cNvPr>
          <p:cNvSpPr/>
          <p:nvPr/>
        </p:nvSpPr>
        <p:spPr>
          <a:xfrm>
            <a:off x="4019515" y="3331027"/>
            <a:ext cx="6620718" cy="302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95D7502B-9EA4-9D49-A251-DB91BDC6BB3C}"/>
              </a:ext>
            </a:extLst>
          </p:cNvPr>
          <p:cNvSpPr/>
          <p:nvPr/>
        </p:nvSpPr>
        <p:spPr>
          <a:xfrm>
            <a:off x="2726871" y="3599519"/>
            <a:ext cx="8392886" cy="1968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Slide Number Placeholder 2">
            <a:extLst>
              <a:ext uri="{FF2B5EF4-FFF2-40B4-BE49-F238E27FC236}">
                <a16:creationId xmlns:a16="http://schemas.microsoft.com/office/drawing/2014/main" id="{C3381709-4DCC-204B-A742-66F4884C7AF0}"/>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11</a:t>
            </a:fld>
            <a:endParaRPr lang="en-US" dirty="0"/>
          </a:p>
        </p:txBody>
      </p:sp>
    </p:spTree>
    <p:extLst>
      <p:ext uri="{BB962C8B-B14F-4D97-AF65-F5344CB8AC3E}">
        <p14:creationId xmlns:p14="http://schemas.microsoft.com/office/powerpoint/2010/main" val="195858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xit" presetSubtype="0" fill="hold" grpId="0" nodeType="withEffect">
                                  <p:stCondLst>
                                    <p:cond delay="0"/>
                                  </p:stCondLst>
                                  <p:childTnLst>
                                    <p:animEffect transition="out" filter="dissolv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HTTP request message: general format</a:t>
            </a:r>
            <a:endParaRPr lang="en-US" sz="4400" dirty="0"/>
          </a:p>
        </p:txBody>
      </p:sp>
      <p:sp>
        <p:nvSpPr>
          <p:cNvPr id="22" name="Text Box 9">
            <a:extLst>
              <a:ext uri="{FF2B5EF4-FFF2-40B4-BE49-F238E27FC236}">
                <a16:creationId xmlns:a16="http://schemas.microsoft.com/office/drawing/2014/main" id="{CAB95007-032C-1849-B460-3E4D669013E8}"/>
              </a:ext>
            </a:extLst>
          </p:cNvPr>
          <p:cNvSpPr txBox="1">
            <a:spLocks noChangeArrowheads="1"/>
          </p:cNvSpPr>
          <p:nvPr/>
        </p:nvSpPr>
        <p:spPr bwMode="auto">
          <a:xfrm>
            <a:off x="8704472" y="1752600"/>
            <a:ext cx="1030287"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request</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line</a:t>
            </a:r>
          </a:p>
        </p:txBody>
      </p:sp>
      <p:sp>
        <p:nvSpPr>
          <p:cNvPr id="23" name="Text Box 11">
            <a:extLst>
              <a:ext uri="{FF2B5EF4-FFF2-40B4-BE49-F238E27FC236}">
                <a16:creationId xmlns:a16="http://schemas.microsoft.com/office/drawing/2014/main" id="{0CB38CB5-45F7-C847-AE71-4F4C5B6FDC22}"/>
              </a:ext>
            </a:extLst>
          </p:cNvPr>
          <p:cNvSpPr txBox="1">
            <a:spLocks noChangeArrowheads="1"/>
          </p:cNvSpPr>
          <p:nvPr/>
        </p:nvSpPr>
        <p:spPr bwMode="auto">
          <a:xfrm>
            <a:off x="8699709" y="2768600"/>
            <a:ext cx="974725"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header</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lines</a:t>
            </a:r>
          </a:p>
        </p:txBody>
      </p:sp>
      <p:sp>
        <p:nvSpPr>
          <p:cNvPr id="24" name="Rectangle 12">
            <a:extLst>
              <a:ext uri="{FF2B5EF4-FFF2-40B4-BE49-F238E27FC236}">
                <a16:creationId xmlns:a16="http://schemas.microsoft.com/office/drawing/2014/main" id="{E645219C-0302-5E46-AE15-64BD65153E7E}"/>
              </a:ext>
            </a:extLst>
          </p:cNvPr>
          <p:cNvSpPr>
            <a:spLocks noChangeArrowheads="1"/>
          </p:cNvSpPr>
          <p:nvPr/>
        </p:nvSpPr>
        <p:spPr bwMode="auto">
          <a:xfrm>
            <a:off x="8315534" y="2338387"/>
            <a:ext cx="346075" cy="18192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Rectangle 13">
            <a:extLst>
              <a:ext uri="{FF2B5EF4-FFF2-40B4-BE49-F238E27FC236}">
                <a16:creationId xmlns:a16="http://schemas.microsoft.com/office/drawing/2014/main" id="{CAFB1EEC-4EBF-6E41-B9CB-E4B01F156EAB}"/>
              </a:ext>
            </a:extLst>
          </p:cNvPr>
          <p:cNvSpPr>
            <a:spLocks noChangeArrowheads="1"/>
          </p:cNvSpPr>
          <p:nvPr/>
        </p:nvSpPr>
        <p:spPr bwMode="auto">
          <a:xfrm>
            <a:off x="8182184" y="2287587"/>
            <a:ext cx="290513" cy="2017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 name="Rectangle 15">
            <a:extLst>
              <a:ext uri="{FF2B5EF4-FFF2-40B4-BE49-F238E27FC236}">
                <a16:creationId xmlns:a16="http://schemas.microsoft.com/office/drawing/2014/main" id="{009CBE09-CA75-A245-B675-9042959F169C}"/>
              </a:ext>
            </a:extLst>
          </p:cNvPr>
          <p:cNvSpPr>
            <a:spLocks noChangeArrowheads="1"/>
          </p:cNvSpPr>
          <p:nvPr/>
        </p:nvSpPr>
        <p:spPr bwMode="auto">
          <a:xfrm>
            <a:off x="8550484" y="4394200"/>
            <a:ext cx="712788" cy="1216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 name="Text Box 16">
            <a:extLst>
              <a:ext uri="{FF2B5EF4-FFF2-40B4-BE49-F238E27FC236}">
                <a16:creationId xmlns:a16="http://schemas.microsoft.com/office/drawing/2014/main" id="{548D8BC5-234B-1340-9AE4-2B7B4CCDF55A}"/>
              </a:ext>
            </a:extLst>
          </p:cNvPr>
          <p:cNvSpPr txBox="1">
            <a:spLocks noChangeArrowheads="1"/>
          </p:cNvSpPr>
          <p:nvPr/>
        </p:nvSpPr>
        <p:spPr bwMode="auto">
          <a:xfrm>
            <a:off x="8701297" y="4959350"/>
            <a:ext cx="735012"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body</a:t>
            </a:r>
          </a:p>
        </p:txBody>
      </p:sp>
      <p:sp>
        <p:nvSpPr>
          <p:cNvPr id="28" name="Rectangle 20">
            <a:extLst>
              <a:ext uri="{FF2B5EF4-FFF2-40B4-BE49-F238E27FC236}">
                <a16:creationId xmlns:a16="http://schemas.microsoft.com/office/drawing/2014/main" id="{8BE22D39-29E3-DB4E-8BB7-B366225B441F}"/>
              </a:ext>
            </a:extLst>
          </p:cNvPr>
          <p:cNvSpPr>
            <a:spLocks noChangeArrowheads="1"/>
          </p:cNvSpPr>
          <p:nvPr/>
        </p:nvSpPr>
        <p:spPr bwMode="auto">
          <a:xfrm>
            <a:off x="2879934" y="1789112"/>
            <a:ext cx="5638800" cy="4460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9" name="Line 22">
            <a:extLst>
              <a:ext uri="{FF2B5EF4-FFF2-40B4-BE49-F238E27FC236}">
                <a16:creationId xmlns:a16="http://schemas.microsoft.com/office/drawing/2014/main" id="{E517253E-A702-9F4B-B692-C2D297AE8C56}"/>
              </a:ext>
            </a:extLst>
          </p:cNvPr>
          <p:cNvSpPr>
            <a:spLocks noChangeShapeType="1"/>
          </p:cNvSpPr>
          <p:nvPr/>
        </p:nvSpPr>
        <p:spPr bwMode="auto">
          <a:xfrm>
            <a:off x="41880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23">
            <a:extLst>
              <a:ext uri="{FF2B5EF4-FFF2-40B4-BE49-F238E27FC236}">
                <a16:creationId xmlns:a16="http://schemas.microsoft.com/office/drawing/2014/main" id="{9A3ED2FB-B252-C14F-B645-419D36E7F292}"/>
              </a:ext>
            </a:extLst>
          </p:cNvPr>
          <p:cNvSpPr>
            <a:spLocks noChangeShapeType="1"/>
          </p:cNvSpPr>
          <p:nvPr/>
        </p:nvSpPr>
        <p:spPr bwMode="auto">
          <a:xfrm>
            <a:off x="46325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24">
            <a:extLst>
              <a:ext uri="{FF2B5EF4-FFF2-40B4-BE49-F238E27FC236}">
                <a16:creationId xmlns:a16="http://schemas.microsoft.com/office/drawing/2014/main" id="{B2B62443-11E1-2B43-9DCA-4AE37C7E4636}"/>
              </a:ext>
            </a:extLst>
          </p:cNvPr>
          <p:cNvSpPr>
            <a:spLocks noChangeShapeType="1"/>
          </p:cNvSpPr>
          <p:nvPr/>
        </p:nvSpPr>
        <p:spPr bwMode="auto">
          <a:xfrm>
            <a:off x="59406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25">
            <a:extLst>
              <a:ext uri="{FF2B5EF4-FFF2-40B4-BE49-F238E27FC236}">
                <a16:creationId xmlns:a16="http://schemas.microsoft.com/office/drawing/2014/main" id="{04CD6AC7-3A8A-D448-ACDB-A1CAAAE45847}"/>
              </a:ext>
            </a:extLst>
          </p:cNvPr>
          <p:cNvSpPr>
            <a:spLocks noChangeShapeType="1"/>
          </p:cNvSpPr>
          <p:nvPr/>
        </p:nvSpPr>
        <p:spPr bwMode="auto">
          <a:xfrm>
            <a:off x="6366084" y="178593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26">
            <a:extLst>
              <a:ext uri="{FF2B5EF4-FFF2-40B4-BE49-F238E27FC236}">
                <a16:creationId xmlns:a16="http://schemas.microsoft.com/office/drawing/2014/main" id="{116D6361-9C6F-384A-940A-DBEE668B1738}"/>
              </a:ext>
            </a:extLst>
          </p:cNvPr>
          <p:cNvSpPr>
            <a:spLocks noChangeShapeType="1"/>
          </p:cNvSpPr>
          <p:nvPr/>
        </p:nvSpPr>
        <p:spPr bwMode="auto">
          <a:xfrm>
            <a:off x="76678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27">
            <a:extLst>
              <a:ext uri="{FF2B5EF4-FFF2-40B4-BE49-F238E27FC236}">
                <a16:creationId xmlns:a16="http://schemas.microsoft.com/office/drawing/2014/main" id="{66F44111-14E6-9047-91A5-35A207202184}"/>
              </a:ext>
            </a:extLst>
          </p:cNvPr>
          <p:cNvSpPr>
            <a:spLocks noChangeShapeType="1"/>
          </p:cNvSpPr>
          <p:nvPr/>
        </p:nvSpPr>
        <p:spPr bwMode="auto">
          <a:xfrm>
            <a:off x="810598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Box 28">
            <a:extLst>
              <a:ext uri="{FF2B5EF4-FFF2-40B4-BE49-F238E27FC236}">
                <a16:creationId xmlns:a16="http://schemas.microsoft.com/office/drawing/2014/main" id="{101CD148-0CB6-B64C-B622-686BDB7E0577}"/>
              </a:ext>
            </a:extLst>
          </p:cNvPr>
          <p:cNvSpPr txBox="1">
            <a:spLocks noChangeArrowheads="1"/>
          </p:cNvSpPr>
          <p:nvPr/>
        </p:nvSpPr>
        <p:spPr bwMode="auto">
          <a:xfrm>
            <a:off x="3003759" y="181610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method</a:t>
            </a:r>
          </a:p>
        </p:txBody>
      </p:sp>
      <p:sp>
        <p:nvSpPr>
          <p:cNvPr id="36" name="Text Box 29">
            <a:extLst>
              <a:ext uri="{FF2B5EF4-FFF2-40B4-BE49-F238E27FC236}">
                <a16:creationId xmlns:a16="http://schemas.microsoft.com/office/drawing/2014/main" id="{803519B0-4DBB-0446-BBAE-FAAA993CE334}"/>
              </a:ext>
            </a:extLst>
          </p:cNvPr>
          <p:cNvSpPr txBox="1">
            <a:spLocks noChangeArrowheads="1"/>
          </p:cNvSpPr>
          <p:nvPr/>
        </p:nvSpPr>
        <p:spPr bwMode="auto">
          <a:xfrm>
            <a:off x="4165809" y="1797050"/>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sp</a:t>
            </a:r>
          </a:p>
        </p:txBody>
      </p:sp>
      <p:sp>
        <p:nvSpPr>
          <p:cNvPr id="37" name="Text Box 30">
            <a:extLst>
              <a:ext uri="{FF2B5EF4-FFF2-40B4-BE49-F238E27FC236}">
                <a16:creationId xmlns:a16="http://schemas.microsoft.com/office/drawing/2014/main" id="{2AE14B96-40BF-C44D-B226-47487039EDC0}"/>
              </a:ext>
            </a:extLst>
          </p:cNvPr>
          <p:cNvSpPr txBox="1">
            <a:spLocks noChangeArrowheads="1"/>
          </p:cNvSpPr>
          <p:nvPr/>
        </p:nvSpPr>
        <p:spPr bwMode="auto">
          <a:xfrm>
            <a:off x="5931109" y="1803400"/>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sp</a:t>
            </a:r>
          </a:p>
        </p:txBody>
      </p:sp>
      <p:sp>
        <p:nvSpPr>
          <p:cNvPr id="38" name="Text Box 31">
            <a:extLst>
              <a:ext uri="{FF2B5EF4-FFF2-40B4-BE49-F238E27FC236}">
                <a16:creationId xmlns:a16="http://schemas.microsoft.com/office/drawing/2014/main" id="{499F11E0-2AAF-FC46-939A-844BDA8F36F0}"/>
              </a:ext>
            </a:extLst>
          </p:cNvPr>
          <p:cNvSpPr txBox="1">
            <a:spLocks noChangeArrowheads="1"/>
          </p:cNvSpPr>
          <p:nvPr/>
        </p:nvSpPr>
        <p:spPr bwMode="auto">
          <a:xfrm>
            <a:off x="7683709" y="1809750"/>
            <a:ext cx="40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39" name="Text Box 32">
            <a:extLst>
              <a:ext uri="{FF2B5EF4-FFF2-40B4-BE49-F238E27FC236}">
                <a16:creationId xmlns:a16="http://schemas.microsoft.com/office/drawing/2014/main" id="{74D4C75B-57F6-FC40-A95F-1EA89717E27F}"/>
              </a:ext>
            </a:extLst>
          </p:cNvPr>
          <p:cNvSpPr txBox="1">
            <a:spLocks noChangeArrowheads="1"/>
          </p:cNvSpPr>
          <p:nvPr/>
        </p:nvSpPr>
        <p:spPr bwMode="auto">
          <a:xfrm>
            <a:off x="8153609" y="182086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40" name="Text Box 33">
            <a:extLst>
              <a:ext uri="{FF2B5EF4-FFF2-40B4-BE49-F238E27FC236}">
                <a16:creationId xmlns:a16="http://schemas.microsoft.com/office/drawing/2014/main" id="{D3CF33E6-800C-C34A-9A2F-34E6C60D755D}"/>
              </a:ext>
            </a:extLst>
          </p:cNvPr>
          <p:cNvSpPr txBox="1">
            <a:spLocks noChangeArrowheads="1"/>
          </p:cNvSpPr>
          <p:nvPr/>
        </p:nvSpPr>
        <p:spPr bwMode="auto">
          <a:xfrm>
            <a:off x="6521659" y="1803400"/>
            <a:ext cx="1003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version</a:t>
            </a:r>
          </a:p>
        </p:txBody>
      </p:sp>
      <p:sp>
        <p:nvSpPr>
          <p:cNvPr id="41" name="Text Box 34">
            <a:extLst>
              <a:ext uri="{FF2B5EF4-FFF2-40B4-BE49-F238E27FC236}">
                <a16:creationId xmlns:a16="http://schemas.microsoft.com/office/drawing/2014/main" id="{064EF9BF-C55B-3041-B970-830A38934793}"/>
              </a:ext>
            </a:extLst>
          </p:cNvPr>
          <p:cNvSpPr txBox="1">
            <a:spLocks noChangeArrowheads="1"/>
          </p:cNvSpPr>
          <p:nvPr/>
        </p:nvSpPr>
        <p:spPr bwMode="auto">
          <a:xfrm>
            <a:off x="4896059" y="1816100"/>
            <a:ext cx="69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URL</a:t>
            </a:r>
          </a:p>
        </p:txBody>
      </p:sp>
      <p:grpSp>
        <p:nvGrpSpPr>
          <p:cNvPr id="42" name="Group 45">
            <a:extLst>
              <a:ext uri="{FF2B5EF4-FFF2-40B4-BE49-F238E27FC236}">
                <a16:creationId xmlns:a16="http://schemas.microsoft.com/office/drawing/2014/main" id="{BF6F8085-A891-0844-94E6-578F3AFB50F3}"/>
              </a:ext>
            </a:extLst>
          </p:cNvPr>
          <p:cNvGrpSpPr>
            <a:grpSpLocks/>
          </p:cNvGrpSpPr>
          <p:nvPr/>
        </p:nvGrpSpPr>
        <p:grpSpPr bwMode="auto">
          <a:xfrm>
            <a:off x="2879934" y="2233612"/>
            <a:ext cx="4565650" cy="446088"/>
            <a:chOff x="192" y="1894"/>
            <a:chExt cx="2876" cy="281"/>
          </a:xfrm>
        </p:grpSpPr>
        <p:sp>
          <p:nvSpPr>
            <p:cNvPr id="43" name="Rectangle 35">
              <a:extLst>
                <a:ext uri="{FF2B5EF4-FFF2-40B4-BE49-F238E27FC236}">
                  <a16:creationId xmlns:a16="http://schemas.microsoft.com/office/drawing/2014/main" id="{37CAD855-2626-9B4A-87B5-BBFB2178C732}"/>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4" name="Line 36">
              <a:extLst>
                <a:ext uri="{FF2B5EF4-FFF2-40B4-BE49-F238E27FC236}">
                  <a16:creationId xmlns:a16="http://schemas.microsoft.com/office/drawing/2014/main" id="{3882514C-0ADC-584D-AAA4-E4882A2DEA38}"/>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Line 37">
              <a:extLst>
                <a:ext uri="{FF2B5EF4-FFF2-40B4-BE49-F238E27FC236}">
                  <a16:creationId xmlns:a16="http://schemas.microsoft.com/office/drawing/2014/main" id="{688D6AB7-0894-2D4A-9EE3-CF8BFFA30627}"/>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Line 39">
              <a:extLst>
                <a:ext uri="{FF2B5EF4-FFF2-40B4-BE49-F238E27FC236}">
                  <a16:creationId xmlns:a16="http://schemas.microsoft.com/office/drawing/2014/main" id="{8B2EC183-EB51-C64D-B126-461EEABB1EBF}"/>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Line 40">
              <a:extLst>
                <a:ext uri="{FF2B5EF4-FFF2-40B4-BE49-F238E27FC236}">
                  <a16:creationId xmlns:a16="http://schemas.microsoft.com/office/drawing/2014/main" id="{4DE50D57-00F5-134E-8F40-FDF96483157C}"/>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Text Box 41">
              <a:extLst>
                <a:ext uri="{FF2B5EF4-FFF2-40B4-BE49-F238E27FC236}">
                  <a16:creationId xmlns:a16="http://schemas.microsoft.com/office/drawing/2014/main" id="{54D07A27-F429-7046-9310-3A09B05FC60A}"/>
                </a:ext>
              </a:extLst>
            </p:cNvPr>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49" name="Text Box 42">
              <a:extLst>
                <a:ext uri="{FF2B5EF4-FFF2-40B4-BE49-F238E27FC236}">
                  <a16:creationId xmlns:a16="http://schemas.microsoft.com/office/drawing/2014/main" id="{C2EDB89B-2549-D34E-89E0-D083A1B07D60}"/>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50" name="Text Box 43">
              <a:extLst>
                <a:ext uri="{FF2B5EF4-FFF2-40B4-BE49-F238E27FC236}">
                  <a16:creationId xmlns:a16="http://schemas.microsoft.com/office/drawing/2014/main" id="{C7C20190-6015-D24C-8172-D12AE7AC2A4E}"/>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value</a:t>
              </a:r>
            </a:p>
          </p:txBody>
        </p:sp>
        <p:sp>
          <p:nvSpPr>
            <p:cNvPr id="51" name="Text Box 44">
              <a:extLst>
                <a:ext uri="{FF2B5EF4-FFF2-40B4-BE49-F238E27FC236}">
                  <a16:creationId xmlns:a16="http://schemas.microsoft.com/office/drawing/2014/main" id="{9D74CC94-6309-9D4E-AC17-7834303D292A}"/>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header field name</a:t>
              </a:r>
            </a:p>
          </p:txBody>
        </p:sp>
      </p:grpSp>
      <p:grpSp>
        <p:nvGrpSpPr>
          <p:cNvPr id="52" name="Group 46">
            <a:extLst>
              <a:ext uri="{FF2B5EF4-FFF2-40B4-BE49-F238E27FC236}">
                <a16:creationId xmlns:a16="http://schemas.microsoft.com/office/drawing/2014/main" id="{F763EEE1-8E7B-574B-9B12-C02141AD6CEE}"/>
              </a:ext>
            </a:extLst>
          </p:cNvPr>
          <p:cNvGrpSpPr>
            <a:grpSpLocks/>
          </p:cNvGrpSpPr>
          <p:nvPr/>
        </p:nvGrpSpPr>
        <p:grpSpPr bwMode="auto">
          <a:xfrm>
            <a:off x="2876759" y="3709987"/>
            <a:ext cx="4565650" cy="446088"/>
            <a:chOff x="192" y="1894"/>
            <a:chExt cx="2876" cy="281"/>
          </a:xfrm>
        </p:grpSpPr>
        <p:sp>
          <p:nvSpPr>
            <p:cNvPr id="53" name="Rectangle 47">
              <a:extLst>
                <a:ext uri="{FF2B5EF4-FFF2-40B4-BE49-F238E27FC236}">
                  <a16:creationId xmlns:a16="http://schemas.microsoft.com/office/drawing/2014/main" id="{03037660-A975-AC41-9666-AFCCB3A0B935}"/>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4" name="Line 48">
              <a:extLst>
                <a:ext uri="{FF2B5EF4-FFF2-40B4-BE49-F238E27FC236}">
                  <a16:creationId xmlns:a16="http://schemas.microsoft.com/office/drawing/2014/main" id="{7DAB01D5-4A4C-0848-8E97-EACA6A36C3AD}"/>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Line 49">
              <a:extLst>
                <a:ext uri="{FF2B5EF4-FFF2-40B4-BE49-F238E27FC236}">
                  <a16:creationId xmlns:a16="http://schemas.microsoft.com/office/drawing/2014/main" id="{12F13F26-AF12-FB44-9B51-D0B6944C6D9C}"/>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Line 50">
              <a:extLst>
                <a:ext uri="{FF2B5EF4-FFF2-40B4-BE49-F238E27FC236}">
                  <a16:creationId xmlns:a16="http://schemas.microsoft.com/office/drawing/2014/main" id="{781CA89B-E86B-F843-A1BF-431E5679227B}"/>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Line 51">
              <a:extLst>
                <a:ext uri="{FF2B5EF4-FFF2-40B4-BE49-F238E27FC236}">
                  <a16:creationId xmlns:a16="http://schemas.microsoft.com/office/drawing/2014/main" id="{74911CA3-EBEB-B142-B4CE-F45E577120E5}"/>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Text Box 52">
              <a:extLst>
                <a:ext uri="{FF2B5EF4-FFF2-40B4-BE49-F238E27FC236}">
                  <a16:creationId xmlns:a16="http://schemas.microsoft.com/office/drawing/2014/main" id="{D0CB791B-5400-C244-A515-F158CF9A23BC}"/>
                </a:ext>
              </a:extLst>
            </p:cNvPr>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59" name="Text Box 53">
              <a:extLst>
                <a:ext uri="{FF2B5EF4-FFF2-40B4-BE49-F238E27FC236}">
                  <a16:creationId xmlns:a16="http://schemas.microsoft.com/office/drawing/2014/main" id="{E5D6E821-F80C-7046-BF97-7FA229C97D7C}"/>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60" name="Text Box 54">
              <a:extLst>
                <a:ext uri="{FF2B5EF4-FFF2-40B4-BE49-F238E27FC236}">
                  <a16:creationId xmlns:a16="http://schemas.microsoft.com/office/drawing/2014/main" id="{5F6B0327-AD11-4545-B4F6-735084B855B5}"/>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value</a:t>
              </a:r>
            </a:p>
          </p:txBody>
        </p:sp>
        <p:sp>
          <p:nvSpPr>
            <p:cNvPr id="61" name="Text Box 55">
              <a:extLst>
                <a:ext uri="{FF2B5EF4-FFF2-40B4-BE49-F238E27FC236}">
                  <a16:creationId xmlns:a16="http://schemas.microsoft.com/office/drawing/2014/main" id="{95580CF6-5A42-2640-82F1-B4775A0714B8}"/>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header field name</a:t>
              </a:r>
            </a:p>
          </p:txBody>
        </p:sp>
      </p:grpSp>
      <p:sp>
        <p:nvSpPr>
          <p:cNvPr id="62" name="Line 56">
            <a:extLst>
              <a:ext uri="{FF2B5EF4-FFF2-40B4-BE49-F238E27FC236}">
                <a16:creationId xmlns:a16="http://schemas.microsoft.com/office/drawing/2014/main" id="{923CEA11-D6DF-1C46-A3A4-FD9F81E7CBE9}"/>
              </a:ext>
            </a:extLst>
          </p:cNvPr>
          <p:cNvSpPr>
            <a:spLocks noChangeShapeType="1"/>
          </p:cNvSpPr>
          <p:nvPr/>
        </p:nvSpPr>
        <p:spPr bwMode="auto">
          <a:xfrm>
            <a:off x="2879934" y="2681287"/>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3" name="Group 61">
            <a:extLst>
              <a:ext uri="{FF2B5EF4-FFF2-40B4-BE49-F238E27FC236}">
                <a16:creationId xmlns:a16="http://schemas.microsoft.com/office/drawing/2014/main" id="{331FDA17-3586-0A4D-9D97-B7C360855EC7}"/>
              </a:ext>
            </a:extLst>
          </p:cNvPr>
          <p:cNvGrpSpPr>
            <a:grpSpLocks/>
          </p:cNvGrpSpPr>
          <p:nvPr/>
        </p:nvGrpSpPr>
        <p:grpSpPr bwMode="auto">
          <a:xfrm>
            <a:off x="2711659" y="2905125"/>
            <a:ext cx="331788" cy="461962"/>
            <a:chOff x="462" y="1727"/>
            <a:chExt cx="209" cy="291"/>
          </a:xfrm>
        </p:grpSpPr>
        <p:sp>
          <p:nvSpPr>
            <p:cNvPr id="64" name="Rectangle 59">
              <a:extLst>
                <a:ext uri="{FF2B5EF4-FFF2-40B4-BE49-F238E27FC236}">
                  <a16:creationId xmlns:a16="http://schemas.microsoft.com/office/drawing/2014/main" id="{C1850415-E4E6-744B-A59A-4CBBE0004E2D}"/>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5" name="Text Box 57">
              <a:extLst>
                <a:ext uri="{FF2B5EF4-FFF2-40B4-BE49-F238E27FC236}">
                  <a16:creationId xmlns:a16="http://schemas.microsoft.com/office/drawing/2014/main" id="{26A802CD-661F-6548-9B20-03447D673761}"/>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66" name="Text Box 58">
              <a:extLst>
                <a:ext uri="{FF2B5EF4-FFF2-40B4-BE49-F238E27FC236}">
                  <a16:creationId xmlns:a16="http://schemas.microsoft.com/office/drawing/2014/main" id="{5857CADE-C5FA-4D45-86A4-A527BB0999C5}"/>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67" name="Line 62">
            <a:extLst>
              <a:ext uri="{FF2B5EF4-FFF2-40B4-BE49-F238E27FC236}">
                <a16:creationId xmlns:a16="http://schemas.microsoft.com/office/drawing/2014/main" id="{4AD99966-51D9-144F-843E-CA57BB5A97E5}"/>
              </a:ext>
            </a:extLst>
          </p:cNvPr>
          <p:cNvSpPr>
            <a:spLocks noChangeShapeType="1"/>
          </p:cNvSpPr>
          <p:nvPr/>
        </p:nvSpPr>
        <p:spPr bwMode="auto">
          <a:xfrm>
            <a:off x="7443997" y="2668587"/>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8" name="Group 63">
            <a:extLst>
              <a:ext uri="{FF2B5EF4-FFF2-40B4-BE49-F238E27FC236}">
                <a16:creationId xmlns:a16="http://schemas.microsoft.com/office/drawing/2014/main" id="{21BE7B05-C0E3-2847-AA19-1D559561D8E0}"/>
              </a:ext>
            </a:extLst>
          </p:cNvPr>
          <p:cNvGrpSpPr>
            <a:grpSpLocks/>
          </p:cNvGrpSpPr>
          <p:nvPr/>
        </p:nvGrpSpPr>
        <p:grpSpPr bwMode="auto">
          <a:xfrm>
            <a:off x="7275722" y="2892425"/>
            <a:ext cx="331787" cy="461962"/>
            <a:chOff x="462" y="1727"/>
            <a:chExt cx="209" cy="291"/>
          </a:xfrm>
        </p:grpSpPr>
        <p:sp>
          <p:nvSpPr>
            <p:cNvPr id="69" name="Rectangle 64">
              <a:extLst>
                <a:ext uri="{FF2B5EF4-FFF2-40B4-BE49-F238E27FC236}">
                  <a16:creationId xmlns:a16="http://schemas.microsoft.com/office/drawing/2014/main" id="{1068B7F8-AE57-0A4E-92E6-32182A78CA31}"/>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 name="Text Box 65">
              <a:extLst>
                <a:ext uri="{FF2B5EF4-FFF2-40B4-BE49-F238E27FC236}">
                  <a16:creationId xmlns:a16="http://schemas.microsoft.com/office/drawing/2014/main" id="{304BAA75-EDF9-3049-8146-D4E3B77D4E55}"/>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71" name="Text Box 66">
              <a:extLst>
                <a:ext uri="{FF2B5EF4-FFF2-40B4-BE49-F238E27FC236}">
                  <a16:creationId xmlns:a16="http://schemas.microsoft.com/office/drawing/2014/main" id="{7B98EC85-B737-7A4A-B367-0CDBC6B02392}"/>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72" name="Group 77">
            <a:extLst>
              <a:ext uri="{FF2B5EF4-FFF2-40B4-BE49-F238E27FC236}">
                <a16:creationId xmlns:a16="http://schemas.microsoft.com/office/drawing/2014/main" id="{3F072947-4F12-CC4D-A114-F6AA680D477F}"/>
              </a:ext>
            </a:extLst>
          </p:cNvPr>
          <p:cNvGrpSpPr>
            <a:grpSpLocks/>
          </p:cNvGrpSpPr>
          <p:nvPr/>
        </p:nvGrpSpPr>
        <p:grpSpPr bwMode="auto">
          <a:xfrm>
            <a:off x="2875172" y="4156075"/>
            <a:ext cx="963612" cy="446087"/>
            <a:chOff x="3105" y="2650"/>
            <a:chExt cx="607" cy="281"/>
          </a:xfrm>
        </p:grpSpPr>
        <p:sp>
          <p:nvSpPr>
            <p:cNvPr id="73" name="Rectangle 68">
              <a:extLst>
                <a:ext uri="{FF2B5EF4-FFF2-40B4-BE49-F238E27FC236}">
                  <a16:creationId xmlns:a16="http://schemas.microsoft.com/office/drawing/2014/main" id="{B30322FD-E3EE-8748-B949-5646BF3FDFC8}"/>
                </a:ext>
              </a:extLst>
            </p:cNvPr>
            <p:cNvSpPr>
              <a:spLocks noChangeArrowheads="1"/>
            </p:cNvSpPr>
            <p:nvPr/>
          </p:nvSpPr>
          <p:spPr bwMode="auto">
            <a:xfrm>
              <a:off x="3105" y="2650"/>
              <a:ext cx="607"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 name="Line 72">
              <a:extLst>
                <a:ext uri="{FF2B5EF4-FFF2-40B4-BE49-F238E27FC236}">
                  <a16:creationId xmlns:a16="http://schemas.microsoft.com/office/drawing/2014/main" id="{48E1F9CF-9FEF-5347-B932-F18E52F7D062}"/>
                </a:ext>
              </a:extLst>
            </p:cNvPr>
            <p:cNvSpPr>
              <a:spLocks noChangeShapeType="1"/>
            </p:cNvSpPr>
            <p:nvPr/>
          </p:nvSpPr>
          <p:spPr bwMode="auto">
            <a:xfrm>
              <a:off x="3406" y="2652"/>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Text Box 73">
              <a:extLst>
                <a:ext uri="{FF2B5EF4-FFF2-40B4-BE49-F238E27FC236}">
                  <a16:creationId xmlns:a16="http://schemas.microsoft.com/office/drawing/2014/main" id="{3F1DCBAA-5080-0B49-ADD4-12FFFAF8A808}"/>
                </a:ext>
              </a:extLst>
            </p:cNvPr>
            <p:cNvSpPr txBox="1">
              <a:spLocks noChangeArrowheads="1"/>
            </p:cNvSpPr>
            <p:nvPr/>
          </p:nvSpPr>
          <p:spPr bwMode="auto">
            <a:xfrm>
              <a:off x="3140" y="2663"/>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76" name="Text Box 74">
              <a:extLst>
                <a:ext uri="{FF2B5EF4-FFF2-40B4-BE49-F238E27FC236}">
                  <a16:creationId xmlns:a16="http://schemas.microsoft.com/office/drawing/2014/main" id="{30F8DE49-8702-8242-B74B-8F1C10B8D2BE}"/>
                </a:ext>
              </a:extLst>
            </p:cNvPr>
            <p:cNvSpPr txBox="1">
              <a:spLocks noChangeArrowheads="1"/>
            </p:cNvSpPr>
            <p:nvPr/>
          </p:nvSpPr>
          <p:spPr bwMode="auto">
            <a:xfrm>
              <a:off x="3436" y="267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grpSp>
      <p:sp>
        <p:nvSpPr>
          <p:cNvPr id="77" name="Rectangle 78">
            <a:extLst>
              <a:ext uri="{FF2B5EF4-FFF2-40B4-BE49-F238E27FC236}">
                <a16:creationId xmlns:a16="http://schemas.microsoft.com/office/drawing/2014/main" id="{6229F0FB-98BB-B944-85C4-25A52FBA6CCF}"/>
              </a:ext>
            </a:extLst>
          </p:cNvPr>
          <p:cNvSpPr>
            <a:spLocks noChangeArrowheads="1"/>
          </p:cNvSpPr>
          <p:nvPr/>
        </p:nvSpPr>
        <p:spPr bwMode="auto">
          <a:xfrm>
            <a:off x="2875172" y="4603750"/>
            <a:ext cx="5170487" cy="11207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8" name="Text Box 80">
            <a:extLst>
              <a:ext uri="{FF2B5EF4-FFF2-40B4-BE49-F238E27FC236}">
                <a16:creationId xmlns:a16="http://schemas.microsoft.com/office/drawing/2014/main" id="{15C2EA86-0F4F-3247-A569-CE038874C470}"/>
              </a:ext>
            </a:extLst>
          </p:cNvPr>
          <p:cNvSpPr txBox="1">
            <a:spLocks noChangeArrowheads="1"/>
          </p:cNvSpPr>
          <p:nvPr/>
        </p:nvSpPr>
        <p:spPr bwMode="auto">
          <a:xfrm>
            <a:off x="4811922" y="4927600"/>
            <a:ext cx="1411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entity body</a:t>
            </a:r>
          </a:p>
        </p:txBody>
      </p:sp>
      <p:grpSp>
        <p:nvGrpSpPr>
          <p:cNvPr id="79" name="Group 81">
            <a:extLst>
              <a:ext uri="{FF2B5EF4-FFF2-40B4-BE49-F238E27FC236}">
                <a16:creationId xmlns:a16="http://schemas.microsoft.com/office/drawing/2014/main" id="{FBD71B37-ADDE-7A46-9420-5D7F558DE36A}"/>
              </a:ext>
            </a:extLst>
          </p:cNvPr>
          <p:cNvGrpSpPr>
            <a:grpSpLocks/>
          </p:cNvGrpSpPr>
          <p:nvPr/>
        </p:nvGrpSpPr>
        <p:grpSpPr bwMode="auto">
          <a:xfrm>
            <a:off x="2711659" y="4941887"/>
            <a:ext cx="331788" cy="461963"/>
            <a:chOff x="462" y="1727"/>
            <a:chExt cx="209" cy="291"/>
          </a:xfrm>
        </p:grpSpPr>
        <p:sp>
          <p:nvSpPr>
            <p:cNvPr id="80" name="Rectangle 82">
              <a:extLst>
                <a:ext uri="{FF2B5EF4-FFF2-40B4-BE49-F238E27FC236}">
                  <a16:creationId xmlns:a16="http://schemas.microsoft.com/office/drawing/2014/main" id="{EB685F5D-49A7-714D-B0CE-A681FE471FBF}"/>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1" name="Text Box 83">
              <a:extLst>
                <a:ext uri="{FF2B5EF4-FFF2-40B4-BE49-F238E27FC236}">
                  <a16:creationId xmlns:a16="http://schemas.microsoft.com/office/drawing/2014/main" id="{F39503FA-5AF7-1343-97ED-74063A1F12A0}"/>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82" name="Text Box 84">
              <a:extLst>
                <a:ext uri="{FF2B5EF4-FFF2-40B4-BE49-F238E27FC236}">
                  <a16:creationId xmlns:a16="http://schemas.microsoft.com/office/drawing/2014/main" id="{65445F71-0392-1545-8E73-EFFA475F7631}"/>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83" name="Group 85">
            <a:extLst>
              <a:ext uri="{FF2B5EF4-FFF2-40B4-BE49-F238E27FC236}">
                <a16:creationId xmlns:a16="http://schemas.microsoft.com/office/drawing/2014/main" id="{948FB213-CBD1-754F-9A31-92B73ABB091D}"/>
              </a:ext>
            </a:extLst>
          </p:cNvPr>
          <p:cNvGrpSpPr>
            <a:grpSpLocks/>
          </p:cNvGrpSpPr>
          <p:nvPr/>
        </p:nvGrpSpPr>
        <p:grpSpPr bwMode="auto">
          <a:xfrm>
            <a:off x="7871034" y="4932362"/>
            <a:ext cx="331788" cy="461963"/>
            <a:chOff x="462" y="1727"/>
            <a:chExt cx="209" cy="291"/>
          </a:xfrm>
        </p:grpSpPr>
        <p:sp>
          <p:nvSpPr>
            <p:cNvPr id="84" name="Rectangle 86">
              <a:extLst>
                <a:ext uri="{FF2B5EF4-FFF2-40B4-BE49-F238E27FC236}">
                  <a16:creationId xmlns:a16="http://schemas.microsoft.com/office/drawing/2014/main" id="{2099BE28-2CBD-FA47-A576-86B1CF474263}"/>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 name="Text Box 87">
              <a:extLst>
                <a:ext uri="{FF2B5EF4-FFF2-40B4-BE49-F238E27FC236}">
                  <a16:creationId xmlns:a16="http://schemas.microsoft.com/office/drawing/2014/main" id="{94AB5515-CA17-A64C-8C42-F0741024357D}"/>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86" name="Text Box 88">
              <a:extLst>
                <a:ext uri="{FF2B5EF4-FFF2-40B4-BE49-F238E27FC236}">
                  <a16:creationId xmlns:a16="http://schemas.microsoft.com/office/drawing/2014/main" id="{157CE15D-905D-5B44-91B2-249371FA4B11}"/>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87" name="Slide Number Placeholder 2">
            <a:extLst>
              <a:ext uri="{FF2B5EF4-FFF2-40B4-BE49-F238E27FC236}">
                <a16:creationId xmlns:a16="http://schemas.microsoft.com/office/drawing/2014/main" id="{09896B4E-767E-074F-8EDA-CDA62F29047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12</a:t>
            </a:fld>
            <a:endParaRPr lang="en-US" dirty="0"/>
          </a:p>
        </p:txBody>
      </p:sp>
    </p:spTree>
    <p:extLst>
      <p:ext uri="{BB962C8B-B14F-4D97-AF65-F5344CB8AC3E}">
        <p14:creationId xmlns:p14="http://schemas.microsoft.com/office/powerpoint/2010/main" val="3719365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Other HTTP request </a:t>
            </a:r>
            <a:r>
              <a:rPr lang="en-US" altLang="en-US" dirty="0">
                <a:ea typeface="ＭＳ Ｐゴシック" panose="020B0600070205080204" pitchFamily="34" charset="-128"/>
              </a:rPr>
              <a:t>m</a:t>
            </a:r>
            <a:r>
              <a:rPr lang="en-US" altLang="en-US" sz="4400" dirty="0">
                <a:ea typeface="ＭＳ Ｐゴシック" panose="020B0600070205080204" pitchFamily="34" charset="-128"/>
              </a:rPr>
              <a:t>essages</a:t>
            </a:r>
            <a:endParaRPr lang="en-US" sz="4400" dirty="0"/>
          </a:p>
        </p:txBody>
      </p:sp>
      <p:sp>
        <p:nvSpPr>
          <p:cNvPr id="87" name="Rectangle 3">
            <a:extLst>
              <a:ext uri="{FF2B5EF4-FFF2-40B4-BE49-F238E27FC236}">
                <a16:creationId xmlns:a16="http://schemas.microsoft.com/office/drawing/2014/main" id="{25316CA5-99B5-7F45-AFB7-B3A2CBFABDDC}"/>
              </a:ext>
            </a:extLst>
          </p:cNvPr>
          <p:cNvSpPr txBox="1">
            <a:spLocks noChangeArrowheads="1"/>
          </p:cNvSpPr>
          <p:nvPr/>
        </p:nvSpPr>
        <p:spPr>
          <a:xfrm>
            <a:off x="685573" y="1727394"/>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POST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web page often includes form input</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user input sent from client to server in entity body of HTTP POST request message</a:t>
            </a:r>
          </a:p>
        </p:txBody>
      </p:sp>
      <p:sp>
        <p:nvSpPr>
          <p:cNvPr id="88" name="Rectangle 3">
            <a:extLst>
              <a:ext uri="{FF2B5EF4-FFF2-40B4-BE49-F238E27FC236}">
                <a16:creationId xmlns:a16="http://schemas.microsoft.com/office/drawing/2014/main" id="{EC7D421B-4EDF-C343-AB2D-4624467F5415}"/>
              </a:ext>
            </a:extLst>
          </p:cNvPr>
          <p:cNvSpPr txBox="1">
            <a:spLocks noChangeArrowheads="1"/>
          </p:cNvSpPr>
          <p:nvPr/>
        </p:nvSpPr>
        <p:spPr>
          <a:xfrm>
            <a:off x="685573" y="4466964"/>
            <a:ext cx="5541055"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GET method </a:t>
            </a:r>
            <a:r>
              <a:rPr kumimoji="0" lang="en-US" sz="2400" b="0" i="0" u="none" strike="noStrike" kern="1200" cap="none" spc="0" normalizeH="0" baseline="0" noProof="0" dirty="0">
                <a:ln>
                  <a:noFill/>
                </a:ln>
                <a:solidFill>
                  <a:prstClr val="black"/>
                </a:solidFill>
                <a:effectLst/>
                <a:uLnTx/>
                <a:uFillTx/>
                <a:latin typeface="Calibri"/>
                <a:ea typeface="+mn-ea"/>
                <a:cs typeface="+mn-cs"/>
              </a:rPr>
              <a:t>(for sending data to server):</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include user data in URL field of HTTP GET request message (following a ‘?’):</a:t>
            </a:r>
          </a:p>
        </p:txBody>
      </p:sp>
      <p:sp>
        <p:nvSpPr>
          <p:cNvPr id="89" name="Text Box 5">
            <a:extLst>
              <a:ext uri="{FF2B5EF4-FFF2-40B4-BE49-F238E27FC236}">
                <a16:creationId xmlns:a16="http://schemas.microsoft.com/office/drawing/2014/main" id="{B785588B-2DEA-474F-89CA-2613413F7528}"/>
              </a:ext>
            </a:extLst>
          </p:cNvPr>
          <p:cNvSpPr txBox="1">
            <a:spLocks noChangeArrowheads="1"/>
          </p:cNvSpPr>
          <p:nvPr/>
        </p:nvSpPr>
        <p:spPr bwMode="auto">
          <a:xfrm>
            <a:off x="798692" y="5806133"/>
            <a:ext cx="6280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www.somesite.com</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animalsearch?monkeys&amp;banana</a:t>
            </a:r>
            <a:endPar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sp>
        <p:nvSpPr>
          <p:cNvPr id="90" name="Rectangle 3">
            <a:extLst>
              <a:ext uri="{FF2B5EF4-FFF2-40B4-BE49-F238E27FC236}">
                <a16:creationId xmlns:a16="http://schemas.microsoft.com/office/drawing/2014/main" id="{F9FB5262-4D63-A149-A391-3CDD424427AC}"/>
              </a:ext>
            </a:extLst>
          </p:cNvPr>
          <p:cNvSpPr txBox="1">
            <a:spLocks noChangeArrowheads="1"/>
          </p:cNvSpPr>
          <p:nvPr/>
        </p:nvSpPr>
        <p:spPr>
          <a:xfrm>
            <a:off x="6991758" y="1752600"/>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HEAD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requests headers (only) that would be returned</a:t>
            </a:r>
            <a:r>
              <a:rPr kumimoji="0" lang="en-US" sz="2400" b="0" i="1" u="none" strike="noStrike" kern="1200" cap="none" spc="0" normalizeH="0" baseline="0" noProof="0" dirty="0">
                <a:ln>
                  <a:noFill/>
                </a:ln>
                <a:solidFill>
                  <a:prstClr val="black"/>
                </a:solidFill>
                <a:effectLst/>
                <a:uLnTx/>
                <a:uFillTx/>
                <a:latin typeface="Calibri"/>
                <a:ea typeface="+mn-ea"/>
                <a:cs typeface="+mn-cs"/>
              </a:rPr>
              <a:t> if </a:t>
            </a:r>
            <a:r>
              <a:rPr kumimoji="0" lang="en-US" sz="2400" b="0" i="0" u="none" strike="noStrike" kern="1200" cap="none" spc="0" normalizeH="0" baseline="0" noProof="0" dirty="0">
                <a:ln>
                  <a:noFill/>
                </a:ln>
                <a:solidFill>
                  <a:prstClr val="black"/>
                </a:solidFill>
                <a:effectLst/>
                <a:uLnTx/>
                <a:uFillTx/>
                <a:latin typeface="Calibri"/>
                <a:ea typeface="+mn-ea"/>
                <a:cs typeface="+mn-cs"/>
              </a:rPr>
              <a:t>specified URL were requested  with an HTTP GET method. </a:t>
            </a:r>
          </a:p>
        </p:txBody>
      </p:sp>
      <p:sp>
        <p:nvSpPr>
          <p:cNvPr id="91" name="Rectangle 3">
            <a:extLst>
              <a:ext uri="{FF2B5EF4-FFF2-40B4-BE49-F238E27FC236}">
                <a16:creationId xmlns:a16="http://schemas.microsoft.com/office/drawing/2014/main" id="{2D3C6453-B336-C04B-8A91-4E7D3B632FEB}"/>
              </a:ext>
            </a:extLst>
          </p:cNvPr>
          <p:cNvSpPr txBox="1">
            <a:spLocks noChangeArrowheads="1"/>
          </p:cNvSpPr>
          <p:nvPr/>
        </p:nvSpPr>
        <p:spPr>
          <a:xfrm>
            <a:off x="6993371" y="3839527"/>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PUT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uploads new file (object) to server</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completely replaces file that exists at specified URL with content in entity body of POST HTTP request message</a:t>
            </a:r>
          </a:p>
        </p:txBody>
      </p:sp>
      <p:sp>
        <p:nvSpPr>
          <p:cNvPr id="8" name="Slide Number Placeholder 2">
            <a:extLst>
              <a:ext uri="{FF2B5EF4-FFF2-40B4-BE49-F238E27FC236}">
                <a16:creationId xmlns:a16="http://schemas.microsoft.com/office/drawing/2014/main" id="{40C538BA-1C71-0F4D-B753-A7D597D981F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13</a:t>
            </a:fld>
            <a:endParaRPr lang="en-US" dirty="0"/>
          </a:p>
        </p:txBody>
      </p:sp>
    </p:spTree>
    <p:extLst>
      <p:ext uri="{BB962C8B-B14F-4D97-AF65-F5344CB8AC3E}">
        <p14:creationId xmlns:p14="http://schemas.microsoft.com/office/powerpoint/2010/main" val="369124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dissolve">
                                      <p:cBhvr>
                                        <p:cTn id="1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HTTP response </a:t>
            </a:r>
            <a:r>
              <a:rPr lang="en-US" altLang="en-US" dirty="0">
                <a:ea typeface="ＭＳ Ｐゴシック" panose="020B0600070205080204" pitchFamily="34" charset="-128"/>
              </a:rPr>
              <a:t>m</a:t>
            </a:r>
            <a:r>
              <a:rPr lang="en-US" altLang="en-US" sz="4400" dirty="0">
                <a:ea typeface="ＭＳ Ｐゴシック" panose="020B0600070205080204" pitchFamily="34" charset="-128"/>
              </a:rPr>
              <a:t>essage</a:t>
            </a:r>
            <a:endParaRPr lang="en-US" sz="4400" dirty="0"/>
          </a:p>
        </p:txBody>
      </p:sp>
      <p:sp>
        <p:nvSpPr>
          <p:cNvPr id="87" name="Text Box 5">
            <a:extLst>
              <a:ext uri="{FF2B5EF4-FFF2-40B4-BE49-F238E27FC236}">
                <a16:creationId xmlns:a16="http://schemas.microsoft.com/office/drawing/2014/main" id="{A994AECC-DC16-7847-B8EE-F2F612ABB287}"/>
              </a:ext>
            </a:extLst>
          </p:cNvPr>
          <p:cNvSpPr txBox="1">
            <a:spLocks noChangeArrowheads="1"/>
          </p:cNvSpPr>
          <p:nvPr/>
        </p:nvSpPr>
        <p:spPr bwMode="auto">
          <a:xfrm>
            <a:off x="889630" y="1555730"/>
            <a:ext cx="4056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status line (protocol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status code status phrase)</a:t>
            </a:r>
            <a:endParaRPr kumimoji="0" lang="en-US" altLang="en-US" sz="28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endParaRPr>
          </a:p>
        </p:txBody>
      </p:sp>
      <p:sp>
        <p:nvSpPr>
          <p:cNvPr id="90" name="Text Box 8">
            <a:extLst>
              <a:ext uri="{FF2B5EF4-FFF2-40B4-BE49-F238E27FC236}">
                <a16:creationId xmlns:a16="http://schemas.microsoft.com/office/drawing/2014/main" id="{9695B2A1-768B-CE41-87A1-8D564F953877}"/>
              </a:ext>
            </a:extLst>
          </p:cNvPr>
          <p:cNvSpPr txBox="1">
            <a:spLocks noChangeArrowheads="1"/>
          </p:cNvSpPr>
          <p:nvPr/>
        </p:nvSpPr>
        <p:spPr bwMode="auto">
          <a:xfrm>
            <a:off x="3979618" y="2984961"/>
            <a:ext cx="1071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header</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 lines</a:t>
            </a:r>
            <a:endParaRPr kumimoji="0" lang="en-US" altLang="en-US" sz="28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endParaRPr>
          </a:p>
        </p:txBody>
      </p:sp>
      <p:sp>
        <p:nvSpPr>
          <p:cNvPr id="92" name="Text Box 10">
            <a:extLst>
              <a:ext uri="{FF2B5EF4-FFF2-40B4-BE49-F238E27FC236}">
                <a16:creationId xmlns:a16="http://schemas.microsoft.com/office/drawing/2014/main" id="{71D3CD43-9088-2144-992C-3A77F783A6D7}"/>
              </a:ext>
            </a:extLst>
          </p:cNvPr>
          <p:cNvSpPr txBox="1">
            <a:spLocks noChangeArrowheads="1"/>
          </p:cNvSpPr>
          <p:nvPr/>
        </p:nvSpPr>
        <p:spPr bwMode="auto">
          <a:xfrm>
            <a:off x="828397" y="4607159"/>
            <a:ext cx="3602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data, e.g.,  requested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HTML file</a:t>
            </a:r>
            <a:endParaRPr kumimoji="0" lang="en-US" altLang="en-US" sz="28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endParaRPr>
          </a:p>
        </p:txBody>
      </p:sp>
      <p:sp>
        <p:nvSpPr>
          <p:cNvPr id="93" name="Rectangle 15">
            <a:extLst>
              <a:ext uri="{FF2B5EF4-FFF2-40B4-BE49-F238E27FC236}">
                <a16:creationId xmlns:a16="http://schemas.microsoft.com/office/drawing/2014/main" id="{AE1D96B5-48F4-B842-9424-43BC570F6345}"/>
              </a:ext>
            </a:extLst>
          </p:cNvPr>
          <p:cNvSpPr>
            <a:spLocks noChangeArrowheads="1"/>
          </p:cNvSpPr>
          <p:nvPr/>
        </p:nvSpPr>
        <p:spPr bwMode="auto">
          <a:xfrm>
            <a:off x="5131481" y="1710879"/>
            <a:ext cx="6311900" cy="349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HTTP/1.1 200 OK</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Date: Tue, 08 Sep 2020 00:53:20 GMT</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Server: Apache/2.4.6 (CentOS) OpenSSL/1.0.2k-fips PHP/7.4.9 </a:t>
            </a:r>
            <a:r>
              <a:rPr kumimoji="0" lang="en-US" sz="1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mod_perl</a:t>
            </a: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/2.0.11 Perl/v5.16.3</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Last-Modified: Tue, 01 Mar 2016 18:57:50 GMT</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ETag</a:t>
            </a: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 "a5b-52d015789ee9e"</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Accept-Ranges: bytes</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Content-Length: 2651</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Content-Type: text/html; charset=UTF-8</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it-IT"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data data data data data ... </a:t>
            </a:r>
            <a:endPar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cxnSp>
        <p:nvCxnSpPr>
          <p:cNvPr id="94" name="Straight Arrow Connector 93">
            <a:extLst>
              <a:ext uri="{FF2B5EF4-FFF2-40B4-BE49-F238E27FC236}">
                <a16:creationId xmlns:a16="http://schemas.microsoft.com/office/drawing/2014/main" id="{81248C33-8978-FA4A-B68D-07F7345C9C4D}"/>
              </a:ext>
            </a:extLst>
          </p:cNvPr>
          <p:cNvCxnSpPr>
            <a:cxnSpLocks/>
          </p:cNvCxnSpPr>
          <p:nvPr/>
        </p:nvCxnSpPr>
        <p:spPr>
          <a:xfrm>
            <a:off x="3593872" y="1845820"/>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1C1D39C-E830-C840-962A-5EF5A5C89548}"/>
              </a:ext>
            </a:extLst>
          </p:cNvPr>
          <p:cNvCxnSpPr>
            <a:cxnSpLocks/>
          </p:cNvCxnSpPr>
          <p:nvPr/>
        </p:nvCxnSpPr>
        <p:spPr>
          <a:xfrm>
            <a:off x="3642857" y="4850277"/>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1">
            <a:extLst>
              <a:ext uri="{FF2B5EF4-FFF2-40B4-BE49-F238E27FC236}">
                <a16:creationId xmlns:a16="http://schemas.microsoft.com/office/drawing/2014/main" id="{2551C779-9290-AD4E-91BD-E60A7E927A95}"/>
              </a:ext>
            </a:extLst>
          </p:cNvPr>
          <p:cNvSpPr txBox="1">
            <a:spLocks noChangeArrowheads="1"/>
          </p:cNvSpPr>
          <p:nvPr/>
        </p:nvSpPr>
        <p:spPr bwMode="auto">
          <a:xfrm>
            <a:off x="889630" y="6155251"/>
            <a:ext cx="95213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12" name="Rectangle 11">
            <a:extLst>
              <a:ext uri="{FF2B5EF4-FFF2-40B4-BE49-F238E27FC236}">
                <a16:creationId xmlns:a16="http://schemas.microsoft.com/office/drawing/2014/main" id="{C9A44120-8306-2742-A6C5-833CF39C2053}"/>
              </a:ext>
            </a:extLst>
          </p:cNvPr>
          <p:cNvSpPr/>
          <p:nvPr/>
        </p:nvSpPr>
        <p:spPr>
          <a:xfrm>
            <a:off x="506185" y="4724398"/>
            <a:ext cx="10733315" cy="1894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Left Brace 2">
            <a:extLst>
              <a:ext uri="{FF2B5EF4-FFF2-40B4-BE49-F238E27FC236}">
                <a16:creationId xmlns:a16="http://schemas.microsoft.com/office/drawing/2014/main" id="{7B4A04F6-6325-3B46-B996-B1257F5CC1D8}"/>
              </a:ext>
            </a:extLst>
          </p:cNvPr>
          <p:cNvSpPr/>
          <p:nvPr/>
        </p:nvSpPr>
        <p:spPr>
          <a:xfrm>
            <a:off x="4963885" y="2057400"/>
            <a:ext cx="261258" cy="2694214"/>
          </a:xfrm>
          <a:prstGeom prst="leftBrace">
            <a:avLst/>
          </a:prstGeom>
          <a:ln w="22225">
            <a:solidFill>
              <a:srgbClr val="0000A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73B0BCB5-3B5E-AE49-AE9B-AE6FFB902BA8}"/>
              </a:ext>
            </a:extLst>
          </p:cNvPr>
          <p:cNvSpPr/>
          <p:nvPr/>
        </p:nvSpPr>
        <p:spPr>
          <a:xfrm>
            <a:off x="4359729" y="2041072"/>
            <a:ext cx="7151914" cy="298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DB7232E2-6D04-AD43-8E7F-3073A3A01F08}"/>
              </a:ext>
            </a:extLst>
          </p:cNvPr>
          <p:cNvSpPr/>
          <p:nvPr/>
        </p:nvSpPr>
        <p:spPr>
          <a:xfrm>
            <a:off x="3858986" y="2939143"/>
            <a:ext cx="7151914" cy="1355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Slide Number Placeholder 2">
            <a:extLst>
              <a:ext uri="{FF2B5EF4-FFF2-40B4-BE49-F238E27FC236}">
                <a16:creationId xmlns:a16="http://schemas.microsoft.com/office/drawing/2014/main" id="{1A72BEEE-6164-8340-B1FC-05E6C79CF76A}"/>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14</a:t>
            </a:fld>
            <a:endParaRPr lang="en-US" dirty="0"/>
          </a:p>
        </p:txBody>
      </p:sp>
    </p:spTree>
    <p:extLst>
      <p:ext uri="{BB962C8B-B14F-4D97-AF65-F5344CB8AC3E}">
        <p14:creationId xmlns:p14="http://schemas.microsoft.com/office/powerpoint/2010/main" val="71689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HTTP response </a:t>
            </a:r>
            <a:r>
              <a:rPr lang="en-US" altLang="en-US" dirty="0">
                <a:ea typeface="ＭＳ Ｐゴシック" panose="020B0600070205080204" pitchFamily="34" charset="-128"/>
              </a:rPr>
              <a:t>s</a:t>
            </a:r>
            <a:r>
              <a:rPr lang="en-US" altLang="en-US" sz="4400" dirty="0">
                <a:ea typeface="ＭＳ Ｐゴシック" panose="020B0600070205080204" pitchFamily="34" charset="-128"/>
              </a:rPr>
              <a:t>tatus </a:t>
            </a:r>
            <a:r>
              <a:rPr lang="en-US" altLang="en-US" dirty="0">
                <a:ea typeface="ＭＳ Ｐゴシック" panose="020B0600070205080204" pitchFamily="34" charset="-128"/>
              </a:rPr>
              <a:t>c</a:t>
            </a:r>
            <a:r>
              <a:rPr lang="en-US" altLang="en-US" sz="4400" dirty="0">
                <a:ea typeface="ＭＳ Ｐゴシック" panose="020B0600070205080204" pitchFamily="34" charset="-128"/>
              </a:rPr>
              <a:t>odes</a:t>
            </a:r>
            <a:endParaRPr lang="en-US" sz="4400" dirty="0"/>
          </a:p>
        </p:txBody>
      </p:sp>
      <p:sp>
        <p:nvSpPr>
          <p:cNvPr id="12" name="Rectangle 3">
            <a:extLst>
              <a:ext uri="{FF2B5EF4-FFF2-40B4-BE49-F238E27FC236}">
                <a16:creationId xmlns:a16="http://schemas.microsoft.com/office/drawing/2014/main" id="{D7D9FAF8-ACB6-2648-AF49-4F1CA2DD361E}"/>
              </a:ext>
            </a:extLst>
          </p:cNvPr>
          <p:cNvSpPr txBox="1">
            <a:spLocks noChangeArrowheads="1"/>
          </p:cNvSpPr>
          <p:nvPr/>
        </p:nvSpPr>
        <p:spPr>
          <a:xfrm>
            <a:off x="1179871" y="2274314"/>
            <a:ext cx="10678300" cy="41687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200 OK</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 succeeded, requested object later in this message</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301 Moved Permanently</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requested object moved, new location specified later in this message (in Location: field)</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400 Bad Request</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 msg not understood by server</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404 Not Found</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requested document not found on this server</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505 HTTP Version Not Supported</a:t>
            </a:r>
          </a:p>
        </p:txBody>
      </p:sp>
      <p:sp>
        <p:nvSpPr>
          <p:cNvPr id="13" name="Rectangle 5">
            <a:extLst>
              <a:ext uri="{FF2B5EF4-FFF2-40B4-BE49-F238E27FC236}">
                <a16:creationId xmlns:a16="http://schemas.microsoft.com/office/drawing/2014/main" id="{8C98F9E3-E57A-7844-89F3-A6331B046576}"/>
              </a:ext>
            </a:extLst>
          </p:cNvPr>
          <p:cNvSpPr>
            <a:spLocks noChangeArrowheads="1"/>
          </p:cNvSpPr>
          <p:nvPr/>
        </p:nvSpPr>
        <p:spPr bwMode="auto">
          <a:xfrm>
            <a:off x="798691" y="1325562"/>
            <a:ext cx="1085628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0838" indent="-350838">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50838" marR="0" lvl="0" indent="-350838"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status code appears in 1st line in server-to-client response message.</a:t>
            </a:r>
          </a:p>
          <a:p>
            <a:pPr marL="350838" marR="0" lvl="0" indent="-350838"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some sample codes</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p>
        </p:txBody>
      </p:sp>
      <p:sp>
        <p:nvSpPr>
          <p:cNvPr id="5" name="Slide Number Placeholder 2">
            <a:extLst>
              <a:ext uri="{FF2B5EF4-FFF2-40B4-BE49-F238E27FC236}">
                <a16:creationId xmlns:a16="http://schemas.microsoft.com/office/drawing/2014/main" id="{2F3EBF3D-1991-B942-BC94-7A161F52592B}"/>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15</a:t>
            </a:fld>
            <a:endParaRPr lang="en-US" dirty="0"/>
          </a:p>
        </p:txBody>
      </p:sp>
    </p:spTree>
    <p:extLst>
      <p:ext uri="{BB962C8B-B14F-4D97-AF65-F5344CB8AC3E}">
        <p14:creationId xmlns:p14="http://schemas.microsoft.com/office/powerpoint/2010/main" val="4206515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Trying out HTTP (client side) for yourself</a:t>
            </a:r>
            <a:endParaRPr lang="en-US" sz="4400" dirty="0"/>
          </a:p>
        </p:txBody>
      </p:sp>
      <p:sp>
        <p:nvSpPr>
          <p:cNvPr id="6" name="Rectangle 3">
            <a:extLst>
              <a:ext uri="{FF2B5EF4-FFF2-40B4-BE49-F238E27FC236}">
                <a16:creationId xmlns:a16="http://schemas.microsoft.com/office/drawing/2014/main" id="{54162CB5-536A-4D40-94FC-6A99B52D37CF}"/>
              </a:ext>
            </a:extLst>
          </p:cNvPr>
          <p:cNvSpPr txBox="1">
            <a:spLocks noChangeArrowheads="1"/>
          </p:cNvSpPr>
          <p:nvPr/>
        </p:nvSpPr>
        <p:spPr>
          <a:xfrm>
            <a:off x="579438" y="1474924"/>
            <a:ext cx="8096250"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a:t>
            </a:r>
            <a:r>
              <a:rPr kumimoji="0" lang="en-US" altLang="en-US" sz="28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netcat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your favorite Web server:</a:t>
            </a:r>
          </a:p>
          <a:p>
            <a:pPr marL="1143000" marR="0" lvl="2" indent="-228600" algn="l" defTabSz="914400" rtl="0" eaLnBrk="1" fontAlgn="auto" latinLnBrk="0" hangingPunct="1">
              <a:lnSpc>
                <a:spcPct val="90000"/>
              </a:lnSpc>
              <a:spcBef>
                <a:spcPts val="5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 name="Text Box 5">
            <a:extLst>
              <a:ext uri="{FF2B5EF4-FFF2-40B4-BE49-F238E27FC236}">
                <a16:creationId xmlns:a16="http://schemas.microsoft.com/office/drawing/2014/main" id="{5AD8FC5E-7EF6-5D4A-947A-76F9FAC50B5A}"/>
              </a:ext>
            </a:extLst>
          </p:cNvPr>
          <p:cNvSpPr txBox="1">
            <a:spLocks noChangeArrowheads="1"/>
          </p:cNvSpPr>
          <p:nvPr/>
        </p:nvSpPr>
        <p:spPr bwMode="auto">
          <a:xfrm>
            <a:off x="5718629" y="1884363"/>
            <a:ext cx="6244187"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5750" marR="0" lvl="0" indent="-2857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opens TCP connection to port 80 (default HTTP server port)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gaia.cs.umass</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edu</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p>
          <a:p>
            <a:pPr marL="285750" marR="0" lvl="0" indent="-2857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anything typed in will be sent  to port 80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gaia.cs.umass.edu</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 name="Text Box 6">
            <a:extLst>
              <a:ext uri="{FF2B5EF4-FFF2-40B4-BE49-F238E27FC236}">
                <a16:creationId xmlns:a16="http://schemas.microsoft.com/office/drawing/2014/main" id="{A05D1437-BBD8-714B-ADDF-C3F7DEF74ECB}"/>
              </a:ext>
            </a:extLst>
          </p:cNvPr>
          <p:cNvSpPr txBox="1">
            <a:spLocks noChangeArrowheads="1"/>
          </p:cNvSpPr>
          <p:nvPr/>
        </p:nvSpPr>
        <p:spPr bwMode="auto">
          <a:xfrm>
            <a:off x="1201297" y="1998799"/>
            <a:ext cx="38843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nc</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 -v gaia.cs.umass.edu 80</a:t>
            </a:r>
          </a:p>
        </p:txBody>
      </p:sp>
      <p:grpSp>
        <p:nvGrpSpPr>
          <p:cNvPr id="4" name="Group 3">
            <a:extLst>
              <a:ext uri="{FF2B5EF4-FFF2-40B4-BE49-F238E27FC236}">
                <a16:creationId xmlns:a16="http://schemas.microsoft.com/office/drawing/2014/main" id="{28AAC288-3206-534D-929C-FFD2305EC27E}"/>
              </a:ext>
            </a:extLst>
          </p:cNvPr>
          <p:cNvGrpSpPr/>
          <p:nvPr/>
        </p:nvGrpSpPr>
        <p:grpSpPr>
          <a:xfrm>
            <a:off x="711200" y="5286696"/>
            <a:ext cx="8289126" cy="996484"/>
            <a:chOff x="711200" y="5286696"/>
            <a:chExt cx="8289126" cy="996484"/>
          </a:xfrm>
        </p:grpSpPr>
        <p:sp>
          <p:nvSpPr>
            <p:cNvPr id="15" name="Rectangle 14">
              <a:extLst>
                <a:ext uri="{FF2B5EF4-FFF2-40B4-BE49-F238E27FC236}">
                  <a16:creationId xmlns:a16="http://schemas.microsoft.com/office/drawing/2014/main" id="{D06E2A86-603C-764E-9AF8-0B2F20CD26BD}"/>
                </a:ext>
              </a:extLst>
            </p:cNvPr>
            <p:cNvSpPr>
              <a:spLocks noChangeArrowheads="1"/>
            </p:cNvSpPr>
            <p:nvPr/>
          </p:nvSpPr>
          <p:spPr bwMode="auto">
            <a:xfrm>
              <a:off x="711200" y="5286696"/>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look at response message sent by HTTP server!</a:t>
              </a:r>
            </a:p>
          </p:txBody>
        </p:sp>
        <p:sp>
          <p:nvSpPr>
            <p:cNvPr id="16" name="Text Box 17">
              <a:extLst>
                <a:ext uri="{FF2B5EF4-FFF2-40B4-BE49-F238E27FC236}">
                  <a16:creationId xmlns:a16="http://schemas.microsoft.com/office/drawing/2014/main" id="{A3659547-E754-6B44-903F-76BD7A3006F6}"/>
                </a:ext>
              </a:extLst>
            </p:cNvPr>
            <p:cNvSpPr txBox="1">
              <a:spLocks noChangeArrowheads="1"/>
            </p:cNvSpPr>
            <p:nvPr/>
          </p:nvSpPr>
          <p:spPr bwMode="auto">
            <a:xfrm>
              <a:off x="1066295" y="5821515"/>
              <a:ext cx="7934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 use Wireshark to look at captured HTTP request/response)</a:t>
              </a:r>
            </a:p>
          </p:txBody>
        </p:sp>
      </p:grpSp>
      <p:grpSp>
        <p:nvGrpSpPr>
          <p:cNvPr id="2" name="Group 1">
            <a:extLst>
              <a:ext uri="{FF2B5EF4-FFF2-40B4-BE49-F238E27FC236}">
                <a16:creationId xmlns:a16="http://schemas.microsoft.com/office/drawing/2014/main" id="{26E12EFF-E52A-B84D-934A-7405FA201329}"/>
              </a:ext>
            </a:extLst>
          </p:cNvPr>
          <p:cNvGrpSpPr/>
          <p:nvPr/>
        </p:nvGrpSpPr>
        <p:grpSpPr>
          <a:xfrm>
            <a:off x="727530" y="3145663"/>
            <a:ext cx="11243449" cy="2045073"/>
            <a:chOff x="727530" y="3145663"/>
            <a:chExt cx="11243449" cy="2045073"/>
          </a:xfrm>
        </p:grpSpPr>
        <p:sp>
          <p:nvSpPr>
            <p:cNvPr id="10" name="Rectangle 7">
              <a:extLst>
                <a:ext uri="{FF2B5EF4-FFF2-40B4-BE49-F238E27FC236}">
                  <a16:creationId xmlns:a16="http://schemas.microsoft.com/office/drawing/2014/main" id="{CF530C45-E591-C948-8561-E3D1A663C89A}"/>
                </a:ext>
              </a:extLst>
            </p:cNvPr>
            <p:cNvSpPr>
              <a:spLocks noChangeArrowheads="1"/>
            </p:cNvSpPr>
            <p:nvPr/>
          </p:nvSpPr>
          <p:spPr bwMode="auto">
            <a:xfrm>
              <a:off x="727530" y="3145663"/>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type in a GET HTTP request:</a:t>
              </a:r>
            </a:p>
            <a:p>
              <a:pPr marL="1143000" marR="0" lvl="2" indent="-22860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1" name="Text Box 8">
              <a:extLst>
                <a:ext uri="{FF2B5EF4-FFF2-40B4-BE49-F238E27FC236}">
                  <a16:creationId xmlns:a16="http://schemas.microsoft.com/office/drawing/2014/main" id="{44F32261-DA96-6645-A103-A806625BC498}"/>
                </a:ext>
              </a:extLst>
            </p:cNvPr>
            <p:cNvSpPr txBox="1">
              <a:spLocks noChangeArrowheads="1"/>
            </p:cNvSpPr>
            <p:nvPr/>
          </p:nvSpPr>
          <p:spPr bwMode="auto">
            <a:xfrm>
              <a:off x="1258273" y="3748006"/>
              <a:ext cx="74174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GET /</a:t>
              </a:r>
              <a:r>
                <a:rPr kumimoji="0" lang="en-US" altLang="en-US" sz="2000" b="1" i="0" u="none" strike="noStrike" kern="1200" cap="none" spc="0" normalizeH="0" baseline="0" noProof="0" dirty="0" err="1">
                  <a:ln>
                    <a:noFill/>
                  </a:ln>
                  <a:solidFill>
                    <a:srgbClr val="CC0000"/>
                  </a:solidFill>
                  <a:effectLst/>
                  <a:uLnTx/>
                  <a:uFillTx/>
                  <a:latin typeface="Courier New" panose="02070309020205020404" pitchFamily="49" charset="0"/>
                  <a:ea typeface="ＭＳ Ｐゴシック" panose="020B0600070205080204" pitchFamily="34" charset="-128"/>
                  <a:cs typeface="+mn-cs"/>
                </a:rPr>
                <a:t>kurose_ross</a:t>
              </a: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/interactive/</a:t>
              </a:r>
              <a:r>
                <a:rPr kumimoji="0" lang="en-US" altLang="en-US" sz="2000" b="1" i="0" u="none" strike="noStrike" kern="1200" cap="none" spc="0" normalizeH="0" baseline="0" noProof="0" dirty="0" err="1">
                  <a:ln>
                    <a:noFill/>
                  </a:ln>
                  <a:solidFill>
                    <a:srgbClr val="CC0000"/>
                  </a:solidFill>
                  <a:effectLst/>
                  <a:uLnTx/>
                  <a:uFillTx/>
                  <a:latin typeface="Courier New" panose="02070309020205020404" pitchFamily="49" charset="0"/>
                  <a:ea typeface="ＭＳ Ｐゴシック" panose="020B0600070205080204" pitchFamily="34" charset="-128"/>
                  <a:cs typeface="+mn-cs"/>
                </a:rPr>
                <a:t>index.php</a:t>
              </a: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 HTTP/1.1</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Host: </a:t>
              </a:r>
              <a:r>
                <a:rPr kumimoji="0" lang="en-US" altLang="en-US" sz="2000" b="1" i="0" u="none" strike="noStrike" kern="1200" cap="none" spc="0" normalizeH="0" baseline="0" noProof="0" dirty="0" err="1">
                  <a:ln>
                    <a:noFill/>
                  </a:ln>
                  <a:solidFill>
                    <a:srgbClr val="CC0000"/>
                  </a:solidFill>
                  <a:effectLst/>
                  <a:uLnTx/>
                  <a:uFillTx/>
                  <a:latin typeface="Courier New" panose="02070309020205020404" pitchFamily="49" charset="0"/>
                  <a:ea typeface="ＭＳ Ｐゴシック" panose="020B0600070205080204" pitchFamily="34" charset="-128"/>
                  <a:cs typeface="+mn-cs"/>
                </a:rPr>
                <a:t>gaia.cs.umass.edu</a:t>
              </a:r>
              <a:endPar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endParaRPr>
            </a:p>
          </p:txBody>
        </p:sp>
        <p:sp>
          <p:nvSpPr>
            <p:cNvPr id="19" name="Text Box 5">
              <a:extLst>
                <a:ext uri="{FF2B5EF4-FFF2-40B4-BE49-F238E27FC236}">
                  <a16:creationId xmlns:a16="http://schemas.microsoft.com/office/drawing/2014/main" id="{A5628D90-F44C-0944-B370-D91518878697}"/>
                </a:ext>
              </a:extLst>
            </p:cNvPr>
            <p:cNvSpPr txBox="1">
              <a:spLocks noChangeArrowheads="1"/>
            </p:cNvSpPr>
            <p:nvPr/>
          </p:nvSpPr>
          <p:spPr bwMode="auto">
            <a:xfrm>
              <a:off x="5726792" y="4175073"/>
              <a:ext cx="62441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5750" marR="0" lvl="0" indent="-285750" algn="l" defTabSz="914400" rtl="0" eaLnBrk="1" fontAlgn="auto" latinLnBrk="0" hangingPunct="1">
                <a:lnSpc>
                  <a:spcPct val="100000"/>
                </a:lnSpc>
                <a:spcBef>
                  <a:spcPct val="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by typing this in (hit carriage return twice), you send this minimal (but complete)  GET request to HTTP server</a:t>
              </a:r>
            </a:p>
          </p:txBody>
        </p:sp>
      </p:grpSp>
      <p:sp>
        <p:nvSpPr>
          <p:cNvPr id="13" name="Slide Number Placeholder 2">
            <a:extLst>
              <a:ext uri="{FF2B5EF4-FFF2-40B4-BE49-F238E27FC236}">
                <a16:creationId xmlns:a16="http://schemas.microsoft.com/office/drawing/2014/main" id="{C4905279-7B20-4F4C-AC34-18EB5C18F59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16</a:t>
            </a:fld>
            <a:endParaRPr lang="en-US" dirty="0"/>
          </a:p>
        </p:txBody>
      </p:sp>
    </p:spTree>
    <p:extLst>
      <p:ext uri="{BB962C8B-B14F-4D97-AF65-F5344CB8AC3E}">
        <p14:creationId xmlns:p14="http://schemas.microsoft.com/office/powerpoint/2010/main" val="331342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lide Number Placeholder 2"/>
          <p:cNvSpPr>
            <a:spLocks noGrp="1"/>
          </p:cNvSpPr>
          <p:nvPr>
            <p:ph type="sldNum" sz="quarter" idx="4"/>
          </p:nvPr>
        </p:nvSpPr>
        <p:spPr/>
        <p:txBody>
          <a:bodyPr/>
          <a:lstStyle/>
          <a:p>
            <a:r>
              <a:rPr lang="en-US" smtClean="0"/>
              <a:t>Transport Layer: 3-</a:t>
            </a:r>
            <a:fld id="{C4204591-24BD-A542-B9D5-F8D8A88D2FEE}" type="slidenum">
              <a:rPr lang="en-US" smtClean="0"/>
              <a:pPr/>
              <a:t>17</a:t>
            </a:fld>
            <a:endParaRPr lang="en-US" dirty="0"/>
          </a:p>
        </p:txBody>
      </p:sp>
      <p:sp>
        <p:nvSpPr>
          <p:cNvPr id="4" name="Rectangle 3"/>
          <p:cNvSpPr/>
          <p:nvPr/>
        </p:nvSpPr>
        <p:spPr>
          <a:xfrm>
            <a:off x="1180618" y="3035174"/>
            <a:ext cx="7963382" cy="787652"/>
          </a:xfrm>
          <a:prstGeom prst="rect">
            <a:avLst/>
          </a:prstGeom>
        </p:spPr>
        <p:txBody>
          <a:bodyPr wrap="squar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Http / Web server configuration in cisco packet tracer</a:t>
            </a:r>
          </a:p>
          <a:p>
            <a:pPr>
              <a:lnSpc>
                <a:spcPct val="107000"/>
              </a:lnSpc>
              <a:spcAft>
                <a:spcPts val="800"/>
              </a:spcAft>
            </a:pP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https://www.youtube.com/watch?v=vyzvdbnOTXY</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5660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3"/>
                </a:solidFill>
                <a:effectLst/>
                <a:uLnTx/>
                <a:uFillTx/>
                <a:latin typeface="Calibri"/>
                <a:ea typeface="+mn-ea"/>
                <a:cs typeface="+mn-cs"/>
              </a:rPr>
              <a:t>a stateful protocol: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unlock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A3"/>
                </a:solidFill>
                <a:effectLst/>
                <a:uLnTx/>
                <a:uFillTx/>
                <a:latin typeface="Calibri"/>
                <a:ea typeface="+mn-ea"/>
                <a:cs typeface="+mn-cs"/>
              </a:rPr>
              <a:t>t’</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Calibri"/>
                <a:ea typeface="+mn-ea"/>
                <a:cs typeface="+mn-cs"/>
              </a:rPr>
              <a:t>Q: </a:t>
            </a:r>
            <a:r>
              <a:rPr kumimoji="0" lang="en-US" sz="1600" b="0" i="0" u="none" strike="noStrike" kern="1200" cap="none" spc="0" normalizeH="0" baseline="0" noProof="0" dirty="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dirty="0">
                <a:ln>
                  <a:noFill/>
                </a:ln>
                <a:solidFill>
                  <a:prstClr val="black"/>
                </a:solidFill>
                <a:effectLst/>
                <a:uLnTx/>
                <a:uFillTx/>
                <a:latin typeface="Calibri"/>
                <a:ea typeface="+mn-ea"/>
                <a:cs typeface="+mn-cs"/>
              </a:rPr>
              <a:t>t’ </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0" name="Slide Number Placeholder 2">
            <a:extLst>
              <a:ext uri="{FF2B5EF4-FFF2-40B4-BE49-F238E27FC236}">
                <a16:creationId xmlns:a16="http://schemas.microsoft.com/office/drawing/2014/main" id="{FF729FF4-43F7-A040-B78F-BE4EC8E9855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18</a:t>
            </a:fld>
            <a:endParaRPr lang="en-US" dirty="0"/>
          </a:p>
        </p:txBody>
      </p:sp>
    </p:spTree>
    <p:extLst>
      <p:ext uri="{BB962C8B-B14F-4D97-AF65-F5344CB8AC3E}">
        <p14:creationId xmlns:p14="http://schemas.microsoft.com/office/powerpoint/2010/main" val="264591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dissolve">
                                      <p:cBhvr>
                                        <p:cTn id="11" dur="500"/>
                                        <p:tgtEl>
                                          <p:spTgt spid="1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righ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left)">
                                      <p:cBhvr>
                                        <p:cTn id="20" dur="500"/>
                                        <p:tgtEl>
                                          <p:spTgt spid="13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dissolve">
                                      <p:cBhvr>
                                        <p:cTn id="24" dur="500"/>
                                        <p:tgtEl>
                                          <p:spTgt spid="10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ipe(right)">
                                      <p:cBhvr>
                                        <p:cTn id="28" dur="500"/>
                                        <p:tgtEl>
                                          <p:spTgt spid="12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dissolve">
                                      <p:cBhvr>
                                        <p:cTn id="36" dur="500"/>
                                        <p:tgtEl>
                                          <p:spTgt spid="110"/>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dissolve">
                                      <p:cBhvr>
                                        <p:cTn id="49" dur="500"/>
                                        <p:tgtEl>
                                          <p:spTgt spid="114"/>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wipe(right)">
                                      <p:cBhvr>
                                        <p:cTn id="53" dur="500"/>
                                        <p:tgtEl>
                                          <p:spTgt spid="1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dissolv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dissolv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dissolve">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next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managed by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back-end database at Web 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Susan uses browser on laptop, visits specific e-commerce site for first time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initial HTTP requests arrives at site, site creates: </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342900" marR="0" lvl="0" indent="-228600" algn="l" defTabSz="914400" rtl="0" eaLnBrk="1" fontAlgn="auto" latinLnBrk="0" hangingPunct="1">
              <a:lnSpc>
                <a:spcPct val="90000"/>
              </a:lnSpc>
              <a:spcBef>
                <a:spcPts val="600"/>
              </a:spcBef>
              <a:spcAft>
                <a:spcPts val="0"/>
              </a:spcAft>
              <a:buClr>
                <a:srgbClr val="0000A3"/>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 from Susan to this site will contain cookie ID value, allowing site to “identify” Susan</a:t>
            </a:r>
          </a:p>
        </p:txBody>
      </p:sp>
      <p:sp>
        <p:nvSpPr>
          <p:cNvPr id="5" name="Slide Number Placeholder 2">
            <a:extLst>
              <a:ext uri="{FF2B5EF4-FFF2-40B4-BE49-F238E27FC236}">
                <a16:creationId xmlns:a16="http://schemas.microsoft.com/office/drawing/2014/main" id="{A52BCA24-99F8-C342-B95E-EB6833D8CAE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19</a:t>
            </a:fld>
            <a:endParaRPr lang="en-US" dirty="0"/>
          </a:p>
        </p:txBody>
      </p:sp>
    </p:spTree>
    <p:extLst>
      <p:ext uri="{BB962C8B-B14F-4D97-AF65-F5344CB8AC3E}">
        <p14:creationId xmlns:p14="http://schemas.microsoft.com/office/powerpoint/2010/main" val="14758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xEl>
                                              <p:pRg st="2" end="2"/>
                                            </p:txEl>
                                          </p:spTgt>
                                        </p:tgtEl>
                                        <p:attrNameLst>
                                          <p:attrName>style.visibility</p:attrName>
                                        </p:attrNameLst>
                                      </p:cBhvr>
                                      <p:to>
                                        <p:strVal val="visible"/>
                                      </p:to>
                                    </p:set>
                                    <p:animEffect transition="in" filter="dissolve">
                                      <p:cBhvr>
                                        <p:cTn id="7" dur="500"/>
                                        <p:tgtEl>
                                          <p:spTgt spid="9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3">
                                            <p:txEl>
                                              <p:pRg st="3" end="3"/>
                                            </p:txEl>
                                          </p:spTgt>
                                        </p:tgtEl>
                                        <p:attrNameLst>
                                          <p:attrName>style.visibility</p:attrName>
                                        </p:attrNameLst>
                                      </p:cBhvr>
                                      <p:to>
                                        <p:strVal val="visible"/>
                                      </p:to>
                                    </p:set>
                                    <p:animEffect transition="in" filter="dissolve">
                                      <p:cBhvr>
                                        <p:cTn id="12" dur="500"/>
                                        <p:tgtEl>
                                          <p:spTgt spid="9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3">
                                            <p:txEl>
                                              <p:pRg st="4" end="4"/>
                                            </p:txEl>
                                          </p:spTgt>
                                        </p:tgtEl>
                                        <p:attrNameLst>
                                          <p:attrName>style.visibility</p:attrName>
                                        </p:attrNameLst>
                                      </p:cBhvr>
                                      <p:to>
                                        <p:strVal val="visible"/>
                                      </p:to>
                                    </p:set>
                                    <p:animEffect transition="in" filter="dissolve">
                                      <p:cBhvr>
                                        <p:cTn id="17" dur="500"/>
                                        <p:tgtEl>
                                          <p:spTgt spid="9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3">
                                            <p:txEl>
                                              <p:pRg st="5" end="5"/>
                                            </p:txEl>
                                          </p:spTgt>
                                        </p:tgtEl>
                                        <p:attrNameLst>
                                          <p:attrName>style.visibility</p:attrName>
                                        </p:attrNameLst>
                                      </p:cBhvr>
                                      <p:to>
                                        <p:strVal val="visible"/>
                                      </p:to>
                                    </p:set>
                                    <p:animEffect transition="in" filter="dissolve">
                                      <p:cBhvr>
                                        <p:cTn id="22" dur="500"/>
                                        <p:tgtEl>
                                          <p:spTgt spid="9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dissolve">
                                      <p:cBhvr>
                                        <p:cTn id="2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Web and HTTP</a:t>
            </a:r>
            <a:endParaRPr lang="en-US" sz="4400" dirty="0"/>
          </a:p>
        </p:txBody>
      </p:sp>
      <p:sp>
        <p:nvSpPr>
          <p:cNvPr id="8" name="Rectangle 3">
            <a:extLst>
              <a:ext uri="{FF2B5EF4-FFF2-40B4-BE49-F238E27FC236}">
                <a16:creationId xmlns:a16="http://schemas.microsoft.com/office/drawing/2014/main" id="{2AB7AFB9-05B7-8F45-B2AB-A2B2DBC22CCE}"/>
              </a:ext>
            </a:extLst>
          </p:cNvPr>
          <p:cNvSpPr txBox="1">
            <a:spLocks noChangeArrowheads="1"/>
          </p:cNvSpPr>
          <p:nvPr/>
        </p:nvSpPr>
        <p:spPr>
          <a:xfrm>
            <a:off x="669395" y="1187483"/>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smtClean="0">
                <a:ln>
                  <a:noFill/>
                </a:ln>
                <a:solidFill>
                  <a:prstClr val="black"/>
                </a:solidFill>
                <a:effectLst/>
                <a:uLnTx/>
                <a:uFillTx/>
                <a:latin typeface="Calibri"/>
                <a:ea typeface="ＭＳ Ｐゴシック" panose="020B0600070205080204" pitchFamily="34" charset="-128"/>
                <a:cs typeface="+mn-cs"/>
              </a:rPr>
              <a:t>Web or webpage</a:t>
            </a:r>
            <a:endPar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objects,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each of</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which can be stored on different Web servers</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 can be HTML file, JPEG image, Java applet, audio file,…</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base HTML-file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which includes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several referenced objects, each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addressable by a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URL,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e.g</a:t>
            </a:r>
            <a:r>
              <a:rPr kumimoji="0" lang="en-US" altLang="en-US" sz="3200" b="0" i="0" u="none" strike="noStrike" kern="1200" cap="none" spc="0" normalizeH="0" baseline="0" noProof="0" dirty="0" smtClean="0">
                <a:ln>
                  <a:noFill/>
                </a:ln>
                <a:solidFill>
                  <a:prstClr val="black"/>
                </a:solidFill>
                <a:effectLst/>
                <a:uLnTx/>
                <a:uFillTx/>
                <a:latin typeface="Calibri"/>
                <a:ea typeface="ＭＳ Ｐゴシック" panose="020B0600070205080204" pitchFamily="34" charset="-128"/>
                <a:cs typeface="+mn-cs"/>
              </a:rPr>
              <a:t>.,</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lang="en-US" altLang="en-US" sz="3200" dirty="0">
              <a:solidFill>
                <a:prstClr val="black"/>
              </a:solidFill>
              <a:latin typeface="Calibri"/>
              <a:ea typeface="ＭＳ Ｐゴシック" panose="020B0600070205080204" pitchFamily="34" charset="-128"/>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smtClean="0">
              <a:ln>
                <a:noFill/>
              </a:ln>
              <a:solidFill>
                <a:prstClr val="black"/>
              </a:solidFill>
              <a:effectLst/>
              <a:uLnTx/>
              <a:uFillTx/>
              <a:latin typeface="Calibri"/>
              <a:ea typeface="ＭＳ Ｐゴシック" panose="020B0600070205080204" pitchFamily="34" charset="-128"/>
              <a:cs typeface="+mn-cs"/>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smtClean="0">
                <a:solidFill>
                  <a:prstClr val="black"/>
                </a:solidFill>
                <a:latin typeface="Calibri"/>
                <a:ea typeface="ＭＳ Ｐゴシック" panose="020B0600070205080204" pitchFamily="34" charset="-128"/>
              </a:rPr>
              <a:t>Website</a:t>
            </a:r>
          </a:p>
          <a:p>
            <a:pPr marL="803275" lvl="1" indent="-330200">
              <a:spcBef>
                <a:spcPts val="1000"/>
              </a:spcBef>
              <a:buClr>
                <a:srgbClr val="0000A3"/>
              </a:buClr>
              <a:buFont typeface="Wingdings" pitchFamily="2" charset="2"/>
              <a:buChar char="§"/>
              <a:defRPr/>
            </a:pPr>
            <a:r>
              <a:rPr kumimoji="0" lang="en-US" altLang="en-US" sz="2800" b="0" i="0" u="none" strike="noStrike" kern="1200" cap="none" spc="0" normalizeH="0" baseline="0" noProof="0" dirty="0" smtClean="0">
                <a:ln>
                  <a:noFill/>
                </a:ln>
                <a:solidFill>
                  <a:prstClr val="black"/>
                </a:solidFill>
                <a:effectLst/>
                <a:uLnTx/>
                <a:uFillTx/>
                <a:latin typeface="Calibri"/>
                <a:ea typeface="ＭＳ Ｐゴシック" panose="020B0600070205080204" pitchFamily="34" charset="-128"/>
                <a:cs typeface="+mn-cs"/>
              </a:rPr>
              <a:t>Collection</a:t>
            </a:r>
            <a:r>
              <a:rPr kumimoji="0" lang="en-US" altLang="en-US" sz="2800" b="0" i="0" u="none" strike="noStrike" kern="1200" cap="none" spc="0" normalizeH="0" noProof="0" dirty="0" smtClean="0">
                <a:ln>
                  <a:noFill/>
                </a:ln>
                <a:solidFill>
                  <a:prstClr val="black"/>
                </a:solidFill>
                <a:effectLst/>
                <a:uLnTx/>
                <a:uFillTx/>
                <a:latin typeface="Calibri"/>
                <a:ea typeface="ＭＳ Ｐゴシック" panose="020B0600070205080204" pitchFamily="34" charset="-128"/>
                <a:cs typeface="+mn-cs"/>
              </a:rPr>
              <a:t> of webpages hosted in a web server.</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3" name="Group 10">
            <a:extLst>
              <a:ext uri="{FF2B5EF4-FFF2-40B4-BE49-F238E27FC236}">
                <a16:creationId xmlns:a16="http://schemas.microsoft.com/office/drawing/2014/main" id="{A0C8A734-DC35-F347-AF3E-C7E64B7D785E}"/>
              </a:ext>
            </a:extLst>
          </p:cNvPr>
          <p:cNvGrpSpPr>
            <a:grpSpLocks/>
          </p:cNvGrpSpPr>
          <p:nvPr/>
        </p:nvGrpSpPr>
        <p:grpSpPr bwMode="auto">
          <a:xfrm>
            <a:off x="2463366" y="4251192"/>
            <a:ext cx="6835775" cy="1144588"/>
            <a:chOff x="788" y="2955"/>
            <a:chExt cx="4306" cy="721"/>
          </a:xfrm>
        </p:grpSpPr>
        <p:sp>
          <p:nvSpPr>
            <p:cNvPr id="14" name="Text Box 5">
              <a:extLst>
                <a:ext uri="{FF2B5EF4-FFF2-40B4-BE49-F238E27FC236}">
                  <a16:creationId xmlns:a16="http://schemas.microsoft.com/office/drawing/2014/main" id="{07B49400-3628-264C-8D3A-69378F85C8C1}"/>
                </a:ext>
              </a:extLst>
            </p:cNvPr>
            <p:cNvSpPr txBox="1">
              <a:spLocks noChangeArrowheads="1"/>
            </p:cNvSpPr>
            <p:nvPr/>
          </p:nvSpPr>
          <p:spPr bwMode="auto">
            <a:xfrm>
              <a:off x="788" y="2955"/>
              <a:ext cx="41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smtClean="0">
                  <a:ln>
                    <a:noFill/>
                  </a:ln>
                  <a:solidFill>
                    <a:prstClr val="black"/>
                  </a:solidFill>
                  <a:effectLst/>
                  <a:uLnTx/>
                  <a:uFillTx/>
                  <a:latin typeface="Courier New" panose="02070309020205020404" pitchFamily="49" charset="0"/>
                  <a:ea typeface="ＭＳ Ｐゴシック" panose="020B0600070205080204" pitchFamily="34" charset="-128"/>
                  <a:cs typeface="+mn-cs"/>
                </a:rPr>
                <a:t>www.ritrjpm.ac.in/someDept/pic.gif</a:t>
              </a:r>
              <a:endPar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sp>
          <p:nvSpPr>
            <p:cNvPr id="15" name="AutoShape 6">
              <a:extLst>
                <a:ext uri="{FF2B5EF4-FFF2-40B4-BE49-F238E27FC236}">
                  <a16:creationId xmlns:a16="http://schemas.microsoft.com/office/drawing/2014/main" id="{5B0BF68B-EFB6-904F-A81E-8D4DB716D3BA}"/>
                </a:ext>
              </a:extLst>
            </p:cNvPr>
            <p:cNvSpPr>
              <a:spLocks/>
            </p:cNvSpPr>
            <p:nvPr/>
          </p:nvSpPr>
          <p:spPr bwMode="auto">
            <a:xfrm rot="-5400000">
              <a:off x="1821" y="2281"/>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6" name="AutoShape 7">
              <a:extLst>
                <a:ext uri="{FF2B5EF4-FFF2-40B4-BE49-F238E27FC236}">
                  <a16:creationId xmlns:a16="http://schemas.microsoft.com/office/drawing/2014/main" id="{BF004AC2-43AC-6449-B799-0D73A5E5822D}"/>
                </a:ext>
              </a:extLst>
            </p:cNvPr>
            <p:cNvSpPr>
              <a:spLocks/>
            </p:cNvSpPr>
            <p:nvPr/>
          </p:nvSpPr>
          <p:spPr bwMode="auto">
            <a:xfrm rot="-5400000">
              <a:off x="4024" y="2277"/>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7" name="Text Box 8">
              <a:extLst>
                <a:ext uri="{FF2B5EF4-FFF2-40B4-BE49-F238E27FC236}">
                  <a16:creationId xmlns:a16="http://schemas.microsoft.com/office/drawing/2014/main" id="{4D5B851A-267A-1546-B45E-931C3F7AF0F8}"/>
                </a:ext>
              </a:extLst>
            </p:cNvPr>
            <p:cNvSpPr txBox="1">
              <a:spLocks noChangeArrowheads="1"/>
            </p:cNvSpPr>
            <p:nvPr/>
          </p:nvSpPr>
          <p:spPr bwMode="auto">
            <a:xfrm>
              <a:off x="1389" y="3388"/>
              <a:ext cx="10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host name</a:t>
              </a:r>
            </a:p>
          </p:txBody>
        </p:sp>
        <p:sp>
          <p:nvSpPr>
            <p:cNvPr id="18" name="Text Box 9">
              <a:extLst>
                <a:ext uri="{FF2B5EF4-FFF2-40B4-BE49-F238E27FC236}">
                  <a16:creationId xmlns:a16="http://schemas.microsoft.com/office/drawing/2014/main" id="{4EA9C80E-6BB3-B44E-A522-3C7B027B4CFC}"/>
                </a:ext>
              </a:extLst>
            </p:cNvPr>
            <p:cNvSpPr txBox="1">
              <a:spLocks noChangeArrowheads="1"/>
            </p:cNvSpPr>
            <p:nvPr/>
          </p:nvSpPr>
          <p:spPr bwMode="auto">
            <a:xfrm>
              <a:off x="3485" y="3338"/>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path</a:t>
              </a:r>
              <a:r>
                <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name</a:t>
              </a:r>
            </a:p>
          </p:txBody>
        </p:sp>
      </p:grpSp>
      <p:sp>
        <p:nvSpPr>
          <p:cNvPr id="10" name="Slide Number Placeholder 2">
            <a:extLst>
              <a:ext uri="{FF2B5EF4-FFF2-40B4-BE49-F238E27FC236}">
                <a16:creationId xmlns:a16="http://schemas.microsoft.com/office/drawing/2014/main" id="{31E9D565-6810-E44B-9B1D-6FAB7B7F8E1A}"/>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a:t>
            </a:fld>
            <a:endParaRPr lang="en-US" dirty="0"/>
          </a:p>
        </p:txBody>
      </p:sp>
    </p:spTree>
    <p:extLst>
      <p:ext uri="{BB962C8B-B14F-4D97-AF65-F5344CB8AC3E}">
        <p14:creationId xmlns:p14="http://schemas.microsoft.com/office/powerpoint/2010/main" val="63672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dissolv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dissolv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dissolve">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dissolve">
                                      <p:cBhvr>
                                        <p:cTn id="22" dur="500"/>
                                        <p:tgtEl>
                                          <p:spTgt spid="8">
                                            <p:txEl>
                                              <p:pRg st="7" end="7"/>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6"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2092674" y="126665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97"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7072999" y="1555531"/>
            <a:ext cx="966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98" name="Group 90">
            <a:extLst>
              <a:ext uri="{FF2B5EF4-FFF2-40B4-BE49-F238E27FC236}">
                <a16:creationId xmlns:a16="http://schemas.microsoft.com/office/drawing/2014/main" id="{94011BFB-FD4F-E449-8218-8F0FBC795682}"/>
              </a:ext>
            </a:extLst>
          </p:cNvPr>
          <p:cNvGrpSpPr>
            <a:grpSpLocks/>
          </p:cNvGrpSpPr>
          <p:nvPr/>
        </p:nvGrpSpPr>
        <p:grpSpPr bwMode="auto">
          <a:xfrm>
            <a:off x="2996806" y="4057653"/>
            <a:ext cx="3873500" cy="458788"/>
            <a:chOff x="1414" y="2657"/>
            <a:chExt cx="2440" cy="289"/>
          </a:xfrm>
        </p:grpSpPr>
        <p:sp>
          <p:nvSpPr>
            <p:cNvPr id="99"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00"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101"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02"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grpSp>
        <p:nvGrpSpPr>
          <p:cNvPr id="103" name="Group 94">
            <a:extLst>
              <a:ext uri="{FF2B5EF4-FFF2-40B4-BE49-F238E27FC236}">
                <a16:creationId xmlns:a16="http://schemas.microsoft.com/office/drawing/2014/main" id="{A02DFDF0-ACF5-0944-BB01-BEA857B2408F}"/>
              </a:ext>
            </a:extLst>
          </p:cNvPr>
          <p:cNvGrpSpPr>
            <a:grpSpLocks/>
          </p:cNvGrpSpPr>
          <p:nvPr/>
        </p:nvGrpSpPr>
        <p:grpSpPr bwMode="auto">
          <a:xfrm>
            <a:off x="3002432" y="5867498"/>
            <a:ext cx="3859213" cy="463549"/>
            <a:chOff x="1392" y="3579"/>
            <a:chExt cx="2431" cy="292"/>
          </a:xfrm>
        </p:grpSpPr>
        <p:sp>
          <p:nvSpPr>
            <p:cNvPr id="104"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07"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08"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733156" y="229393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cookie file</a:t>
            </a:r>
          </a:p>
        </p:txBody>
      </p:sp>
      <p:sp>
        <p:nvSpPr>
          <p:cNvPr id="109"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50772" y="467205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one week later:</a:t>
            </a:r>
          </a:p>
        </p:txBody>
      </p:sp>
      <p:grpSp>
        <p:nvGrpSpPr>
          <p:cNvPr id="110" name="Group 89">
            <a:extLst>
              <a:ext uri="{FF2B5EF4-FFF2-40B4-BE49-F238E27FC236}">
                <a16:creationId xmlns:a16="http://schemas.microsoft.com/office/drawing/2014/main" id="{40D8E44C-8C6C-D542-9BE7-10406B51CDF5}"/>
              </a:ext>
            </a:extLst>
          </p:cNvPr>
          <p:cNvGrpSpPr>
            <a:grpSpLocks/>
          </p:cNvGrpSpPr>
          <p:nvPr/>
        </p:nvGrpSpPr>
        <p:grpSpPr bwMode="auto">
          <a:xfrm>
            <a:off x="2998327" y="3429000"/>
            <a:ext cx="6777024" cy="1128713"/>
            <a:chOff x="1411" y="2261"/>
            <a:chExt cx="3533" cy="711"/>
          </a:xfrm>
        </p:grpSpPr>
        <p:sp>
          <p:nvSpPr>
            <p:cNvPr id="111"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12"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13"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14"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15"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539" cy="252"/>
              <a:chOff x="4306" y="2273"/>
              <a:chExt cx="539" cy="252"/>
            </a:xfrm>
          </p:grpSpPr>
          <p:sp>
            <p:nvSpPr>
              <p:cNvPr id="116"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17"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grpSp>
        <p:nvGrpSpPr>
          <p:cNvPr id="118" name="Group 81">
            <a:extLst>
              <a:ext uri="{FF2B5EF4-FFF2-40B4-BE49-F238E27FC236}">
                <a16:creationId xmlns:a16="http://schemas.microsoft.com/office/drawing/2014/main" id="{CCEC4E82-EFC9-4646-BCEE-C0B8C7E94B5A}"/>
              </a:ext>
            </a:extLst>
          </p:cNvPr>
          <p:cNvGrpSpPr>
            <a:grpSpLocks/>
          </p:cNvGrpSpPr>
          <p:nvPr/>
        </p:nvGrpSpPr>
        <p:grpSpPr bwMode="auto">
          <a:xfrm>
            <a:off x="1704581" y="1762123"/>
            <a:ext cx="1066800" cy="565150"/>
            <a:chOff x="527" y="1047"/>
            <a:chExt cx="855" cy="486"/>
          </a:xfrm>
        </p:grpSpPr>
        <p:sp>
          <p:nvSpPr>
            <p:cNvPr id="119"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0"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FFFFFF"/>
                  </a:solidFill>
                  <a:effectLst/>
                  <a:uLnTx/>
                  <a:uFillTx/>
                  <a:latin typeface="Calibri"/>
                  <a:ea typeface="ＭＳ Ｐゴシック" panose="020B0600070205080204" pitchFamily="34" charset="-128"/>
                  <a:cs typeface="+mn-cs"/>
                </a:rPr>
                <a:t>ebay</a:t>
              </a: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 8734</a:t>
              </a:r>
            </a:p>
          </p:txBody>
        </p:sp>
      </p:grpSp>
      <p:grpSp>
        <p:nvGrpSpPr>
          <p:cNvPr id="121" name="Group 95">
            <a:extLst>
              <a:ext uri="{FF2B5EF4-FFF2-40B4-BE49-F238E27FC236}">
                <a16:creationId xmlns:a16="http://schemas.microsoft.com/office/drawing/2014/main" id="{6419469C-19C4-3947-B461-0398BDE5A56E}"/>
              </a:ext>
            </a:extLst>
          </p:cNvPr>
          <p:cNvGrpSpPr>
            <a:grpSpLocks/>
          </p:cNvGrpSpPr>
          <p:nvPr/>
        </p:nvGrpSpPr>
        <p:grpSpPr bwMode="auto">
          <a:xfrm>
            <a:off x="2952356" y="1946272"/>
            <a:ext cx="6972540" cy="1301749"/>
            <a:chOff x="1386" y="1327"/>
            <a:chExt cx="3730" cy="820"/>
          </a:xfrm>
        </p:grpSpPr>
        <p:sp>
          <p:nvSpPr>
            <p:cNvPr id="122"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3"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p:txBody>
        </p:sp>
        <p:sp>
          <p:nvSpPr>
            <p:cNvPr id="124"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Amazon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creates ID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1678 for user</a:t>
              </a:r>
              <a:endPar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grpSp>
          <p:nvGrpSpPr>
            <p:cNvPr id="125"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126"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7"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8"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create</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    entry</a:t>
                </a:r>
              </a:p>
            </p:txBody>
          </p:sp>
        </p:grpSp>
      </p:grpSp>
      <p:grpSp>
        <p:nvGrpSpPr>
          <p:cNvPr id="129" name="Group 88">
            <a:extLst>
              <a:ext uri="{FF2B5EF4-FFF2-40B4-BE49-F238E27FC236}">
                <a16:creationId xmlns:a16="http://schemas.microsoft.com/office/drawing/2014/main" id="{7A1CD3F5-FA12-5E48-9AC5-0FFB79FB2A15}"/>
              </a:ext>
            </a:extLst>
          </p:cNvPr>
          <p:cNvGrpSpPr>
            <a:grpSpLocks/>
          </p:cNvGrpSpPr>
          <p:nvPr/>
        </p:nvGrpSpPr>
        <p:grpSpPr bwMode="auto">
          <a:xfrm>
            <a:off x="1675603" y="2474086"/>
            <a:ext cx="5151555" cy="890270"/>
            <a:chOff x="462" y="1603"/>
            <a:chExt cx="3550" cy="719"/>
          </a:xfrm>
        </p:grpSpPr>
        <p:sp>
          <p:nvSpPr>
            <p:cNvPr id="130"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31"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set-cookie: 1678 </a:t>
              </a:r>
            </a:p>
          </p:txBody>
        </p:sp>
        <p:grpSp>
          <p:nvGrpSpPr>
            <p:cNvPr id="132"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133"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34"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FFFFFF"/>
                    </a:solidFill>
                    <a:effectLst/>
                    <a:uLnTx/>
                    <a:uFillTx/>
                    <a:latin typeface="Calibri"/>
                    <a:ea typeface="ＭＳ Ｐゴシック" panose="020B0600070205080204" pitchFamily="34" charset="-128"/>
                    <a:cs typeface="+mn-cs"/>
                  </a:rPr>
                  <a:t>ebay</a:t>
                </a: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p>
            </p:txBody>
          </p:sp>
        </p:grpSp>
      </p:grpSp>
      <p:grpSp>
        <p:nvGrpSpPr>
          <p:cNvPr id="135" name="Group 93">
            <a:extLst>
              <a:ext uri="{FF2B5EF4-FFF2-40B4-BE49-F238E27FC236}">
                <a16:creationId xmlns:a16="http://schemas.microsoft.com/office/drawing/2014/main" id="{3301D1A0-4332-D44D-9339-6985DCD61D45}"/>
              </a:ext>
            </a:extLst>
          </p:cNvPr>
          <p:cNvGrpSpPr>
            <a:grpSpLocks/>
          </p:cNvGrpSpPr>
          <p:nvPr/>
        </p:nvGrpSpPr>
        <p:grpSpPr bwMode="auto">
          <a:xfrm>
            <a:off x="2994226" y="4365354"/>
            <a:ext cx="6781125" cy="2001838"/>
            <a:chOff x="1406" y="2641"/>
            <a:chExt cx="3562" cy="1261"/>
          </a:xfrm>
        </p:grpSpPr>
        <p:sp>
          <p:nvSpPr>
            <p:cNvPr id="136"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7"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171"/>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38"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39"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0"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access</a:t>
              </a:r>
            </a:p>
          </p:txBody>
        </p:sp>
      </p:grpSp>
      <p:grpSp>
        <p:nvGrpSpPr>
          <p:cNvPr id="141" name="Group 77">
            <a:extLst>
              <a:ext uri="{FF2B5EF4-FFF2-40B4-BE49-F238E27FC236}">
                <a16:creationId xmlns:a16="http://schemas.microsoft.com/office/drawing/2014/main" id="{147D74CA-2DA8-1241-A8E8-3EF2E932E88E}"/>
              </a:ext>
            </a:extLst>
          </p:cNvPr>
          <p:cNvGrpSpPr>
            <a:grpSpLocks/>
          </p:cNvGrpSpPr>
          <p:nvPr/>
        </p:nvGrpSpPr>
        <p:grpSpPr bwMode="auto">
          <a:xfrm>
            <a:off x="1655687" y="5113066"/>
            <a:ext cx="1389062" cy="633978"/>
            <a:chOff x="702" y="1746"/>
            <a:chExt cx="1004" cy="486"/>
          </a:xfrm>
        </p:grpSpPr>
        <p:sp>
          <p:nvSpPr>
            <p:cNvPr id="142"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3"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FFFFFF"/>
                  </a:solidFill>
                  <a:effectLst/>
                  <a:uLnTx/>
                  <a:uFillTx/>
                  <a:latin typeface="Calibri"/>
                  <a:ea typeface="ＭＳ Ｐゴシック" panose="020B0600070205080204" pitchFamily="34" charset="-128"/>
                  <a:cs typeface="+mn-cs"/>
                </a:rPr>
                <a:t>ebay</a:t>
              </a: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endParaRPr kumimoji="0" lang="en-US" altLang="en-US" sz="16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grpSp>
      <p:sp>
        <p:nvSpPr>
          <p:cNvPr id="144"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834963" y="258211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backend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database</a:t>
            </a:r>
          </a:p>
        </p:txBody>
      </p:sp>
      <p:sp>
        <p:nvSpPr>
          <p:cNvPr id="145"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10104838" y="3202824"/>
            <a:ext cx="592138" cy="908050"/>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Arial" panose="020B0604020202020204" pitchFamily="34" charset="0"/>
            </a:endParaRPr>
          </a:p>
        </p:txBody>
      </p:sp>
      <p:grpSp>
        <p:nvGrpSpPr>
          <p:cNvPr id="146" name="Group 63">
            <a:extLst>
              <a:ext uri="{FF2B5EF4-FFF2-40B4-BE49-F238E27FC236}">
                <a16:creationId xmlns:a16="http://schemas.microsoft.com/office/drawing/2014/main" id="{1D650FE6-EFAF-DA42-B6C3-89E2D30D6710}"/>
              </a:ext>
            </a:extLst>
          </p:cNvPr>
          <p:cNvGrpSpPr>
            <a:grpSpLocks/>
          </p:cNvGrpSpPr>
          <p:nvPr/>
        </p:nvGrpSpPr>
        <p:grpSpPr bwMode="auto">
          <a:xfrm>
            <a:off x="6709231" y="1274501"/>
            <a:ext cx="351110" cy="610396"/>
            <a:chOff x="4140" y="429"/>
            <a:chExt cx="1425" cy="2396"/>
          </a:xfrm>
        </p:grpSpPr>
        <p:sp>
          <p:nvSpPr>
            <p:cNvPr id="147"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8"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9"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0"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1"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2" name="Group 69">
              <a:extLst>
                <a:ext uri="{FF2B5EF4-FFF2-40B4-BE49-F238E27FC236}">
                  <a16:creationId xmlns:a16="http://schemas.microsoft.com/office/drawing/2014/main" id="{FB3D83DD-33C0-D64F-AEA3-0EDE4789704D}"/>
                </a:ext>
              </a:extLst>
            </p:cNvPr>
            <p:cNvGrpSpPr>
              <a:grpSpLocks/>
            </p:cNvGrpSpPr>
            <p:nvPr/>
          </p:nvGrpSpPr>
          <p:grpSpPr bwMode="auto">
            <a:xfrm>
              <a:off x="4749" y="668"/>
              <a:ext cx="581" cy="145"/>
              <a:chOff x="614" y="2568"/>
              <a:chExt cx="725" cy="139"/>
            </a:xfrm>
          </p:grpSpPr>
          <p:sp>
            <p:nvSpPr>
              <p:cNvPr id="177"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8"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3"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4" name="Group 73">
              <a:extLst>
                <a:ext uri="{FF2B5EF4-FFF2-40B4-BE49-F238E27FC236}">
                  <a16:creationId xmlns:a16="http://schemas.microsoft.com/office/drawing/2014/main" id="{A276F146-AB6A-8C4E-BD8B-856A510CB009}"/>
                </a:ext>
              </a:extLst>
            </p:cNvPr>
            <p:cNvGrpSpPr>
              <a:grpSpLocks/>
            </p:cNvGrpSpPr>
            <p:nvPr/>
          </p:nvGrpSpPr>
          <p:grpSpPr bwMode="auto">
            <a:xfrm>
              <a:off x="4747" y="994"/>
              <a:ext cx="581" cy="134"/>
              <a:chOff x="614" y="2568"/>
              <a:chExt cx="725" cy="139"/>
            </a:xfrm>
          </p:grpSpPr>
          <p:sp>
            <p:nvSpPr>
              <p:cNvPr id="175"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6"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5"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6"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7" name="Group 78">
              <a:extLst>
                <a:ext uri="{FF2B5EF4-FFF2-40B4-BE49-F238E27FC236}">
                  <a16:creationId xmlns:a16="http://schemas.microsoft.com/office/drawing/2014/main" id="{014CE493-B3CF-454F-97A3-BF80992E345C}"/>
                </a:ext>
              </a:extLst>
            </p:cNvPr>
            <p:cNvGrpSpPr>
              <a:grpSpLocks/>
            </p:cNvGrpSpPr>
            <p:nvPr/>
          </p:nvGrpSpPr>
          <p:grpSpPr bwMode="auto">
            <a:xfrm>
              <a:off x="4735" y="1627"/>
              <a:ext cx="582" cy="151"/>
              <a:chOff x="614" y="2568"/>
              <a:chExt cx="725" cy="139"/>
            </a:xfrm>
          </p:grpSpPr>
          <p:sp>
            <p:nvSpPr>
              <p:cNvPr id="173"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4"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8"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9" name="Group 82">
              <a:extLst>
                <a:ext uri="{FF2B5EF4-FFF2-40B4-BE49-F238E27FC236}">
                  <a16:creationId xmlns:a16="http://schemas.microsoft.com/office/drawing/2014/main" id="{1859255F-C0C6-124B-9F92-5E236F8BD3AF}"/>
                </a:ext>
              </a:extLst>
            </p:cNvPr>
            <p:cNvGrpSpPr>
              <a:grpSpLocks/>
            </p:cNvGrpSpPr>
            <p:nvPr/>
          </p:nvGrpSpPr>
          <p:grpSpPr bwMode="auto">
            <a:xfrm>
              <a:off x="4739" y="1327"/>
              <a:ext cx="582" cy="139"/>
              <a:chOff x="614" y="2568"/>
              <a:chExt cx="725" cy="139"/>
            </a:xfrm>
          </p:grpSpPr>
          <p:sp>
            <p:nvSpPr>
              <p:cNvPr id="171"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2"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60"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1"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2"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3"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4"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5"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6"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7"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8"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69"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0"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grpSp>
        <p:nvGrpSpPr>
          <p:cNvPr id="179" name="Group 96">
            <a:extLst>
              <a:ext uri="{FF2B5EF4-FFF2-40B4-BE49-F238E27FC236}">
                <a16:creationId xmlns:a16="http://schemas.microsoft.com/office/drawing/2014/main" id="{079DFC6E-4E8A-7B4D-8113-190A0989D0FB}"/>
              </a:ext>
            </a:extLst>
          </p:cNvPr>
          <p:cNvGrpSpPr>
            <a:grpSpLocks/>
          </p:cNvGrpSpPr>
          <p:nvPr/>
        </p:nvGrpSpPr>
        <p:grpSpPr bwMode="auto">
          <a:xfrm>
            <a:off x="2734523" y="1369488"/>
            <a:ext cx="667783" cy="586047"/>
            <a:chOff x="-44" y="1473"/>
            <a:chExt cx="981" cy="1105"/>
          </a:xfrm>
        </p:grpSpPr>
        <p:pic>
          <p:nvPicPr>
            <p:cNvPr id="180"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88"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999897" y="1993139"/>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746707" y="645982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0"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867352" y="2001551"/>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614162" y="646823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2" name="Slide Number Placeholder 2">
            <a:extLst>
              <a:ext uri="{FF2B5EF4-FFF2-40B4-BE49-F238E27FC236}">
                <a16:creationId xmlns:a16="http://schemas.microsoft.com/office/drawing/2014/main" id="{5F971824-E93B-A24D-9AB3-D5859F34EEA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20</a:t>
            </a:fld>
            <a:endParaRPr lang="en-US" dirty="0"/>
          </a:p>
        </p:txBody>
      </p:sp>
    </p:spTree>
    <p:extLst>
      <p:ext uri="{BB962C8B-B14F-4D97-AF65-F5344CB8AC3E}">
        <p14:creationId xmlns:p14="http://schemas.microsoft.com/office/powerpoint/2010/main" val="2680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wipe(left)">
                                      <p:cBhvr>
                                        <p:cTn id="9" dur="2000"/>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3000"/>
                                        <p:tgtEl>
                                          <p:spTgt spid="1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2000"/>
                                        <p:tgtEl>
                                          <p:spTgt spid="11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right)">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2000"/>
                                        <p:tgtEl>
                                          <p:spTgt spid="13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right)">
                                      <p:cBhvr>
                                        <p:cTn id="38"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 cookies: comments</a:t>
            </a:r>
            <a:endParaRPr lang="en-US" sz="4400" dirty="0"/>
          </a:p>
        </p:txBody>
      </p:sp>
      <p:sp>
        <p:nvSpPr>
          <p:cNvPr id="88" name="Rectangle 3">
            <a:extLst>
              <a:ext uri="{FF2B5EF4-FFF2-40B4-BE49-F238E27FC236}">
                <a16:creationId xmlns:a16="http://schemas.microsoft.com/office/drawing/2014/main" id="{7CD5F1C3-47BC-1645-A288-078B99127C22}"/>
              </a:ext>
            </a:extLst>
          </p:cNvPr>
          <p:cNvSpPr txBox="1">
            <a:spLocks noChangeArrowheads="1"/>
          </p:cNvSpPr>
          <p:nvPr/>
        </p:nvSpPr>
        <p:spPr>
          <a:xfrm>
            <a:off x="648049" y="1556443"/>
            <a:ext cx="6034668" cy="2641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authorization</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shopping carts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recommendations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session state (Web e-mail)</a:t>
            </a:r>
          </a:p>
        </p:txBody>
      </p:sp>
      <p:sp>
        <p:nvSpPr>
          <p:cNvPr id="89" name="Rectangle 13">
            <a:extLst>
              <a:ext uri="{FF2B5EF4-FFF2-40B4-BE49-F238E27FC236}">
                <a16:creationId xmlns:a16="http://schemas.microsoft.com/office/drawing/2014/main" id="{BC2253F6-EA38-7C47-9CAD-4C2EC6BB22FB}"/>
              </a:ext>
            </a:extLst>
          </p:cNvPr>
          <p:cNvSpPr>
            <a:spLocks noChangeArrowheads="1"/>
          </p:cNvSpPr>
          <p:nvPr/>
        </p:nvSpPr>
        <p:spPr bwMode="auto">
          <a:xfrm>
            <a:off x="7504291" y="1568189"/>
            <a:ext cx="3810000" cy="35536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cookies and privacy:</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permit sites to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learn</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 lot about you on their site.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third party persistent cookies (tracking cookies) allow common identity (cookie value) to be tracked across multiple web sites</a:t>
            </a:r>
          </a:p>
        </p:txBody>
      </p:sp>
      <p:sp>
        <p:nvSpPr>
          <p:cNvPr id="90" name="Text Box 14">
            <a:extLst>
              <a:ext uri="{FF2B5EF4-FFF2-40B4-BE49-F238E27FC236}">
                <a16:creationId xmlns:a16="http://schemas.microsoft.com/office/drawing/2014/main" id="{D023EC46-D7D8-D04C-9048-D7EFE18FF312}"/>
              </a:ext>
            </a:extLst>
          </p:cNvPr>
          <p:cNvSpPr txBox="1">
            <a:spLocks noChangeArrowheads="1"/>
          </p:cNvSpPr>
          <p:nvPr/>
        </p:nvSpPr>
        <p:spPr bwMode="auto">
          <a:xfrm>
            <a:off x="10149568" y="1325611"/>
            <a:ext cx="8386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aside</a:t>
            </a:r>
          </a:p>
        </p:txBody>
      </p:sp>
      <p:sp>
        <p:nvSpPr>
          <p:cNvPr id="91" name="Rectangle 15">
            <a:extLst>
              <a:ext uri="{FF2B5EF4-FFF2-40B4-BE49-F238E27FC236}">
                <a16:creationId xmlns:a16="http://schemas.microsoft.com/office/drawing/2014/main" id="{2C2FE22D-B17F-7C44-AE2F-82497658660C}"/>
              </a:ext>
            </a:extLst>
          </p:cNvPr>
          <p:cNvSpPr>
            <a:spLocks noChangeArrowheads="1"/>
          </p:cNvSpPr>
          <p:nvPr/>
        </p:nvSpPr>
        <p:spPr bwMode="auto">
          <a:xfrm>
            <a:off x="721562" y="3980757"/>
            <a:ext cx="6267067"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Challenge: How to keep </a:t>
            </a:r>
            <a:r>
              <a:rPr kumimoji="0" lang="en-US" altLang="ja-JP"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state?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at protocol endpoints: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maintain state at sender/receiver over multiple transactions</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in messages: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a:t>
            </a:r>
            <a:r>
              <a:rPr kumimoji="0" lang="en-US" altLang="en-US" sz="28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inHTTP</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messages carry state</a:t>
            </a:r>
          </a:p>
        </p:txBody>
      </p:sp>
      <p:sp>
        <p:nvSpPr>
          <p:cNvPr id="7" name="Slide Number Placeholder 2">
            <a:extLst>
              <a:ext uri="{FF2B5EF4-FFF2-40B4-BE49-F238E27FC236}">
                <a16:creationId xmlns:a16="http://schemas.microsoft.com/office/drawing/2014/main" id="{4CE1477A-D004-E440-8562-59DA6EAD8E6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21</a:t>
            </a:fld>
            <a:endParaRPr lang="en-US" dirty="0"/>
          </a:p>
        </p:txBody>
      </p:sp>
    </p:spTree>
    <p:extLst>
      <p:ext uri="{BB962C8B-B14F-4D97-AF65-F5344CB8AC3E}">
        <p14:creationId xmlns:p14="http://schemas.microsoft.com/office/powerpoint/2010/main" val="2696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dissolv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Example:  displaying a NY Times web page</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marR="0" lvl="0" indent="-127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GET base html file from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nytimes.com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fetch ad from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AdX.com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gr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Referer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“first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“third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did </a:t>
              </a:r>
              <a:r>
                <a:rPr kumimoji="0" lang="en-US" sz="20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4" name="Group 3">
            <a:extLst>
              <a:ext uri="{FF2B5EF4-FFF2-40B4-BE49-F238E27FC236}">
                <a16:creationId xmlns:a16="http://schemas.microsoft.com/office/drawing/2014/main" id="{A79FB72C-0CE6-6F4A-8318-7BBCBAF80D45}"/>
              </a:ext>
            </a:extLst>
          </p:cNvPr>
          <p:cNvGrpSpPr/>
          <p:nvPr/>
        </p:nvGrpSpPr>
        <p:grpSpPr>
          <a:xfrm>
            <a:off x="2655782" y="3088525"/>
            <a:ext cx="1853925" cy="1453555"/>
            <a:chOff x="2655782" y="3088525"/>
            <a:chExt cx="1853925" cy="1453555"/>
          </a:xfrm>
        </p:grpSpPr>
        <p:grpSp>
          <p:nvGrpSpPr>
            <p:cNvPr id="193" name="Group 192">
              <a:extLst>
                <a:ext uri="{FF2B5EF4-FFF2-40B4-BE49-F238E27FC236}">
                  <a16:creationId xmlns:a16="http://schemas.microsoft.com/office/drawing/2014/main" id="{F0737EF3-88DE-B24C-8B06-2EC1A067E461}"/>
                </a:ext>
              </a:extLst>
            </p:cNvPr>
            <p:cNvGrpSpPr/>
            <p:nvPr/>
          </p:nvGrpSpPr>
          <p:grpSpPr>
            <a:xfrm rot="18353253">
              <a:off x="2896693" y="3474816"/>
              <a:ext cx="826353" cy="1308176"/>
              <a:chOff x="4220856" y="2946324"/>
              <a:chExt cx="826353" cy="1308176"/>
            </a:xfrm>
          </p:grpSpPr>
          <p:grpSp>
            <p:nvGrpSpPr>
              <p:cNvPr id="194" name="Group 193">
                <a:extLst>
                  <a:ext uri="{FF2B5EF4-FFF2-40B4-BE49-F238E27FC236}">
                    <a16:creationId xmlns:a16="http://schemas.microsoft.com/office/drawing/2014/main" id="{FA1C25C4-6393-2D45-A39C-53270B6CDDB6}"/>
                  </a:ext>
                </a:extLst>
              </p:cNvPr>
              <p:cNvGrpSpPr/>
              <p:nvPr/>
            </p:nvGrpSpPr>
            <p:grpSpPr>
              <a:xfrm>
                <a:off x="4673600" y="2946400"/>
                <a:ext cx="373609" cy="1308100"/>
                <a:chOff x="4673600" y="2946400"/>
                <a:chExt cx="373609" cy="1308100"/>
              </a:xfrm>
            </p:grpSpPr>
            <p:cxnSp>
              <p:nvCxnSpPr>
                <p:cNvPr id="196" name="Straight Arrow Connector 195">
                  <a:extLst>
                    <a:ext uri="{FF2B5EF4-FFF2-40B4-BE49-F238E27FC236}">
                      <a16:creationId xmlns:a16="http://schemas.microsoft.com/office/drawing/2014/main" id="{12DCD062-8181-A647-955D-683D45502F6E}"/>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3E4A219F-A0E7-8645-8484-086EBA3A6E59}"/>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TextBox 197">
                  <a:extLst>
                    <a:ext uri="{FF2B5EF4-FFF2-40B4-BE49-F238E27FC236}">
                      <a16:creationId xmlns:a16="http://schemas.microsoft.com/office/drawing/2014/main" id="{8E738B55-E22B-3A43-A564-F6EA3FC17C98}"/>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95" name="TextBox 194">
                <a:extLst>
                  <a:ext uri="{FF2B5EF4-FFF2-40B4-BE49-F238E27FC236}">
                    <a16:creationId xmlns:a16="http://schemas.microsoft.com/office/drawing/2014/main" id="{1E9006DF-11BD-C547-A32C-1F00EC824547}"/>
                  </a:ext>
                </a:extLst>
              </p:cNvPr>
              <p:cNvSpPr txBox="1"/>
              <p:nvPr/>
            </p:nvSpPr>
            <p:spPr>
              <a:xfrm rot="3246747">
                <a:off x="4123079" y="3044101"/>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99" name="Group 198">
              <a:extLst>
                <a:ext uri="{FF2B5EF4-FFF2-40B4-BE49-F238E27FC236}">
                  <a16:creationId xmlns:a16="http://schemas.microsoft.com/office/drawing/2014/main" id="{407DB6C2-0CEA-3648-B1B6-77CE57048243}"/>
                </a:ext>
              </a:extLst>
            </p:cNvPr>
            <p:cNvGrpSpPr/>
            <p:nvPr/>
          </p:nvGrpSpPr>
          <p:grpSpPr>
            <a:xfrm rot="18353253">
              <a:off x="3477459" y="2812673"/>
              <a:ext cx="756395" cy="1308100"/>
              <a:chOff x="5143500" y="2959100"/>
              <a:chExt cx="756395" cy="1308100"/>
            </a:xfrm>
          </p:grpSpPr>
          <p:grpSp>
            <p:nvGrpSpPr>
              <p:cNvPr id="200" name="Group 199">
                <a:extLst>
                  <a:ext uri="{FF2B5EF4-FFF2-40B4-BE49-F238E27FC236}">
                    <a16:creationId xmlns:a16="http://schemas.microsoft.com/office/drawing/2014/main" id="{54115DA7-DE3B-4447-845E-235ACC3FAAAA}"/>
                  </a:ext>
                </a:extLst>
              </p:cNvPr>
              <p:cNvGrpSpPr/>
              <p:nvPr/>
            </p:nvGrpSpPr>
            <p:grpSpPr>
              <a:xfrm>
                <a:off x="5143500" y="2959100"/>
                <a:ext cx="373609" cy="1308100"/>
                <a:chOff x="4673600" y="2946400"/>
                <a:chExt cx="373609" cy="1308100"/>
              </a:xfrm>
            </p:grpSpPr>
            <p:cxnSp>
              <p:nvCxnSpPr>
                <p:cNvPr id="202" name="Straight Arrow Connector 201">
                  <a:extLst>
                    <a:ext uri="{FF2B5EF4-FFF2-40B4-BE49-F238E27FC236}">
                      <a16:creationId xmlns:a16="http://schemas.microsoft.com/office/drawing/2014/main" id="{F9E6592C-CDC7-B141-8823-F0A2C3118C37}"/>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0DE26BA7-BAE1-8A4D-B468-465A4FCB9C9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D694AEC2-DCB9-F84B-AD91-BF0427B65907}"/>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201" name="TextBox 200">
                <a:extLst>
                  <a:ext uri="{FF2B5EF4-FFF2-40B4-BE49-F238E27FC236}">
                    <a16:creationId xmlns:a16="http://schemas.microsoft.com/office/drawing/2014/main" id="{0DED2786-F044-3447-B63A-D53A273462BC}"/>
                  </a:ext>
                </a:extLst>
              </p:cNvPr>
              <p:cNvSpPr txBox="1"/>
              <p:nvPr/>
            </p:nvSpPr>
            <p:spPr>
              <a:xfrm rot="3077103">
                <a:off x="5261072" y="3063392"/>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grpSp>
        <p:nvGrpSpPr>
          <p:cNvPr id="205" name="Group 204">
            <a:extLst>
              <a:ext uri="{FF2B5EF4-FFF2-40B4-BE49-F238E27FC236}">
                <a16:creationId xmlns:a16="http://schemas.microsoft.com/office/drawing/2014/main" id="{154A1081-6C53-E145-BDD1-3FA5A22FACF9}"/>
              </a:ext>
            </a:extLst>
          </p:cNvPr>
          <p:cNvGrpSpPr/>
          <p:nvPr/>
        </p:nvGrpSpPr>
        <p:grpSpPr>
          <a:xfrm>
            <a:off x="5130800" y="4368800"/>
            <a:ext cx="3136900" cy="890032"/>
            <a:chOff x="5461000" y="4394200"/>
            <a:chExt cx="3136900" cy="8900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461000" y="4394200"/>
              <a:ext cx="3136900" cy="535548"/>
              <a:chOff x="6299200" y="3035300"/>
              <a:chExt cx="3136900" cy="535548"/>
            </a:xfrm>
          </p:grpSpPr>
          <p:sp>
            <p:nvSpPr>
              <p:cNvPr id="208" name="TextBox 207">
                <a:extLst>
                  <a:ext uri="{FF2B5EF4-FFF2-40B4-BE49-F238E27FC236}">
                    <a16:creationId xmlns:a16="http://schemas.microsoft.com/office/drawing/2014/main" id="{6D133E31-40C7-874C-B037-5CF94EEA15C1}"/>
                  </a:ext>
                </a:extLst>
              </p:cNvPr>
              <p:cNvSpPr txBox="1"/>
              <p:nvPr/>
            </p:nvSpPr>
            <p:spPr>
              <a:xfrm>
                <a:off x="6299200" y="30353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413500" y="3276600"/>
                <a:ext cx="3022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Referer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socks.com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cookie: 7493</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51500" y="5346700"/>
            <a:ext cx="2641600" cy="840348"/>
            <a:chOff x="6032500" y="5308600"/>
            <a:chExt cx="2641600" cy="840348"/>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32500" y="5600700"/>
              <a:ext cx="2641600" cy="548248"/>
              <a:chOff x="6680200" y="3187700"/>
              <a:chExt cx="2641600" cy="548248"/>
            </a:xfrm>
          </p:grpSpPr>
          <p:sp>
            <p:nvSpPr>
              <p:cNvPr id="216" name="TextBox 215">
                <a:extLst>
                  <a:ext uri="{FF2B5EF4-FFF2-40B4-BE49-F238E27FC236}">
                    <a16:creationId xmlns:a16="http://schemas.microsoft.com/office/drawing/2014/main" id="{D4ADF513-A7C3-0143-9B0C-2D1C1BD238A3}"/>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socks.com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4216838" y="1104901"/>
            <a:ext cx="4737100" cy="18288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406CAEE-15FB-EE40-8BF7-814EA1DACBFC}"/>
              </a:ext>
            </a:extLst>
          </p:cNvPr>
          <p:cNvSpPr txBox="1"/>
          <p:nvPr/>
        </p:nvSpPr>
        <p:spPr>
          <a:xfrm>
            <a:off x="7973060" y="2425700"/>
            <a:ext cx="3886201"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tracks my web browsing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over sites with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ads</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return targeted ads based on browsing history</a:t>
            </a:r>
          </a:p>
        </p:txBody>
      </p:sp>
    </p:spTree>
    <p:extLst>
      <p:ext uri="{BB962C8B-B14F-4D97-AF65-F5344CB8AC3E}">
        <p14:creationId xmlns:p14="http://schemas.microsoft.com/office/powerpoint/2010/main" val="4388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wipe(left)">
                                      <p:cBhvr>
                                        <p:cTn id="12" dur="500"/>
                                        <p:tgtEl>
                                          <p:spTgt spid="205"/>
                                        </p:tgtEl>
                                      </p:cBhvr>
                                    </p:animEffect>
                                  </p:childTnLst>
                                </p:cTn>
                              </p:par>
                              <p:par>
                                <p:cTn id="13" presetID="9" presetClass="exit" presetSubtype="0" fill="hold"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dissolve">
                                      <p:cBhvr>
                                        <p:cTn id="19" dur="500"/>
                                        <p:tgtEl>
                                          <p:spTgt spid="2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13"/>
                                        </p:tgtEl>
                                        <p:attrNameLst>
                                          <p:attrName>style.visibility</p:attrName>
                                        </p:attrNameLst>
                                      </p:cBhvr>
                                      <p:to>
                                        <p:strVal val="visible"/>
                                      </p:to>
                                    </p:set>
                                    <p:animEffect transition="in" filter="wipe(right)">
                                      <p:cBhvr>
                                        <p:cTn id="24" dur="500"/>
                                        <p:tgtEl>
                                          <p:spTgt spid="213"/>
                                        </p:tgtEl>
                                      </p:cBhvr>
                                    </p:animEffect>
                                  </p:childTnLst>
                                </p:cTn>
                              </p:par>
                              <p:par>
                                <p:cTn id="25" presetID="9" presetClass="exit" presetSubtype="0" fill="hold" nodeType="withEffect">
                                  <p:stCondLst>
                                    <p:cond delay="0"/>
                                  </p:stCondLst>
                                  <p:childTnLst>
                                    <p:animEffect transition="out" filter="dissolve">
                                      <p:cBhvr>
                                        <p:cTn id="26" dur="500"/>
                                        <p:tgtEl>
                                          <p:spTgt spid="205"/>
                                        </p:tgtEl>
                                      </p:cBhvr>
                                    </p:animEffect>
                                    <p:set>
                                      <p:cBhvr>
                                        <p:cTn id="27" dur="1" fill="hold">
                                          <p:stCondLst>
                                            <p:cond delay="499"/>
                                          </p:stCondLst>
                                        </p:cTn>
                                        <p:tgtEl>
                                          <p:spTgt spid="20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13"/>
                                        </p:tgtEl>
                                      </p:cBhvr>
                                    </p:animEffect>
                                    <p:set>
                                      <p:cBhvr>
                                        <p:cTn id="37"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106841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 </a:t>
            </a:r>
            <a:r>
              <a:rPr kumimoji="0" lang="en-US" sz="2400" b="0" i="0" u="none" strike="noStrike" kern="1200" cap="none" spc="0" normalizeH="0" baseline="0" noProof="0" dirty="0">
                <a:ln>
                  <a:noFill/>
                </a:ln>
                <a:solidFill>
                  <a:srgbClr val="0E01A0"/>
                </a:solidFill>
                <a:effectLst/>
                <a:uLnTx/>
                <a:uFillTx/>
                <a:latin typeface="Calibri" panose="020F0502020204030204"/>
                <a:ea typeface="+mn-ea"/>
                <a:cs typeface="+mn-cs"/>
              </a:rPr>
              <a:t>(one day later)</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3498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636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205" name="Group 204">
            <a:extLst>
              <a:ext uri="{FF2B5EF4-FFF2-40B4-BE49-F238E27FC236}">
                <a16:creationId xmlns:a16="http://schemas.microsoft.com/office/drawing/2014/main" id="{154A1081-6C53-E145-BDD1-3FA5A22FACF9}"/>
              </a:ext>
            </a:extLst>
          </p:cNvPr>
          <p:cNvGrpSpPr/>
          <p:nvPr/>
        </p:nvGrpSpPr>
        <p:grpSpPr>
          <a:xfrm>
            <a:off x="4978400" y="4381500"/>
            <a:ext cx="3289300" cy="877332"/>
            <a:chOff x="5308600" y="4406900"/>
            <a:chExt cx="3289300" cy="8773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308600" y="4406900"/>
              <a:ext cx="3289300" cy="548046"/>
              <a:chOff x="6146800" y="3048000"/>
              <a:chExt cx="3289300" cy="548046"/>
            </a:xfrm>
          </p:grpSpPr>
          <p:sp>
            <p:nvSpPr>
              <p:cNvPr id="208" name="TextBox 207">
                <a:extLst>
                  <a:ext uri="{FF2B5EF4-FFF2-40B4-BE49-F238E27FC236}">
                    <a16:creationId xmlns:a16="http://schemas.microsoft.com/office/drawing/2014/main" id="{6D133E31-40C7-874C-B037-5CF94EEA15C1}"/>
                  </a:ext>
                </a:extLst>
              </p:cNvPr>
              <p:cNvSpPr txBox="1"/>
              <p:nvPr/>
            </p:nvSpPr>
            <p:spPr>
              <a:xfrm>
                <a:off x="6146800" y="30480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273800" y="3276600"/>
                <a:ext cx="31623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Referer:nytimes.com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26100" y="5346700"/>
            <a:ext cx="2641600" cy="865546"/>
            <a:chOff x="6007100" y="5308600"/>
            <a:chExt cx="2641600" cy="865546"/>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07100" y="5600700"/>
              <a:ext cx="2641600" cy="573446"/>
              <a:chOff x="6654800" y="3187700"/>
              <a:chExt cx="2641600" cy="573446"/>
            </a:xfrm>
          </p:grpSpPr>
          <p:sp>
            <p:nvSpPr>
              <p:cNvPr id="216" name="TextBox 215">
                <a:extLst>
                  <a:ext uri="{FF2B5EF4-FFF2-40B4-BE49-F238E27FC236}">
                    <a16:creationId xmlns:a16="http://schemas.microsoft.com/office/drawing/2014/main" id="{D4ADF513-A7C3-0143-9B0C-2D1C1BD238A3}"/>
                  </a:ext>
                </a:extLst>
              </p:cNvPr>
              <p:cNvSpPr txBox="1"/>
              <p:nvPr/>
            </p:nvSpPr>
            <p:spPr>
              <a:xfrm>
                <a:off x="66548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781800" y="3441700"/>
                <a:ext cx="2514600" cy="319446"/>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socks.com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152400" y="1257300"/>
            <a:ext cx="3035300" cy="22733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273E8AE-1256-8543-903F-14016A3284D0}"/>
              </a:ext>
            </a:extLst>
          </p:cNvPr>
          <p:cNvSpPr/>
          <p:nvPr/>
        </p:nvSpPr>
        <p:spPr>
          <a:xfrm>
            <a:off x="5041900" y="1663700"/>
            <a:ext cx="16764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CC1C141-45F3-B748-A65C-DC6615D1E4E2}"/>
              </a:ext>
            </a:extLst>
          </p:cNvPr>
          <p:cNvPicPr>
            <a:picLocks noChangeAspect="1"/>
          </p:cNvPicPr>
          <p:nvPr/>
        </p:nvPicPr>
        <p:blipFill>
          <a:blip r:embed="rId7"/>
          <a:stretch>
            <a:fillRect/>
          </a:stretch>
        </p:blipFill>
        <p:spPr>
          <a:xfrm>
            <a:off x="5168900" y="1705046"/>
            <a:ext cx="1447800" cy="777076"/>
          </a:xfrm>
          <a:prstGeom prst="rect">
            <a:avLst/>
          </a:prstGeom>
        </p:spPr>
      </p:pic>
      <p:grpSp>
        <p:nvGrpSpPr>
          <p:cNvPr id="50" name="Group 49">
            <a:extLst>
              <a:ext uri="{FF2B5EF4-FFF2-40B4-BE49-F238E27FC236}">
                <a16:creationId xmlns:a16="http://schemas.microsoft.com/office/drawing/2014/main" id="{4EFDBB5A-1D49-7740-BFA3-76D3B419C8FA}"/>
              </a:ext>
            </a:extLst>
          </p:cNvPr>
          <p:cNvGrpSpPr/>
          <p:nvPr/>
        </p:nvGrpSpPr>
        <p:grpSpPr>
          <a:xfrm>
            <a:off x="2946400" y="2946400"/>
            <a:ext cx="3797300" cy="1333500"/>
            <a:chOff x="2946400" y="2946400"/>
            <a:chExt cx="3797300" cy="1333500"/>
          </a:xfrm>
        </p:grpSpPr>
        <p:sp>
          <p:nvSpPr>
            <p:cNvPr id="186" name="TextBox 185">
              <a:extLst>
                <a:ext uri="{FF2B5EF4-FFF2-40B4-BE49-F238E27FC236}">
                  <a16:creationId xmlns:a16="http://schemas.microsoft.com/office/drawing/2014/main" id="{EA8EEB57-D796-A44F-AABC-98D2692E45FA}"/>
                </a:ext>
              </a:extLst>
            </p:cNvPr>
            <p:cNvSpPr txBox="1"/>
            <p:nvPr/>
          </p:nvSpPr>
          <p:spPr>
            <a:xfrm>
              <a:off x="2946400" y="37338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nvGrpSpPr>
            <p:cNvPr id="12" name="Group 11">
              <a:extLst>
                <a:ext uri="{FF2B5EF4-FFF2-40B4-BE49-F238E27FC236}">
                  <a16:creationId xmlns:a16="http://schemas.microsoft.com/office/drawing/2014/main" id="{67F4D187-FD30-4243-9DC3-FEED945AA79A}"/>
                </a:ext>
              </a:extLst>
            </p:cNvPr>
            <p:cNvGrpSpPr/>
            <p:nvPr/>
          </p:nvGrpSpPr>
          <p:grpSpPr>
            <a:xfrm>
              <a:off x="3771900" y="2946400"/>
              <a:ext cx="2971800" cy="1333500"/>
              <a:chOff x="3771900" y="2946400"/>
              <a:chExt cx="2971800" cy="1333500"/>
            </a:xfrm>
          </p:grpSpPr>
          <p:cxnSp>
            <p:nvCxnSpPr>
              <p:cNvPr id="172" name="Straight Arrow Connector 171">
                <a:extLst>
                  <a:ext uri="{FF2B5EF4-FFF2-40B4-BE49-F238E27FC236}">
                    <a16:creationId xmlns:a16="http://schemas.microsoft.com/office/drawing/2014/main" id="{B1744345-32CD-D945-8799-A1B7A26C0FC5}"/>
                  </a:ext>
                </a:extLst>
              </p:cNvPr>
              <p:cNvCxnSpPr>
                <a:cxnSpLocks/>
              </p:cNvCxnSpPr>
              <p:nvPr/>
            </p:nvCxnSpPr>
            <p:spPr>
              <a:xfrm flipV="1">
                <a:off x="5118100" y="29718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55889BE-7365-4243-803E-53D3F804C2DC}"/>
                  </a:ext>
                </a:extLst>
              </p:cNvPr>
              <p:cNvSpPr txBox="1"/>
              <p:nvPr/>
            </p:nvSpPr>
            <p:spPr>
              <a:xfrm>
                <a:off x="5105400" y="33020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nvGrpSpPr>
              <p:cNvPr id="187" name="Group 186">
                <a:extLst>
                  <a:ext uri="{FF2B5EF4-FFF2-40B4-BE49-F238E27FC236}">
                    <a16:creationId xmlns:a16="http://schemas.microsoft.com/office/drawing/2014/main" id="{CEF64886-9C2F-0540-8430-13E580BAFE5B}"/>
                  </a:ext>
                </a:extLst>
              </p:cNvPr>
              <p:cNvGrpSpPr/>
              <p:nvPr/>
            </p:nvGrpSpPr>
            <p:grpSpPr>
              <a:xfrm>
                <a:off x="3771900" y="2946400"/>
                <a:ext cx="1473200" cy="1308100"/>
                <a:chOff x="3771900" y="2946400"/>
                <a:chExt cx="1473200" cy="1308100"/>
              </a:xfrm>
            </p:grpSpPr>
            <p:cxnSp>
              <p:nvCxnSpPr>
                <p:cNvPr id="188" name="Straight Arrow Connector 187">
                  <a:extLst>
                    <a:ext uri="{FF2B5EF4-FFF2-40B4-BE49-F238E27FC236}">
                      <a16:creationId xmlns:a16="http://schemas.microsoft.com/office/drawing/2014/main" id="{1584FBF9-445E-9940-944C-DEF9B15F5A92}"/>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A200226F-2290-A54B-916F-CB43D1EF79D6}"/>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90" name="TextBox 189">
                <a:extLst>
                  <a:ext uri="{FF2B5EF4-FFF2-40B4-BE49-F238E27FC236}">
                    <a16:creationId xmlns:a16="http://schemas.microsoft.com/office/drawing/2014/main" id="{953EEF58-8AF1-E74B-834B-1AE029DD3520}"/>
                  </a:ext>
                </a:extLst>
              </p:cNvPr>
              <p:cNvSpPr txBox="1"/>
              <p:nvPr/>
            </p:nvSpPr>
            <p:spPr>
              <a:xfrm>
                <a:off x="4876800" y="37465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sp>
        <p:nvSpPr>
          <p:cNvPr id="191" name="TextBox 190">
            <a:extLst>
              <a:ext uri="{FF2B5EF4-FFF2-40B4-BE49-F238E27FC236}">
                <a16:creationId xmlns:a16="http://schemas.microsoft.com/office/drawing/2014/main" id="{2DA4981F-F39B-3A49-A46E-25D2EC80F748}"/>
              </a:ext>
            </a:extLst>
          </p:cNvPr>
          <p:cNvSpPr txBox="1"/>
          <p:nvPr/>
        </p:nvSpPr>
        <p:spPr>
          <a:xfrm>
            <a:off x="7010400" y="2019300"/>
            <a:ext cx="1848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arts, 2/17/22</a:t>
            </a:r>
          </a:p>
        </p:txBody>
      </p:sp>
      <p:sp>
        <p:nvSpPr>
          <p:cNvPr id="222" name="TextBox 221">
            <a:extLst>
              <a:ext uri="{FF2B5EF4-FFF2-40B4-BE49-F238E27FC236}">
                <a16:creationId xmlns:a16="http://schemas.microsoft.com/office/drawing/2014/main" id="{3E2282F4-4356-234C-94F2-286B1CE1E2A1}"/>
              </a:ext>
            </a:extLst>
          </p:cNvPr>
          <p:cNvSpPr txBox="1"/>
          <p:nvPr/>
        </p:nvSpPr>
        <p:spPr>
          <a:xfrm>
            <a:off x="9251409" y="5626100"/>
            <a:ext cx="26661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arts, 2/15/22</a:t>
            </a:r>
          </a:p>
        </p:txBody>
      </p:sp>
      <p:sp>
        <p:nvSpPr>
          <p:cNvPr id="20" name="TextBox 19">
            <a:extLst>
              <a:ext uri="{FF2B5EF4-FFF2-40B4-BE49-F238E27FC236}">
                <a16:creationId xmlns:a16="http://schemas.microsoft.com/office/drawing/2014/main" id="{13AC850B-40A2-CC4E-92FB-CE11DA696EF3}"/>
              </a:ext>
            </a:extLst>
          </p:cNvPr>
          <p:cNvSpPr txBox="1"/>
          <p:nvPr/>
        </p:nvSpPr>
        <p:spPr>
          <a:xfrm>
            <a:off x="5753100" y="6108700"/>
            <a:ext cx="2269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Returned ad for socks!</a:t>
            </a:r>
          </a:p>
        </p:txBody>
      </p:sp>
    </p:spTree>
    <p:extLst>
      <p:ext uri="{BB962C8B-B14F-4D97-AF65-F5344CB8AC3E}">
        <p14:creationId xmlns:p14="http://schemas.microsoft.com/office/powerpoint/2010/main" val="39510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dissolve">
                                      <p:cBhvr>
                                        <p:cTn id="11" dur="5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wipe(left)">
                                      <p:cBhvr>
                                        <p:cTn id="16" dur="500"/>
                                        <p:tgtEl>
                                          <p:spTgt spid="205"/>
                                        </p:tgtEl>
                                      </p:cBhvr>
                                    </p:animEffect>
                                  </p:childTnLst>
                                </p:cTn>
                              </p:par>
                              <p:par>
                                <p:cTn id="17" presetID="9" presetClass="exit" presetSubtype="0" fill="hold" nodeType="withEffect">
                                  <p:stCondLst>
                                    <p:cond delay="0"/>
                                  </p:stCondLst>
                                  <p:childTnLst>
                                    <p:animEffect transition="out" filter="dissolv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dissolve">
                                      <p:cBhvr>
                                        <p:cTn id="23" dur="500"/>
                                        <p:tgtEl>
                                          <p:spTgt spid="2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wipe(right)">
                                      <p:cBhvr>
                                        <p:cTn id="28" dur="500"/>
                                        <p:tgtEl>
                                          <p:spTgt spid="213"/>
                                        </p:tgtEl>
                                      </p:cBhvr>
                                    </p:animEffect>
                                  </p:childTnLst>
                                </p:cTn>
                              </p:par>
                              <p:par>
                                <p:cTn id="29" presetID="9" presetClass="exit" presetSubtype="0" fill="hold" nodeType="withEffect">
                                  <p:stCondLst>
                                    <p:cond delay="0"/>
                                  </p:stCondLst>
                                  <p:childTnLst>
                                    <p:animEffect transition="out" filter="dissolve">
                                      <p:cBhvr>
                                        <p:cTn id="30" dur="500"/>
                                        <p:tgtEl>
                                          <p:spTgt spid="205"/>
                                        </p:tgtEl>
                                      </p:cBhvr>
                                    </p:animEffect>
                                    <p:set>
                                      <p:cBhvr>
                                        <p:cTn id="31" dur="1" fill="hold">
                                          <p:stCondLst>
                                            <p:cond delay="499"/>
                                          </p:stCondLst>
                                        </p:cTn>
                                        <p:tgtEl>
                                          <p:spTgt spid="20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22"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79013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613541" y="1386556"/>
            <a:ext cx="10515600" cy="5071394"/>
          </a:xfrm>
        </p:spPr>
        <p:txBody>
          <a:bodyPr>
            <a:normAutofit lnSpcReduction="10000"/>
          </a:bodyPr>
          <a:lstStyle/>
          <a:p>
            <a:pPr marL="0" indent="0">
              <a:buNone/>
            </a:pPr>
            <a:r>
              <a:rPr lang="en-US" sz="3200" dirty="0"/>
              <a:t>Cookies can be used to: </a:t>
            </a:r>
          </a:p>
          <a:p>
            <a:pPr marL="463550" indent="-227013">
              <a:buClr>
                <a:srgbClr val="0A14A3"/>
              </a:buClr>
              <a:buFont typeface="Wingdings" pitchFamily="2" charset="2"/>
              <a:buChar char="§"/>
            </a:pPr>
            <a:r>
              <a:rPr lang="en-US" dirty="0"/>
              <a:t>track user behavior on a given website (</a:t>
            </a:r>
            <a:r>
              <a:rPr lang="en-US" dirty="0">
                <a:solidFill>
                  <a:srgbClr val="C00000"/>
                </a:solidFill>
              </a:rPr>
              <a:t>first party cookies</a:t>
            </a:r>
            <a:r>
              <a:rPr lang="en-US" dirty="0"/>
              <a:t>)</a:t>
            </a:r>
          </a:p>
          <a:p>
            <a:pPr marL="463550" indent="-227013">
              <a:buClr>
                <a:srgbClr val="0A14A3"/>
              </a:buClr>
              <a:buFont typeface="Wingdings" pitchFamily="2" charset="2"/>
              <a:buChar char="§"/>
            </a:pPr>
            <a:r>
              <a:rPr lang="en-US" dirty="0"/>
              <a:t>track user behavior across multiple websites (</a:t>
            </a:r>
            <a:r>
              <a:rPr lang="en-US" dirty="0">
                <a:solidFill>
                  <a:srgbClr val="C00000"/>
                </a:solidFill>
              </a:rPr>
              <a:t>third party cookies</a:t>
            </a:r>
            <a:r>
              <a:rPr lang="en-US" dirty="0"/>
              <a:t>) without user ever choosing to visit tracker site (!)</a:t>
            </a:r>
          </a:p>
          <a:p>
            <a:pPr marL="463550" indent="-227013">
              <a:buClr>
                <a:srgbClr val="0A14A3"/>
              </a:buClr>
              <a:buFont typeface="Wingdings" pitchFamily="2" charset="2"/>
              <a:buChar char="§"/>
            </a:pPr>
            <a:r>
              <a:rPr lang="en-US" dirty="0"/>
              <a:t>tracking may be </a:t>
            </a:r>
            <a:r>
              <a:rPr lang="en-US" i="1" dirty="0"/>
              <a:t>invisible</a:t>
            </a:r>
            <a:r>
              <a:rPr lang="en-US" dirty="0"/>
              <a:t> to user:</a:t>
            </a:r>
          </a:p>
          <a:p>
            <a:pPr marL="860425" lvl="1" indent="-168275">
              <a:buClr>
                <a:srgbClr val="0A14A3"/>
              </a:buClr>
            </a:pPr>
            <a:r>
              <a:rPr lang="en-US" dirty="0"/>
              <a:t>rather than displayed ad triggering HTTP GET to tracker, could be an invisible link</a:t>
            </a:r>
          </a:p>
          <a:p>
            <a:pPr marL="920750" lvl="1" indent="-227013">
              <a:buClr>
                <a:srgbClr val="0A14A3"/>
              </a:buClr>
              <a:buFont typeface="Wingdings" pitchFamily="2" charset="2"/>
              <a:buChar char="§"/>
            </a:pPr>
            <a:endParaRPr lang="en-US" dirty="0"/>
          </a:p>
          <a:p>
            <a:pPr marL="236537" indent="0">
              <a:buClr>
                <a:srgbClr val="0A14A3"/>
              </a:buClr>
              <a:buNone/>
            </a:pPr>
            <a:r>
              <a:rPr lang="en-US" dirty="0"/>
              <a:t>third party tracking via cookies:</a:t>
            </a:r>
          </a:p>
          <a:p>
            <a:pPr marL="692150" indent="-341313">
              <a:buClr>
                <a:srgbClr val="0A14A3"/>
              </a:buClr>
              <a:buFont typeface="Wingdings" pitchFamily="2" charset="2"/>
              <a:buChar char="§"/>
            </a:pPr>
            <a:r>
              <a:rPr lang="en-US" dirty="0"/>
              <a:t>disabled by default in Firefox, Safari browsers</a:t>
            </a:r>
          </a:p>
          <a:p>
            <a:pPr marL="692150" indent="-341313">
              <a:buClr>
                <a:srgbClr val="0A14A3"/>
              </a:buClr>
              <a:buFont typeface="Wingdings" pitchFamily="2" charset="2"/>
              <a:buChar char="§"/>
            </a:pPr>
            <a:r>
              <a:rPr lang="en-US" dirty="0"/>
              <a:t>to be disabled in Chrome browser in 2023</a:t>
            </a:r>
          </a:p>
        </p:txBody>
      </p:sp>
    </p:spTree>
    <p:extLst>
      <p:ext uri="{BB962C8B-B14F-4D97-AF65-F5344CB8AC3E}">
        <p14:creationId xmlns:p14="http://schemas.microsoft.com/office/powerpoint/2010/main" val="41158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dissolve">
                                      <p:cBhvr>
                                        <p:cTn id="7" dur="500"/>
                                        <p:tgtEl>
                                          <p:spTgt spid="11">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7" end="7"/>
                                            </p:txEl>
                                          </p:spTgt>
                                        </p:tgtEl>
                                        <p:attrNameLst>
                                          <p:attrName>style.visibility</p:attrName>
                                        </p:attrNameLst>
                                      </p:cBhvr>
                                      <p:to>
                                        <p:strVal val="visible"/>
                                      </p:to>
                                    </p:set>
                                    <p:animEffect transition="in" filter="dissolve">
                                      <p:cBhvr>
                                        <p:cTn id="10" dur="500"/>
                                        <p:tgtEl>
                                          <p:spTgt spid="11">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animEffect transition="in" filter="dissolve">
                                      <p:cBhvr>
                                        <p:cTn id="13"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 GDPR </a:t>
            </a:r>
            <a:r>
              <a:rPr kumimoji="0" lang="en-US" sz="28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and cookies</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a:t>
            </a:r>
            <a:endParaRPr lang="en-US" sz="4400" dirty="0"/>
          </a:p>
        </p:txBody>
      </p:sp>
      <p:grpSp>
        <p:nvGrpSpPr>
          <p:cNvPr id="8" name="Group 171">
            <a:extLst>
              <a:ext uri="{FF2B5EF4-FFF2-40B4-BE49-F238E27FC236}">
                <a16:creationId xmlns:a16="http://schemas.microsoft.com/office/drawing/2014/main" id="{E76E25C6-83D0-304F-B3E3-A37D3DAE7B5C}"/>
              </a:ext>
            </a:extLst>
          </p:cNvPr>
          <p:cNvGrpSpPr>
            <a:grpSpLocks/>
          </p:cNvGrpSpPr>
          <p:nvPr/>
        </p:nvGrpSpPr>
        <p:grpSpPr bwMode="auto">
          <a:xfrm>
            <a:off x="6272213" y="2445088"/>
            <a:ext cx="687387" cy="763588"/>
            <a:chOff x="-44" y="1473"/>
            <a:chExt cx="981" cy="1105"/>
          </a:xfrm>
        </p:grpSpPr>
        <p:pic>
          <p:nvPicPr>
            <p:cNvPr id="10" name="Picture 172" descr="desktop_computer_stylized_medium">
              <a:extLst>
                <a:ext uri="{FF2B5EF4-FFF2-40B4-BE49-F238E27FC236}">
                  <a16:creationId xmlns:a16="http://schemas.microsoft.com/office/drawing/2014/main" id="{CB2AE99F-D134-A74A-947C-5E7B017C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a:extLst>
                <a:ext uri="{FF2B5EF4-FFF2-40B4-BE49-F238E27FC236}">
                  <a16:creationId xmlns:a16="http://schemas.microsoft.com/office/drawing/2014/main" id="{CC3CBC7E-C664-ED4A-8BFE-4C6C0A390F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02">
            <a:extLst>
              <a:ext uri="{FF2B5EF4-FFF2-40B4-BE49-F238E27FC236}">
                <a16:creationId xmlns:a16="http://schemas.microsoft.com/office/drawing/2014/main" id="{341AE079-CB6E-AE4A-A6CF-6667D0BCC3A6}"/>
              </a:ext>
            </a:extLst>
          </p:cNvPr>
          <p:cNvGrpSpPr>
            <a:grpSpLocks/>
          </p:cNvGrpSpPr>
          <p:nvPr/>
        </p:nvGrpSpPr>
        <p:grpSpPr bwMode="auto">
          <a:xfrm>
            <a:off x="6337300" y="4318338"/>
            <a:ext cx="687388" cy="763588"/>
            <a:chOff x="-44" y="1473"/>
            <a:chExt cx="981" cy="1105"/>
          </a:xfrm>
        </p:grpSpPr>
        <p:pic>
          <p:nvPicPr>
            <p:cNvPr id="13" name="Picture 103" descr="desktop_computer_stylized_medium">
              <a:extLst>
                <a:ext uri="{FF2B5EF4-FFF2-40B4-BE49-F238E27FC236}">
                  <a16:creationId xmlns:a16="http://schemas.microsoft.com/office/drawing/2014/main" id="{0F7D667F-14F5-8947-8466-5A2508D1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04">
              <a:extLst>
                <a:ext uri="{FF2B5EF4-FFF2-40B4-BE49-F238E27FC236}">
                  <a16:creationId xmlns:a16="http://schemas.microsoft.com/office/drawing/2014/main" id="{1CCE495C-FE29-374C-9BCD-5BFBA55DE77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8" name="Group 105">
            <a:extLst>
              <a:ext uri="{FF2B5EF4-FFF2-40B4-BE49-F238E27FC236}">
                <a16:creationId xmlns:a16="http://schemas.microsoft.com/office/drawing/2014/main" id="{713D2680-FE84-BF45-82AB-42E37E22BD97}"/>
              </a:ext>
            </a:extLst>
          </p:cNvPr>
          <p:cNvGrpSpPr>
            <a:grpSpLocks/>
          </p:cNvGrpSpPr>
          <p:nvPr/>
        </p:nvGrpSpPr>
        <p:grpSpPr bwMode="auto">
          <a:xfrm>
            <a:off x="10423525" y="2586376"/>
            <a:ext cx="433388" cy="715962"/>
            <a:chOff x="4140" y="429"/>
            <a:chExt cx="1425" cy="2396"/>
          </a:xfrm>
        </p:grpSpPr>
        <p:sp>
          <p:nvSpPr>
            <p:cNvPr id="49" name="Freeform 106">
              <a:extLst>
                <a:ext uri="{FF2B5EF4-FFF2-40B4-BE49-F238E27FC236}">
                  <a16:creationId xmlns:a16="http://schemas.microsoft.com/office/drawing/2014/main" id="{F351644B-40EC-1643-B55C-BD6490B42BA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107">
              <a:extLst>
                <a:ext uri="{FF2B5EF4-FFF2-40B4-BE49-F238E27FC236}">
                  <a16:creationId xmlns:a16="http://schemas.microsoft.com/office/drawing/2014/main" id="{C431E1A6-A308-714C-9DB4-CD66A6C1EE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 name="Freeform 108">
              <a:extLst>
                <a:ext uri="{FF2B5EF4-FFF2-40B4-BE49-F238E27FC236}">
                  <a16:creationId xmlns:a16="http://schemas.microsoft.com/office/drawing/2014/main" id="{31CFCE65-E538-0841-8EF3-0F63DB8943E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109">
              <a:extLst>
                <a:ext uri="{FF2B5EF4-FFF2-40B4-BE49-F238E27FC236}">
                  <a16:creationId xmlns:a16="http://schemas.microsoft.com/office/drawing/2014/main" id="{ECC9C409-7630-F84A-B584-5C94715A698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110">
              <a:extLst>
                <a:ext uri="{FF2B5EF4-FFF2-40B4-BE49-F238E27FC236}">
                  <a16:creationId xmlns:a16="http://schemas.microsoft.com/office/drawing/2014/main" id="{F46717B0-272A-7C4F-B732-92EEC8E77AD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4" name="Group 111">
              <a:extLst>
                <a:ext uri="{FF2B5EF4-FFF2-40B4-BE49-F238E27FC236}">
                  <a16:creationId xmlns:a16="http://schemas.microsoft.com/office/drawing/2014/main" id="{F4ACB840-83DF-404B-A66F-DEBB071861C4}"/>
                </a:ext>
              </a:extLst>
            </p:cNvPr>
            <p:cNvGrpSpPr>
              <a:grpSpLocks/>
            </p:cNvGrpSpPr>
            <p:nvPr/>
          </p:nvGrpSpPr>
          <p:grpSpPr bwMode="auto">
            <a:xfrm>
              <a:off x="4749" y="668"/>
              <a:ext cx="581" cy="145"/>
              <a:chOff x="614" y="2568"/>
              <a:chExt cx="725" cy="139"/>
            </a:xfrm>
          </p:grpSpPr>
          <p:sp>
            <p:nvSpPr>
              <p:cNvPr id="79" name="AutoShape 112">
                <a:extLst>
                  <a:ext uri="{FF2B5EF4-FFF2-40B4-BE49-F238E27FC236}">
                    <a16:creationId xmlns:a16="http://schemas.microsoft.com/office/drawing/2014/main" id="{A911B0DC-A8C2-124C-9C82-2A735A79B97C}"/>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0" name="AutoShape 113">
                <a:extLst>
                  <a:ext uri="{FF2B5EF4-FFF2-40B4-BE49-F238E27FC236}">
                    <a16:creationId xmlns:a16="http://schemas.microsoft.com/office/drawing/2014/main" id="{9F0B8CE7-288A-EE43-A6E4-C3D97C626F46}"/>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5" name="Rectangle 114">
              <a:extLst>
                <a:ext uri="{FF2B5EF4-FFF2-40B4-BE49-F238E27FC236}">
                  <a16:creationId xmlns:a16="http://schemas.microsoft.com/office/drawing/2014/main" id="{766D4B94-8E57-804B-B018-819DFD6CDCC0}"/>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15">
              <a:extLst>
                <a:ext uri="{FF2B5EF4-FFF2-40B4-BE49-F238E27FC236}">
                  <a16:creationId xmlns:a16="http://schemas.microsoft.com/office/drawing/2014/main" id="{D994FF4C-7626-D748-A12D-5D1C5FEE1AC4}"/>
                </a:ext>
              </a:extLst>
            </p:cNvPr>
            <p:cNvGrpSpPr>
              <a:grpSpLocks/>
            </p:cNvGrpSpPr>
            <p:nvPr/>
          </p:nvGrpSpPr>
          <p:grpSpPr bwMode="auto">
            <a:xfrm>
              <a:off x="4747" y="994"/>
              <a:ext cx="581" cy="134"/>
              <a:chOff x="614" y="2568"/>
              <a:chExt cx="725" cy="139"/>
            </a:xfrm>
          </p:grpSpPr>
          <p:sp>
            <p:nvSpPr>
              <p:cNvPr id="77" name="AutoShape 116">
                <a:extLst>
                  <a:ext uri="{FF2B5EF4-FFF2-40B4-BE49-F238E27FC236}">
                    <a16:creationId xmlns:a16="http://schemas.microsoft.com/office/drawing/2014/main" id="{198A1BC7-4B65-BC4C-8A29-B983D8E1F84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AutoShape 117">
                <a:extLst>
                  <a:ext uri="{FF2B5EF4-FFF2-40B4-BE49-F238E27FC236}">
                    <a16:creationId xmlns:a16="http://schemas.microsoft.com/office/drawing/2014/main" id="{40DD27E4-9779-CF42-BFDD-6696DFFFA76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18">
              <a:extLst>
                <a:ext uri="{FF2B5EF4-FFF2-40B4-BE49-F238E27FC236}">
                  <a16:creationId xmlns:a16="http://schemas.microsoft.com/office/drawing/2014/main" id="{ACA44148-7C10-3C49-BB35-5101746C955C}"/>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8" name="Rectangle 119">
              <a:extLst>
                <a:ext uri="{FF2B5EF4-FFF2-40B4-BE49-F238E27FC236}">
                  <a16:creationId xmlns:a16="http://schemas.microsoft.com/office/drawing/2014/main" id="{4E7711E0-C3F4-3F44-939E-C5EB99D2908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9" name="Group 120">
              <a:extLst>
                <a:ext uri="{FF2B5EF4-FFF2-40B4-BE49-F238E27FC236}">
                  <a16:creationId xmlns:a16="http://schemas.microsoft.com/office/drawing/2014/main" id="{67EE5E5B-A672-4948-A190-6619EF0F407D}"/>
                </a:ext>
              </a:extLst>
            </p:cNvPr>
            <p:cNvGrpSpPr>
              <a:grpSpLocks/>
            </p:cNvGrpSpPr>
            <p:nvPr/>
          </p:nvGrpSpPr>
          <p:grpSpPr bwMode="auto">
            <a:xfrm>
              <a:off x="4735" y="1627"/>
              <a:ext cx="582" cy="151"/>
              <a:chOff x="614" y="2568"/>
              <a:chExt cx="725" cy="139"/>
            </a:xfrm>
          </p:grpSpPr>
          <p:sp>
            <p:nvSpPr>
              <p:cNvPr id="75" name="AutoShape 121">
                <a:extLst>
                  <a:ext uri="{FF2B5EF4-FFF2-40B4-BE49-F238E27FC236}">
                    <a16:creationId xmlns:a16="http://schemas.microsoft.com/office/drawing/2014/main" id="{05F4D1D6-814A-6E46-A67F-0AB27A8D1CE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6" name="AutoShape 122">
                <a:extLst>
                  <a:ext uri="{FF2B5EF4-FFF2-40B4-BE49-F238E27FC236}">
                    <a16:creationId xmlns:a16="http://schemas.microsoft.com/office/drawing/2014/main" id="{B26FB4DB-5CE0-0547-A9EF-8F3F889E2A00}"/>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0" name="Freeform 123">
              <a:extLst>
                <a:ext uri="{FF2B5EF4-FFF2-40B4-BE49-F238E27FC236}">
                  <a16:creationId xmlns:a16="http://schemas.microsoft.com/office/drawing/2014/main" id="{06773D0F-8045-BA4B-A438-853ED5C1E6C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1" name="Group 124">
              <a:extLst>
                <a:ext uri="{FF2B5EF4-FFF2-40B4-BE49-F238E27FC236}">
                  <a16:creationId xmlns:a16="http://schemas.microsoft.com/office/drawing/2014/main" id="{2289418B-58E5-6F41-8BA5-C30F733D8B78}"/>
                </a:ext>
              </a:extLst>
            </p:cNvPr>
            <p:cNvGrpSpPr>
              <a:grpSpLocks/>
            </p:cNvGrpSpPr>
            <p:nvPr/>
          </p:nvGrpSpPr>
          <p:grpSpPr bwMode="auto">
            <a:xfrm>
              <a:off x="4739" y="1327"/>
              <a:ext cx="582" cy="139"/>
              <a:chOff x="614" y="2568"/>
              <a:chExt cx="725" cy="139"/>
            </a:xfrm>
          </p:grpSpPr>
          <p:sp>
            <p:nvSpPr>
              <p:cNvPr id="73" name="AutoShape 125">
                <a:extLst>
                  <a:ext uri="{FF2B5EF4-FFF2-40B4-BE49-F238E27FC236}">
                    <a16:creationId xmlns:a16="http://schemas.microsoft.com/office/drawing/2014/main" id="{38E6EBDC-7542-364B-BAB0-D30286482B98}"/>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4" name="AutoShape 126">
                <a:extLst>
                  <a:ext uri="{FF2B5EF4-FFF2-40B4-BE49-F238E27FC236}">
                    <a16:creationId xmlns:a16="http://schemas.microsoft.com/office/drawing/2014/main" id="{54B2EB69-B7C9-EC42-B99F-19CC17D5EA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2" name="Rectangle 127">
              <a:extLst>
                <a:ext uri="{FF2B5EF4-FFF2-40B4-BE49-F238E27FC236}">
                  <a16:creationId xmlns:a16="http://schemas.microsoft.com/office/drawing/2014/main" id="{08BCE1F3-76AF-E441-89A0-DA57E700E37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3" name="Freeform 128">
              <a:extLst>
                <a:ext uri="{FF2B5EF4-FFF2-40B4-BE49-F238E27FC236}">
                  <a16:creationId xmlns:a16="http://schemas.microsoft.com/office/drawing/2014/main" id="{4B174135-D9EA-854A-9853-AC5CCDD443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129">
              <a:extLst>
                <a:ext uri="{FF2B5EF4-FFF2-40B4-BE49-F238E27FC236}">
                  <a16:creationId xmlns:a16="http://schemas.microsoft.com/office/drawing/2014/main" id="{927D55DC-6C82-634A-B79C-B427EAAD459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val 130">
              <a:extLst>
                <a:ext uri="{FF2B5EF4-FFF2-40B4-BE49-F238E27FC236}">
                  <a16:creationId xmlns:a16="http://schemas.microsoft.com/office/drawing/2014/main" id="{3BB31101-2EB7-F44D-8AA6-0366039E9CF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6" name="Freeform 131">
              <a:extLst>
                <a:ext uri="{FF2B5EF4-FFF2-40B4-BE49-F238E27FC236}">
                  <a16:creationId xmlns:a16="http://schemas.microsoft.com/office/drawing/2014/main" id="{79253978-26CE-7249-A74C-F9743D4FBD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AutoShape 132">
              <a:extLst>
                <a:ext uri="{FF2B5EF4-FFF2-40B4-BE49-F238E27FC236}">
                  <a16:creationId xmlns:a16="http://schemas.microsoft.com/office/drawing/2014/main" id="{D2E63390-A569-3942-9FC4-1FAF9A9C770E}"/>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AutoShape 133">
              <a:extLst>
                <a:ext uri="{FF2B5EF4-FFF2-40B4-BE49-F238E27FC236}">
                  <a16:creationId xmlns:a16="http://schemas.microsoft.com/office/drawing/2014/main" id="{76E84029-5A5D-0B43-A027-68F72A0B107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9" name="Oval 134">
              <a:extLst>
                <a:ext uri="{FF2B5EF4-FFF2-40B4-BE49-F238E27FC236}">
                  <a16:creationId xmlns:a16="http://schemas.microsoft.com/office/drawing/2014/main" id="{3E213C1D-2C02-AD4C-9E3D-D83B7E9B8458}"/>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0" name="Oval 135">
              <a:extLst>
                <a:ext uri="{FF2B5EF4-FFF2-40B4-BE49-F238E27FC236}">
                  <a16:creationId xmlns:a16="http://schemas.microsoft.com/office/drawing/2014/main" id="{8AAFA532-A081-384C-AB75-218BDC209A3C}"/>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71" name="Oval 136">
              <a:extLst>
                <a:ext uri="{FF2B5EF4-FFF2-40B4-BE49-F238E27FC236}">
                  <a16:creationId xmlns:a16="http://schemas.microsoft.com/office/drawing/2014/main" id="{56B5635A-EB88-0440-8FBB-410A578DEF4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2" name="Rectangle 137">
              <a:extLst>
                <a:ext uri="{FF2B5EF4-FFF2-40B4-BE49-F238E27FC236}">
                  <a16:creationId xmlns:a16="http://schemas.microsoft.com/office/drawing/2014/main" id="{DB35C1A6-F8F8-A34C-83A8-1C5F2BC02CF1}"/>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1" name="Rectangle 3">
            <a:extLst>
              <a:ext uri="{FF2B5EF4-FFF2-40B4-BE49-F238E27FC236}">
                <a16:creationId xmlns:a16="http://schemas.microsoft.com/office/drawing/2014/main" id="{0E93D937-D6CD-8B48-B770-F30B1D0D993E}"/>
              </a:ext>
            </a:extLst>
          </p:cNvPr>
          <p:cNvSpPr txBox="1">
            <a:spLocks noChangeArrowheads="1"/>
          </p:cNvSpPr>
          <p:nvPr/>
        </p:nvSpPr>
        <p:spPr>
          <a:xfrm>
            <a:off x="794606" y="2233994"/>
            <a:ext cx="4908362"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Web cache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browser sends all HTTP requests to cache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if</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object in cache: cache returns object to client</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else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cache requests object from origin server, caches received object, then returns object to client</a:t>
            </a:r>
          </a:p>
        </p:txBody>
      </p:sp>
      <p:sp>
        <p:nvSpPr>
          <p:cNvPr id="82" name="Rectangle 4">
            <a:extLst>
              <a:ext uri="{FF2B5EF4-FFF2-40B4-BE49-F238E27FC236}">
                <a16:creationId xmlns:a16="http://schemas.microsoft.com/office/drawing/2014/main" id="{333F1EEA-A155-1C41-80CD-10E94B83082A}"/>
              </a:ext>
            </a:extLst>
          </p:cNvPr>
          <p:cNvSpPr>
            <a:spLocks noChangeArrowheads="1"/>
          </p:cNvSpPr>
          <p:nvPr/>
        </p:nvSpPr>
        <p:spPr bwMode="auto">
          <a:xfrm>
            <a:off x="865380" y="1333500"/>
            <a:ext cx="102926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satisfy client requests without involving origin server</a:t>
            </a:r>
          </a:p>
        </p:txBody>
      </p:sp>
      <p:sp>
        <p:nvSpPr>
          <p:cNvPr id="83" name="Text Box 6">
            <a:extLst>
              <a:ext uri="{FF2B5EF4-FFF2-40B4-BE49-F238E27FC236}">
                <a16:creationId xmlns:a16="http://schemas.microsoft.com/office/drawing/2014/main" id="{70E92C74-86C4-E048-AD53-D4201EAFCFA7}"/>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E568D9C3-D40D-D946-AB3E-DA830336DA5D}"/>
              </a:ext>
            </a:extLst>
          </p:cNvPr>
          <p:cNvGrpSpPr/>
          <p:nvPr/>
        </p:nvGrpSpPr>
        <p:grpSpPr>
          <a:xfrm>
            <a:off x="8270000" y="2687749"/>
            <a:ext cx="786882" cy="1235302"/>
            <a:chOff x="8270000" y="2687749"/>
            <a:chExt cx="786882" cy="1235302"/>
          </a:xfrm>
        </p:grpSpPr>
        <p:grpSp>
          <p:nvGrpSpPr>
            <p:cNvPr id="15" name="Group 138">
              <a:extLst>
                <a:ext uri="{FF2B5EF4-FFF2-40B4-BE49-F238E27FC236}">
                  <a16:creationId xmlns:a16="http://schemas.microsoft.com/office/drawing/2014/main" id="{BCAE7764-70F3-6C4D-BAB2-DE0B7C89D816}"/>
                </a:ext>
              </a:extLst>
            </p:cNvPr>
            <p:cNvGrpSpPr>
              <a:grpSpLocks/>
            </p:cNvGrpSpPr>
            <p:nvPr/>
          </p:nvGrpSpPr>
          <p:grpSpPr bwMode="auto">
            <a:xfrm>
              <a:off x="8475663" y="3207088"/>
              <a:ext cx="400050" cy="715963"/>
              <a:chOff x="4140" y="429"/>
              <a:chExt cx="1425" cy="2396"/>
            </a:xfrm>
          </p:grpSpPr>
          <p:sp>
            <p:nvSpPr>
              <p:cNvPr id="16" name="Freeform 139">
                <a:extLst>
                  <a:ext uri="{FF2B5EF4-FFF2-40B4-BE49-F238E27FC236}">
                    <a16:creationId xmlns:a16="http://schemas.microsoft.com/office/drawing/2014/main" id="{F1B2DFA0-F79D-7B41-AEB4-30CE9076E70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40">
                <a:extLst>
                  <a:ext uri="{FF2B5EF4-FFF2-40B4-BE49-F238E27FC236}">
                    <a16:creationId xmlns:a16="http://schemas.microsoft.com/office/drawing/2014/main" id="{C5E2EFBB-BBC5-9A42-BB0E-E6D6D2C22EC2}"/>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8" name="Freeform 141">
                <a:extLst>
                  <a:ext uri="{FF2B5EF4-FFF2-40B4-BE49-F238E27FC236}">
                    <a16:creationId xmlns:a16="http://schemas.microsoft.com/office/drawing/2014/main" id="{55529617-AF40-4A4A-B8BE-0A1D9AFF985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42">
                <a:extLst>
                  <a:ext uri="{FF2B5EF4-FFF2-40B4-BE49-F238E27FC236}">
                    <a16:creationId xmlns:a16="http://schemas.microsoft.com/office/drawing/2014/main" id="{CD96A818-3AB4-9749-B364-C94B61E3934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43">
                <a:extLst>
                  <a:ext uri="{FF2B5EF4-FFF2-40B4-BE49-F238E27FC236}">
                    <a16:creationId xmlns:a16="http://schemas.microsoft.com/office/drawing/2014/main" id="{6CB7A8CB-28B7-454A-B6FA-0B497C6EA086}"/>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144">
                <a:extLst>
                  <a:ext uri="{FF2B5EF4-FFF2-40B4-BE49-F238E27FC236}">
                    <a16:creationId xmlns:a16="http://schemas.microsoft.com/office/drawing/2014/main" id="{B151228D-C4D6-FC47-B4C4-E4FEAAC8EB96}"/>
                  </a:ext>
                </a:extLst>
              </p:cNvPr>
              <p:cNvGrpSpPr>
                <a:grpSpLocks/>
              </p:cNvGrpSpPr>
              <p:nvPr/>
            </p:nvGrpSpPr>
            <p:grpSpPr bwMode="auto">
              <a:xfrm>
                <a:off x="4749" y="668"/>
                <a:ext cx="581" cy="145"/>
                <a:chOff x="614" y="2568"/>
                <a:chExt cx="725" cy="139"/>
              </a:xfrm>
            </p:grpSpPr>
            <p:sp>
              <p:nvSpPr>
                <p:cNvPr id="46" name="AutoShape 145">
                  <a:extLst>
                    <a:ext uri="{FF2B5EF4-FFF2-40B4-BE49-F238E27FC236}">
                      <a16:creationId xmlns:a16="http://schemas.microsoft.com/office/drawing/2014/main" id="{581E8E47-6DB1-F54B-9476-01B6F2E3009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7" name="AutoShape 146">
                  <a:extLst>
                    <a:ext uri="{FF2B5EF4-FFF2-40B4-BE49-F238E27FC236}">
                      <a16:creationId xmlns:a16="http://schemas.microsoft.com/office/drawing/2014/main" id="{7F2D9B2C-626D-344A-83E2-C990F841501B}"/>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147">
                <a:extLst>
                  <a:ext uri="{FF2B5EF4-FFF2-40B4-BE49-F238E27FC236}">
                    <a16:creationId xmlns:a16="http://schemas.microsoft.com/office/drawing/2014/main" id="{06A6E158-AA9B-7643-9927-3F063660DC35}"/>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3" name="Group 148">
                <a:extLst>
                  <a:ext uri="{FF2B5EF4-FFF2-40B4-BE49-F238E27FC236}">
                    <a16:creationId xmlns:a16="http://schemas.microsoft.com/office/drawing/2014/main" id="{24564C8A-097F-5447-B760-9CD6285FD6E8}"/>
                  </a:ext>
                </a:extLst>
              </p:cNvPr>
              <p:cNvGrpSpPr>
                <a:grpSpLocks/>
              </p:cNvGrpSpPr>
              <p:nvPr/>
            </p:nvGrpSpPr>
            <p:grpSpPr bwMode="auto">
              <a:xfrm>
                <a:off x="4747" y="994"/>
                <a:ext cx="581" cy="134"/>
                <a:chOff x="614" y="2568"/>
                <a:chExt cx="725" cy="139"/>
              </a:xfrm>
            </p:grpSpPr>
            <p:sp>
              <p:nvSpPr>
                <p:cNvPr id="44" name="AutoShape 149">
                  <a:extLst>
                    <a:ext uri="{FF2B5EF4-FFF2-40B4-BE49-F238E27FC236}">
                      <a16:creationId xmlns:a16="http://schemas.microsoft.com/office/drawing/2014/main" id="{04C4FA5A-4748-2D42-BA0D-06AFE4DAEE2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150">
                  <a:extLst>
                    <a:ext uri="{FF2B5EF4-FFF2-40B4-BE49-F238E27FC236}">
                      <a16:creationId xmlns:a16="http://schemas.microsoft.com/office/drawing/2014/main" id="{84E1D8C6-7DEE-484B-99EE-B608D1AEB0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4" name="Rectangle 151">
                <a:extLst>
                  <a:ext uri="{FF2B5EF4-FFF2-40B4-BE49-F238E27FC236}">
                    <a16:creationId xmlns:a16="http://schemas.microsoft.com/office/drawing/2014/main" id="{454AD9D8-054B-E244-8A65-C00DC300D60C}"/>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5" name="Rectangle 152">
                <a:extLst>
                  <a:ext uri="{FF2B5EF4-FFF2-40B4-BE49-F238E27FC236}">
                    <a16:creationId xmlns:a16="http://schemas.microsoft.com/office/drawing/2014/main" id="{40C54BAB-9592-ED4B-80E1-874156D7B15A}"/>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6" name="Group 153">
                <a:extLst>
                  <a:ext uri="{FF2B5EF4-FFF2-40B4-BE49-F238E27FC236}">
                    <a16:creationId xmlns:a16="http://schemas.microsoft.com/office/drawing/2014/main" id="{64CB2613-6494-6C4A-AC96-EDE0548984F6}"/>
                  </a:ext>
                </a:extLst>
              </p:cNvPr>
              <p:cNvGrpSpPr>
                <a:grpSpLocks/>
              </p:cNvGrpSpPr>
              <p:nvPr/>
            </p:nvGrpSpPr>
            <p:grpSpPr bwMode="auto">
              <a:xfrm>
                <a:off x="4735" y="1627"/>
                <a:ext cx="582" cy="151"/>
                <a:chOff x="614" y="2568"/>
                <a:chExt cx="725" cy="139"/>
              </a:xfrm>
            </p:grpSpPr>
            <p:sp>
              <p:nvSpPr>
                <p:cNvPr id="42" name="AutoShape 154">
                  <a:extLst>
                    <a:ext uri="{FF2B5EF4-FFF2-40B4-BE49-F238E27FC236}">
                      <a16:creationId xmlns:a16="http://schemas.microsoft.com/office/drawing/2014/main" id="{A27D1399-0ADF-5D43-8B09-BCD5BD0CD0CC}"/>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155">
                  <a:extLst>
                    <a:ext uri="{FF2B5EF4-FFF2-40B4-BE49-F238E27FC236}">
                      <a16:creationId xmlns:a16="http://schemas.microsoft.com/office/drawing/2014/main" id="{20A4C850-89B5-6B44-820C-B66073B7527E}"/>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Freeform 156">
                <a:extLst>
                  <a:ext uri="{FF2B5EF4-FFF2-40B4-BE49-F238E27FC236}">
                    <a16:creationId xmlns:a16="http://schemas.microsoft.com/office/drawing/2014/main" id="{69CA70FC-8D55-3C40-9230-BB1B319F02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8" name="Group 157">
                <a:extLst>
                  <a:ext uri="{FF2B5EF4-FFF2-40B4-BE49-F238E27FC236}">
                    <a16:creationId xmlns:a16="http://schemas.microsoft.com/office/drawing/2014/main" id="{592B4F87-8FD7-004F-9CBD-2E07936D76B1}"/>
                  </a:ext>
                </a:extLst>
              </p:cNvPr>
              <p:cNvGrpSpPr>
                <a:grpSpLocks/>
              </p:cNvGrpSpPr>
              <p:nvPr/>
            </p:nvGrpSpPr>
            <p:grpSpPr bwMode="auto">
              <a:xfrm>
                <a:off x="4739" y="1327"/>
                <a:ext cx="582" cy="139"/>
                <a:chOff x="614" y="2568"/>
                <a:chExt cx="725" cy="139"/>
              </a:xfrm>
            </p:grpSpPr>
            <p:sp>
              <p:nvSpPr>
                <p:cNvPr id="40" name="AutoShape 158">
                  <a:extLst>
                    <a:ext uri="{FF2B5EF4-FFF2-40B4-BE49-F238E27FC236}">
                      <a16:creationId xmlns:a16="http://schemas.microsoft.com/office/drawing/2014/main" id="{52452D42-BA3E-B548-9F26-4F10DEBFFC06}"/>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159">
                  <a:extLst>
                    <a:ext uri="{FF2B5EF4-FFF2-40B4-BE49-F238E27FC236}">
                      <a16:creationId xmlns:a16="http://schemas.microsoft.com/office/drawing/2014/main" id="{2E496C07-9C8C-B34F-8201-DBF2AB09E8D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160">
                <a:extLst>
                  <a:ext uri="{FF2B5EF4-FFF2-40B4-BE49-F238E27FC236}">
                    <a16:creationId xmlns:a16="http://schemas.microsoft.com/office/drawing/2014/main" id="{507783BC-460D-F943-9047-6C6F897FE10C}"/>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0" name="Freeform 161">
                <a:extLst>
                  <a:ext uri="{FF2B5EF4-FFF2-40B4-BE49-F238E27FC236}">
                    <a16:creationId xmlns:a16="http://schemas.microsoft.com/office/drawing/2014/main" id="{88257E4A-4830-E644-BAF7-847C2053BCF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162">
                <a:extLst>
                  <a:ext uri="{FF2B5EF4-FFF2-40B4-BE49-F238E27FC236}">
                    <a16:creationId xmlns:a16="http://schemas.microsoft.com/office/drawing/2014/main" id="{24A3F621-17CD-4645-A51D-7042FE22E5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val 163">
                <a:extLst>
                  <a:ext uri="{FF2B5EF4-FFF2-40B4-BE49-F238E27FC236}">
                    <a16:creationId xmlns:a16="http://schemas.microsoft.com/office/drawing/2014/main" id="{EA7A271B-C672-7748-BB6C-4320F9AE9120}"/>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Freeform 164">
                <a:extLst>
                  <a:ext uri="{FF2B5EF4-FFF2-40B4-BE49-F238E27FC236}">
                    <a16:creationId xmlns:a16="http://schemas.microsoft.com/office/drawing/2014/main" id="{BF246A84-BFE7-3049-922B-DD8B6EA2E7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AutoShape 165">
                <a:extLst>
                  <a:ext uri="{FF2B5EF4-FFF2-40B4-BE49-F238E27FC236}">
                    <a16:creationId xmlns:a16="http://schemas.microsoft.com/office/drawing/2014/main" id="{A85BFA7C-936F-3A41-9B80-F269D0D81E50}"/>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AutoShape 166">
                <a:extLst>
                  <a:ext uri="{FF2B5EF4-FFF2-40B4-BE49-F238E27FC236}">
                    <a16:creationId xmlns:a16="http://schemas.microsoft.com/office/drawing/2014/main" id="{143F5A2C-3FCC-214E-B1DD-37354850C395}"/>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6" name="Oval 167">
                <a:extLst>
                  <a:ext uri="{FF2B5EF4-FFF2-40B4-BE49-F238E27FC236}">
                    <a16:creationId xmlns:a16="http://schemas.microsoft.com/office/drawing/2014/main" id="{9F154E92-095E-194F-B02E-9A00467A044B}"/>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Oval 168">
                <a:extLst>
                  <a:ext uri="{FF2B5EF4-FFF2-40B4-BE49-F238E27FC236}">
                    <a16:creationId xmlns:a16="http://schemas.microsoft.com/office/drawing/2014/main" id="{9D1FEADC-3D9C-A84B-8B87-2D971178EAD9}"/>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8" name="Oval 169">
                <a:extLst>
                  <a:ext uri="{FF2B5EF4-FFF2-40B4-BE49-F238E27FC236}">
                    <a16:creationId xmlns:a16="http://schemas.microsoft.com/office/drawing/2014/main" id="{4E9E3512-C0DF-9C4B-84D2-8F5465E6D892}"/>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Rectangle 170">
                <a:extLst>
                  <a:ext uri="{FF2B5EF4-FFF2-40B4-BE49-F238E27FC236}">
                    <a16:creationId xmlns:a16="http://schemas.microsoft.com/office/drawing/2014/main" id="{4D132F38-B955-6A4E-A501-5DB6D9BF92E8}"/>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4" name="Text Box 8">
              <a:extLst>
                <a:ext uri="{FF2B5EF4-FFF2-40B4-BE49-F238E27FC236}">
                  <a16:creationId xmlns:a16="http://schemas.microsoft.com/office/drawing/2014/main" id="{5DE1E660-E2FD-8848-B0BB-84A037DCCC22}"/>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5" name="Text Box 21">
            <a:extLst>
              <a:ext uri="{FF2B5EF4-FFF2-40B4-BE49-F238E27FC236}">
                <a16:creationId xmlns:a16="http://schemas.microsoft.com/office/drawing/2014/main" id="{E15405A8-0743-624D-A374-AA89B476DBE9}"/>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86" name="Group 53">
            <a:extLst>
              <a:ext uri="{FF2B5EF4-FFF2-40B4-BE49-F238E27FC236}">
                <a16:creationId xmlns:a16="http://schemas.microsoft.com/office/drawing/2014/main" id="{006A4F95-0B3D-AC43-A627-71A7FD2195DC}"/>
              </a:ext>
            </a:extLst>
          </p:cNvPr>
          <p:cNvGrpSpPr>
            <a:grpSpLocks/>
          </p:cNvGrpSpPr>
          <p:nvPr/>
        </p:nvGrpSpPr>
        <p:grpSpPr bwMode="auto">
          <a:xfrm>
            <a:off x="6915150" y="3845263"/>
            <a:ext cx="1490663" cy="760413"/>
            <a:chOff x="2942" y="2580"/>
            <a:chExt cx="939" cy="479"/>
          </a:xfrm>
        </p:grpSpPr>
        <p:sp>
          <p:nvSpPr>
            <p:cNvPr id="87" name="Line 19">
              <a:extLst>
                <a:ext uri="{FF2B5EF4-FFF2-40B4-BE49-F238E27FC236}">
                  <a16:creationId xmlns:a16="http://schemas.microsoft.com/office/drawing/2014/main" id="{C4FCDE12-2844-E249-88D6-1248CC2CE8A9}"/>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Text Box 23">
              <a:extLst>
                <a:ext uri="{FF2B5EF4-FFF2-40B4-BE49-F238E27FC236}">
                  <a16:creationId xmlns:a16="http://schemas.microsoft.com/office/drawing/2014/main" id="{BDF0B946-2F1F-B54D-8334-894004430BEA}"/>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grpSp>
        <p:nvGrpSpPr>
          <p:cNvPr id="93" name="Group 54">
            <a:extLst>
              <a:ext uri="{FF2B5EF4-FFF2-40B4-BE49-F238E27FC236}">
                <a16:creationId xmlns:a16="http://schemas.microsoft.com/office/drawing/2014/main" id="{0430DB37-F13E-FB4C-8461-73427AD15541}"/>
              </a:ext>
            </a:extLst>
          </p:cNvPr>
          <p:cNvGrpSpPr>
            <a:grpSpLocks/>
          </p:cNvGrpSpPr>
          <p:nvPr/>
        </p:nvGrpSpPr>
        <p:grpSpPr bwMode="auto">
          <a:xfrm>
            <a:off x="7054850" y="3932576"/>
            <a:ext cx="1487488" cy="785812"/>
            <a:chOff x="3030" y="2635"/>
            <a:chExt cx="937" cy="495"/>
          </a:xfrm>
        </p:grpSpPr>
        <p:sp>
          <p:nvSpPr>
            <p:cNvPr id="94" name="Line 20">
              <a:extLst>
                <a:ext uri="{FF2B5EF4-FFF2-40B4-BE49-F238E27FC236}">
                  <a16:creationId xmlns:a16="http://schemas.microsoft.com/office/drawing/2014/main" id="{68522646-1C6E-6141-85AF-6F21328BDB54}"/>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Text Box 25">
              <a:extLst>
                <a:ext uri="{FF2B5EF4-FFF2-40B4-BE49-F238E27FC236}">
                  <a16:creationId xmlns:a16="http://schemas.microsoft.com/office/drawing/2014/main" id="{497C49B3-B78E-EF40-9F30-9D168B831D7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grpSp>
        <p:nvGrpSpPr>
          <p:cNvPr id="96" name="Group 49">
            <a:extLst>
              <a:ext uri="{FF2B5EF4-FFF2-40B4-BE49-F238E27FC236}">
                <a16:creationId xmlns:a16="http://schemas.microsoft.com/office/drawing/2014/main" id="{8EC23EE2-3572-4749-B83B-56A3E22AF760}"/>
              </a:ext>
            </a:extLst>
          </p:cNvPr>
          <p:cNvGrpSpPr>
            <a:grpSpLocks/>
          </p:cNvGrpSpPr>
          <p:nvPr/>
        </p:nvGrpSpPr>
        <p:grpSpPr bwMode="auto">
          <a:xfrm>
            <a:off x="7010400" y="2873713"/>
            <a:ext cx="3251200" cy="730250"/>
            <a:chOff x="3002" y="1979"/>
            <a:chExt cx="2048" cy="460"/>
          </a:xfrm>
        </p:grpSpPr>
        <p:sp>
          <p:nvSpPr>
            <p:cNvPr id="97" name="Freeform 18">
              <a:extLst>
                <a:ext uri="{FF2B5EF4-FFF2-40B4-BE49-F238E27FC236}">
                  <a16:creationId xmlns:a16="http://schemas.microsoft.com/office/drawing/2014/main" id="{B3BFA12B-AF52-444A-9C8D-FD235EBCD1CD}"/>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8" name="Text Box 22">
              <a:extLst>
                <a:ext uri="{FF2B5EF4-FFF2-40B4-BE49-F238E27FC236}">
                  <a16:creationId xmlns:a16="http://schemas.microsoft.com/office/drawing/2014/main" id="{5DC9736F-EB13-904A-A584-847C86859C20}"/>
                </a:ext>
              </a:extLst>
            </p:cNvPr>
            <p:cNvSpPr txBox="1">
              <a:spLocks noChangeArrowheads="1"/>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sp>
          <p:nvSpPr>
            <p:cNvPr id="99" name="Text Box 45">
              <a:extLst>
                <a:ext uri="{FF2B5EF4-FFF2-40B4-BE49-F238E27FC236}">
                  <a16:creationId xmlns:a16="http://schemas.microsoft.com/office/drawing/2014/main" id="{5F201396-3496-B54A-87C0-83E69A7B8703}"/>
                </a:ext>
              </a:extLst>
            </p:cNvPr>
            <p:cNvSpPr txBox="1">
              <a:spLocks noChangeArrowheads="1"/>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sp>
        <p:nvSpPr>
          <p:cNvPr id="101" name="Text Box 48">
            <a:extLst>
              <a:ext uri="{FF2B5EF4-FFF2-40B4-BE49-F238E27FC236}">
                <a16:creationId xmlns:a16="http://schemas.microsoft.com/office/drawing/2014/main" id="{53C0E2C7-E328-094F-86C2-7FF28BDF952E}"/>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pic>
        <p:nvPicPr>
          <p:cNvPr id="103" name="Picture 56">
            <a:extLst>
              <a:ext uri="{FF2B5EF4-FFF2-40B4-BE49-F238E27FC236}">
                <a16:creationId xmlns:a16="http://schemas.microsoft.com/office/drawing/2014/main" id="{D1860A46-FB8D-2145-A291-FDFCD300B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60">
            <a:extLst>
              <a:ext uri="{FF2B5EF4-FFF2-40B4-BE49-F238E27FC236}">
                <a16:creationId xmlns:a16="http://schemas.microsoft.com/office/drawing/2014/main" id="{1E55489F-3411-D147-A30E-37C79E67D16D}"/>
              </a:ext>
            </a:extLst>
          </p:cNvPr>
          <p:cNvGrpSpPr>
            <a:grpSpLocks/>
          </p:cNvGrpSpPr>
          <p:nvPr/>
        </p:nvGrpSpPr>
        <p:grpSpPr bwMode="auto">
          <a:xfrm>
            <a:off x="6237288" y="2421276"/>
            <a:ext cx="4110038" cy="1814512"/>
            <a:chOff x="2515" y="1687"/>
            <a:chExt cx="2589" cy="1143"/>
          </a:xfrm>
        </p:grpSpPr>
        <p:sp>
          <p:nvSpPr>
            <p:cNvPr id="105" name="Freeform 44">
              <a:extLst>
                <a:ext uri="{FF2B5EF4-FFF2-40B4-BE49-F238E27FC236}">
                  <a16:creationId xmlns:a16="http://schemas.microsoft.com/office/drawing/2014/main" id="{AD023CD7-2DF4-0047-A0A8-EE7C8FDF2AD7}"/>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24">
              <a:extLst>
                <a:ext uri="{FF2B5EF4-FFF2-40B4-BE49-F238E27FC236}">
                  <a16:creationId xmlns:a16="http://schemas.microsoft.com/office/drawing/2014/main" id="{3A73F75B-5403-E34F-8197-7456A76E7D33}"/>
                </a:ext>
              </a:extLst>
            </p:cNvPr>
            <p:cNvSpPr txBox="1">
              <a:spLocks noChangeArrowheads="1"/>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sp>
          <p:nvSpPr>
            <p:cNvPr id="107" name="Text Box 46">
              <a:extLst>
                <a:ext uri="{FF2B5EF4-FFF2-40B4-BE49-F238E27FC236}">
                  <a16:creationId xmlns:a16="http://schemas.microsoft.com/office/drawing/2014/main" id="{84D34D31-F002-7644-A66C-387CC45D7E5C}"/>
                </a:ext>
              </a:extLst>
            </p:cNvPr>
            <p:cNvSpPr txBox="1">
              <a:spLocks noChangeArrowheads="1"/>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pic>
          <p:nvPicPr>
            <p:cNvPr id="108" name="Picture 57">
              <a:extLst>
                <a:ext uri="{FF2B5EF4-FFF2-40B4-BE49-F238E27FC236}">
                  <a16:creationId xmlns:a16="http://schemas.microsoft.com/office/drawing/2014/main" id="{AAE983CF-984C-9D4D-815F-5073893D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59">
              <a:extLst>
                <a:ext uri="{FF2B5EF4-FFF2-40B4-BE49-F238E27FC236}">
                  <a16:creationId xmlns:a16="http://schemas.microsoft.com/office/drawing/2014/main" id="{24961BA7-6903-124E-955A-AEDC5B6F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0" name="Picture 61">
            <a:extLst>
              <a:ext uri="{FF2B5EF4-FFF2-40B4-BE49-F238E27FC236}">
                <a16:creationId xmlns:a16="http://schemas.microsoft.com/office/drawing/2014/main" id="{DB808EFC-F790-0C46-B5F2-BCC2B49C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Slide Number Placeholder 2">
            <a:extLst>
              <a:ext uri="{FF2B5EF4-FFF2-40B4-BE49-F238E27FC236}">
                <a16:creationId xmlns:a16="http://schemas.microsoft.com/office/drawing/2014/main" id="{AAEEF6BD-F1CB-4A4C-82D3-5C6EE9E6D0EF}"/>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28</a:t>
            </a:fld>
            <a:endParaRPr lang="en-US" dirty="0"/>
          </a:p>
        </p:txBody>
      </p:sp>
    </p:spTree>
    <p:extLst>
      <p:ext uri="{BB962C8B-B14F-4D97-AF65-F5344CB8AC3E}">
        <p14:creationId xmlns:p14="http://schemas.microsoft.com/office/powerpoint/2010/main" val="25647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dissolve">
                                      <p:cBhvr>
                                        <p:cTn id="15" dur="500"/>
                                        <p:tgtEl>
                                          <p:spTgt spid="8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2" end="2"/>
                                            </p:txEl>
                                          </p:spTgt>
                                        </p:tgtEl>
                                        <p:attrNameLst>
                                          <p:attrName>style.visibility</p:attrName>
                                        </p:attrNameLst>
                                      </p:cBhvr>
                                      <p:to>
                                        <p:strVal val="visible"/>
                                      </p:to>
                                    </p:set>
                                    <p:animEffect transition="in" filter="dissolve">
                                      <p:cBhvr>
                                        <p:cTn id="18" dur="500"/>
                                        <p:tgtEl>
                                          <p:spTgt spid="81">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3" end="3"/>
                                            </p:txEl>
                                          </p:spTgt>
                                        </p:tgtEl>
                                        <p:attrNameLst>
                                          <p:attrName>style.visibility</p:attrName>
                                        </p:attrNameLst>
                                      </p:cBhvr>
                                      <p:to>
                                        <p:strVal val="visible"/>
                                      </p:to>
                                    </p:set>
                                    <p:animEffect transition="in" filter="dissolve">
                                      <p:cBhvr>
                                        <p:cTn id="21" dur="500"/>
                                        <p:tgtEl>
                                          <p:spTgt spid="8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1000"/>
                                        <p:tgtEl>
                                          <p:spTgt spid="96"/>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right)">
                                      <p:cBhvr>
                                        <p:cTn id="30" dur="1000"/>
                                        <p:tgtEl>
                                          <p:spTgt spid="1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1000"/>
                                        <p:tgtEl>
                                          <p:spTgt spid="86"/>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right)">
                                      <p:cBhvr>
                                        <p:cTn id="39" dur="1000"/>
                                        <p:tgtEl>
                                          <p:spTgt spid="93"/>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right)">
                                      <p:cBhvr>
                                        <p:cTn id="43"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 (aka proxy servers)</a:t>
            </a:r>
            <a:endParaRPr lang="en-US" sz="4400" dirty="0"/>
          </a:p>
        </p:txBody>
      </p:sp>
      <p:sp>
        <p:nvSpPr>
          <p:cNvPr id="144" name="Rectangle 3">
            <a:extLst>
              <a:ext uri="{FF2B5EF4-FFF2-40B4-BE49-F238E27FC236}">
                <a16:creationId xmlns:a16="http://schemas.microsoft.com/office/drawing/2014/main" id="{7B8521C1-7DCD-9344-8BCE-E617E0E93A48}"/>
              </a:ext>
            </a:extLst>
          </p:cNvPr>
          <p:cNvSpPr txBox="1">
            <a:spLocks noChangeArrowheads="1"/>
          </p:cNvSpPr>
          <p:nvPr/>
        </p:nvSpPr>
        <p:spPr>
          <a:xfrm>
            <a:off x="600308" y="1534695"/>
            <a:ext cx="4752277" cy="213493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cache acts as both client and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for original requesting client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 to origin server</a:t>
            </a:r>
          </a:p>
        </p:txBody>
      </p:sp>
      <p:sp>
        <p:nvSpPr>
          <p:cNvPr id="145" name="Rectangle 4">
            <a:extLst>
              <a:ext uri="{FF2B5EF4-FFF2-40B4-BE49-F238E27FC236}">
                <a16:creationId xmlns:a16="http://schemas.microsoft.com/office/drawing/2014/main" id="{F6AE5A0B-A69D-B948-BD0F-B69E446252C4}"/>
              </a:ext>
            </a:extLst>
          </p:cNvPr>
          <p:cNvSpPr txBox="1">
            <a:spLocks noChangeArrowheads="1"/>
          </p:cNvSpPr>
          <p:nvPr/>
        </p:nvSpPr>
        <p:spPr>
          <a:xfrm>
            <a:off x="5544015" y="1534695"/>
            <a:ext cx="604767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Why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caching?</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response time for client request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 is closer to client</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traffic on an institution</a:t>
            </a:r>
            <a:r>
              <a:rPr kumimoji="0" lang="en-US" altLang="ja-JP"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access link</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Internet is dense with caches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enables “</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poor” content providers to more effectively deliver content</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8078A0BA-EA92-E84B-9D25-74AB5B584F39}"/>
              </a:ext>
            </a:extLst>
          </p:cNvPr>
          <p:cNvGrpSpPr/>
          <p:nvPr/>
        </p:nvGrpSpPr>
        <p:grpSpPr>
          <a:xfrm>
            <a:off x="632391" y="3810000"/>
            <a:ext cx="4798594" cy="2217821"/>
            <a:chOff x="632391" y="3810000"/>
            <a:chExt cx="4798594" cy="2217821"/>
          </a:xfrm>
        </p:grpSpPr>
        <p:pic>
          <p:nvPicPr>
            <p:cNvPr id="2" name="Picture 1">
              <a:extLst>
                <a:ext uri="{FF2B5EF4-FFF2-40B4-BE49-F238E27FC236}">
                  <a16:creationId xmlns:a16="http://schemas.microsoft.com/office/drawing/2014/main" id="{A367C1AB-A47E-5446-99C0-0905B5F0557E}"/>
                </a:ext>
              </a:extLst>
            </p:cNvPr>
            <p:cNvPicPr>
              <a:picLocks noChangeAspect="1"/>
            </p:cNvPicPr>
            <p:nvPr/>
          </p:nvPicPr>
          <p:blipFill>
            <a:blip r:embed="rId3"/>
            <a:stretch>
              <a:fillRect/>
            </a:stretch>
          </p:blipFill>
          <p:spPr>
            <a:xfrm>
              <a:off x="1065462" y="5015497"/>
              <a:ext cx="4324685" cy="452126"/>
            </a:xfrm>
            <a:prstGeom prst="rect">
              <a:avLst/>
            </a:prstGeom>
          </p:spPr>
        </p:pic>
        <p:pic>
          <p:nvPicPr>
            <p:cNvPr id="4" name="Picture 3">
              <a:extLst>
                <a:ext uri="{FF2B5EF4-FFF2-40B4-BE49-F238E27FC236}">
                  <a16:creationId xmlns:a16="http://schemas.microsoft.com/office/drawing/2014/main" id="{BCCF5707-C36A-2B44-B3DE-6F31EEC700EE}"/>
                </a:ext>
              </a:extLst>
            </p:cNvPr>
            <p:cNvPicPr>
              <a:picLocks noChangeAspect="1"/>
            </p:cNvPicPr>
            <p:nvPr/>
          </p:nvPicPr>
          <p:blipFill>
            <a:blip r:embed="rId4"/>
            <a:stretch>
              <a:fillRect/>
            </a:stretch>
          </p:blipFill>
          <p:spPr>
            <a:xfrm>
              <a:off x="1066130" y="5587331"/>
              <a:ext cx="4364855" cy="440490"/>
            </a:xfrm>
            <a:prstGeom prst="rect">
              <a:avLst/>
            </a:prstGeom>
          </p:spPr>
        </p:pic>
        <p:sp>
          <p:nvSpPr>
            <p:cNvPr id="8" name="Rectangle 3">
              <a:extLst>
                <a:ext uri="{FF2B5EF4-FFF2-40B4-BE49-F238E27FC236}">
                  <a16:creationId xmlns:a16="http://schemas.microsoft.com/office/drawing/2014/main" id="{9E701FCD-5285-BE4B-BD4D-92A5F9D53E04}"/>
                </a:ext>
              </a:extLst>
            </p:cNvPr>
            <p:cNvSpPr txBox="1">
              <a:spLocks noChangeArrowheads="1"/>
            </p:cNvSpPr>
            <p:nvPr/>
          </p:nvSpPr>
          <p:spPr>
            <a:xfrm>
              <a:off x="632391" y="3810000"/>
              <a:ext cx="4757756" cy="132748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tells cache about object’s allowable caching in response header:</a:t>
              </a:r>
            </a:p>
          </p:txBody>
        </p:sp>
      </p:grpSp>
      <p:sp>
        <p:nvSpPr>
          <p:cNvPr id="10" name="Slide Number Placeholder 2">
            <a:extLst>
              <a:ext uri="{FF2B5EF4-FFF2-40B4-BE49-F238E27FC236}">
                <a16:creationId xmlns:a16="http://schemas.microsoft.com/office/drawing/2014/main" id="{293899FF-7A74-EF40-AE83-53C00627833D}"/>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29</a:t>
            </a:fld>
            <a:endParaRPr lang="en-US" dirty="0"/>
          </a:p>
        </p:txBody>
      </p:sp>
    </p:spTree>
    <p:extLst>
      <p:ext uri="{BB962C8B-B14F-4D97-AF65-F5344CB8AC3E}">
        <p14:creationId xmlns:p14="http://schemas.microsoft.com/office/powerpoint/2010/main" val="31112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5">
                                            <p:txEl>
                                              <p:pRg st="0" end="0"/>
                                            </p:txEl>
                                          </p:spTgt>
                                        </p:tgtEl>
                                        <p:attrNameLst>
                                          <p:attrName>style.visibility</p:attrName>
                                        </p:attrNameLst>
                                      </p:cBhvr>
                                      <p:to>
                                        <p:strVal val="visible"/>
                                      </p:to>
                                    </p:set>
                                    <p:animEffect transition="in" filter="dissolve">
                                      <p:cBhvr>
                                        <p:cTn id="12" dur="500"/>
                                        <p:tgtEl>
                                          <p:spTgt spid="1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xEl>
                                              <p:pRg st="1" end="1"/>
                                            </p:txEl>
                                          </p:spTgt>
                                        </p:tgtEl>
                                        <p:attrNameLst>
                                          <p:attrName>style.visibility</p:attrName>
                                        </p:attrNameLst>
                                      </p:cBhvr>
                                      <p:to>
                                        <p:strVal val="visible"/>
                                      </p:to>
                                    </p:set>
                                    <p:animEffect transition="in" filter="dissolve">
                                      <p:cBhvr>
                                        <p:cTn id="17" dur="500"/>
                                        <p:tgtEl>
                                          <p:spTgt spid="145">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45">
                                            <p:txEl>
                                              <p:pRg st="2" end="2"/>
                                            </p:txEl>
                                          </p:spTgt>
                                        </p:tgtEl>
                                        <p:attrNameLst>
                                          <p:attrName>style.visibility</p:attrName>
                                        </p:attrNameLst>
                                      </p:cBhvr>
                                      <p:to>
                                        <p:strVal val="visible"/>
                                      </p:to>
                                    </p:set>
                                    <p:animEffect transition="in" filter="dissolve">
                                      <p:cBhvr>
                                        <p:cTn id="20" dur="500"/>
                                        <p:tgtEl>
                                          <p:spTgt spid="1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5">
                                            <p:txEl>
                                              <p:pRg st="3" end="3"/>
                                            </p:txEl>
                                          </p:spTgt>
                                        </p:tgtEl>
                                        <p:attrNameLst>
                                          <p:attrName>style.visibility</p:attrName>
                                        </p:attrNameLst>
                                      </p:cBhvr>
                                      <p:to>
                                        <p:strVal val="visible"/>
                                      </p:to>
                                    </p:set>
                                    <p:animEffect transition="in" filter="dissolve">
                                      <p:cBhvr>
                                        <p:cTn id="25" dur="500"/>
                                        <p:tgtEl>
                                          <p:spTgt spid="14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5">
                                            <p:txEl>
                                              <p:pRg st="4" end="4"/>
                                            </p:txEl>
                                          </p:spTgt>
                                        </p:tgtEl>
                                        <p:attrNameLst>
                                          <p:attrName>style.visibility</p:attrName>
                                        </p:attrNameLst>
                                      </p:cBhvr>
                                      <p:to>
                                        <p:strVal val="visible"/>
                                      </p:to>
                                    </p:set>
                                    <p:animEffect transition="in" filter="dissolve">
                                      <p:cBhvr>
                                        <p:cTn id="30" dur="500"/>
                                        <p:tgtEl>
                                          <p:spTgt spid="145">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5">
                                            <p:txEl>
                                              <p:pRg st="5" end="5"/>
                                            </p:txEl>
                                          </p:spTgt>
                                        </p:tgtEl>
                                        <p:attrNameLst>
                                          <p:attrName>style.visibility</p:attrName>
                                        </p:attrNameLst>
                                      </p:cBhvr>
                                      <p:to>
                                        <p:strVal val="visible"/>
                                      </p:to>
                                    </p:set>
                                    <p:animEffect transition="in" filter="dissolve">
                                      <p:cBhvr>
                                        <p:cTn id="33" dur="500"/>
                                        <p:tgtEl>
                                          <p:spTgt spid="1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a:t>
            </a:r>
            <a:endParaRPr lang="en-US" sz="4400" dirty="0"/>
          </a:p>
        </p:txBody>
      </p:sp>
      <p:sp>
        <p:nvSpPr>
          <p:cNvPr id="71" name="Rectangle 3">
            <a:extLst>
              <a:ext uri="{FF2B5EF4-FFF2-40B4-BE49-F238E27FC236}">
                <a16:creationId xmlns:a16="http://schemas.microsoft.com/office/drawing/2014/main" id="{D0A9535F-9718-644A-A429-D02A2397C27B}"/>
              </a:ext>
            </a:extLst>
          </p:cNvPr>
          <p:cNvSpPr txBox="1">
            <a:spLocks noChangeArrowheads="1"/>
          </p:cNvSpPr>
          <p:nvPr/>
        </p:nvSpPr>
        <p:spPr bwMode="auto">
          <a:xfrm>
            <a:off x="791849" y="1608374"/>
            <a:ext cx="59881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0"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HTTP: hypertext transfer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Web’</a:t>
            </a:r>
            <a:r>
              <a:rPr kumimoji="0" lang="en-US" altLang="ja-JP"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 application-layer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client/server model:</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a:t>
            </a:r>
            <a:r>
              <a:rPr kumimoji="0" lang="en-US" altLang="en-US" sz="2800" b="0" i="1" u="none" strike="noStrike" kern="0" cap="none" spc="0" normalizeH="0" baseline="0" noProof="0" dirty="0">
                <a:ln>
                  <a:noFill/>
                </a:ln>
                <a:solidFill>
                  <a:srgbClr val="FF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browser that requests, receives, (using HTTP protocol) and </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displays</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objects </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server:</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server sends (using HTTP protocol) objects in response to requests</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endPar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75" name="Group 35">
            <a:extLst>
              <a:ext uri="{FF2B5EF4-FFF2-40B4-BE49-F238E27FC236}">
                <a16:creationId xmlns:a16="http://schemas.microsoft.com/office/drawing/2014/main" id="{9F18C3DA-1F75-254F-8252-0752283DD6D8}"/>
              </a:ext>
            </a:extLst>
          </p:cNvPr>
          <p:cNvGrpSpPr>
            <a:grpSpLocks/>
          </p:cNvGrpSpPr>
          <p:nvPr/>
        </p:nvGrpSpPr>
        <p:grpSpPr bwMode="auto">
          <a:xfrm>
            <a:off x="8129954" y="2391117"/>
            <a:ext cx="2101850" cy="946150"/>
            <a:chOff x="3640" y="1346"/>
            <a:chExt cx="1324" cy="596"/>
          </a:xfrm>
        </p:grpSpPr>
        <p:sp>
          <p:nvSpPr>
            <p:cNvPr id="76" name="Line 19">
              <a:extLst>
                <a:ext uri="{FF2B5EF4-FFF2-40B4-BE49-F238E27FC236}">
                  <a16:creationId xmlns:a16="http://schemas.microsoft.com/office/drawing/2014/main" id="{32A5B725-224A-8641-84D7-5E247267A891}"/>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 name="Text Box 24">
              <a:extLst>
                <a:ext uri="{FF2B5EF4-FFF2-40B4-BE49-F238E27FC236}">
                  <a16:creationId xmlns:a16="http://schemas.microsoft.com/office/drawing/2014/main" id="{AFF1AA49-1EC5-FD4D-A4C7-4E97FBE86C40}"/>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8" name="Group 36">
            <a:extLst>
              <a:ext uri="{FF2B5EF4-FFF2-40B4-BE49-F238E27FC236}">
                <a16:creationId xmlns:a16="http://schemas.microsoft.com/office/drawing/2014/main" id="{CCF7DC4F-F784-E14E-9279-0C9C13F3B891}"/>
              </a:ext>
            </a:extLst>
          </p:cNvPr>
          <p:cNvGrpSpPr>
            <a:grpSpLocks/>
          </p:cNvGrpSpPr>
          <p:nvPr/>
        </p:nvGrpSpPr>
        <p:grpSpPr bwMode="auto">
          <a:xfrm>
            <a:off x="8241079" y="2599080"/>
            <a:ext cx="1971675" cy="904875"/>
            <a:chOff x="4141" y="394"/>
            <a:chExt cx="1242" cy="570"/>
          </a:xfrm>
        </p:grpSpPr>
        <p:sp>
          <p:nvSpPr>
            <p:cNvPr id="79" name="Line 20">
              <a:extLst>
                <a:ext uri="{FF2B5EF4-FFF2-40B4-BE49-F238E27FC236}">
                  <a16:creationId xmlns:a16="http://schemas.microsoft.com/office/drawing/2014/main" id="{162E51BA-C1E2-004B-832B-C97F73DD43E5}"/>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8A281BFE-8385-CA42-BA62-2631AB1C4BEF}"/>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1" name="Group 37">
            <a:extLst>
              <a:ext uri="{FF2B5EF4-FFF2-40B4-BE49-F238E27FC236}">
                <a16:creationId xmlns:a16="http://schemas.microsoft.com/office/drawing/2014/main" id="{75AC8EC6-FB97-154F-8581-1A51362C9E51}"/>
              </a:ext>
            </a:extLst>
          </p:cNvPr>
          <p:cNvGrpSpPr>
            <a:grpSpLocks/>
          </p:cNvGrpSpPr>
          <p:nvPr/>
        </p:nvGrpSpPr>
        <p:grpSpPr bwMode="auto">
          <a:xfrm rot="-3183056">
            <a:off x="8106142" y="3884955"/>
            <a:ext cx="2101850" cy="946150"/>
            <a:chOff x="3640" y="1346"/>
            <a:chExt cx="1324" cy="596"/>
          </a:xfrm>
        </p:grpSpPr>
        <p:sp>
          <p:nvSpPr>
            <p:cNvPr id="82" name="Line 19">
              <a:extLst>
                <a:ext uri="{FF2B5EF4-FFF2-40B4-BE49-F238E27FC236}">
                  <a16:creationId xmlns:a16="http://schemas.microsoft.com/office/drawing/2014/main" id="{69FABD09-8D01-A244-A69C-7220481CAE7B}"/>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4">
              <a:extLst>
                <a:ext uri="{FF2B5EF4-FFF2-40B4-BE49-F238E27FC236}">
                  <a16:creationId xmlns:a16="http://schemas.microsoft.com/office/drawing/2014/main" id="{96F64D17-51D6-0A4A-BDA6-07C403F43898}"/>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4" name="Group 40">
            <a:extLst>
              <a:ext uri="{FF2B5EF4-FFF2-40B4-BE49-F238E27FC236}">
                <a16:creationId xmlns:a16="http://schemas.microsoft.com/office/drawing/2014/main" id="{B9736B82-D8C5-DA43-B8F2-093DA6AB6E5D}"/>
              </a:ext>
            </a:extLst>
          </p:cNvPr>
          <p:cNvGrpSpPr>
            <a:grpSpLocks/>
          </p:cNvGrpSpPr>
          <p:nvPr/>
        </p:nvGrpSpPr>
        <p:grpSpPr bwMode="auto">
          <a:xfrm rot="-3264937">
            <a:off x="8152179" y="4124667"/>
            <a:ext cx="1971675" cy="904875"/>
            <a:chOff x="4141" y="394"/>
            <a:chExt cx="1242" cy="570"/>
          </a:xfrm>
        </p:grpSpPr>
        <p:sp>
          <p:nvSpPr>
            <p:cNvPr id="85" name="Line 20">
              <a:extLst>
                <a:ext uri="{FF2B5EF4-FFF2-40B4-BE49-F238E27FC236}">
                  <a16:creationId xmlns:a16="http://schemas.microsoft.com/office/drawing/2014/main" id="{1D55C3D5-A428-CC44-8B43-7C6CB47D04C9}"/>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 name="Text Box 26">
              <a:extLst>
                <a:ext uri="{FF2B5EF4-FFF2-40B4-BE49-F238E27FC236}">
                  <a16:creationId xmlns:a16="http://schemas.microsoft.com/office/drawing/2014/main" id="{98847E99-AF68-1F43-AC46-9AD80D6458C5}"/>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067724E3-B9EF-784C-81CF-0208D90CEEBE}"/>
              </a:ext>
            </a:extLst>
          </p:cNvPr>
          <p:cNvGrpSpPr/>
          <p:nvPr/>
        </p:nvGrpSpPr>
        <p:grpSpPr>
          <a:xfrm>
            <a:off x="7046475" y="4540592"/>
            <a:ext cx="2210665" cy="1578194"/>
            <a:chOff x="7046475" y="4540592"/>
            <a:chExt cx="2210665" cy="1578194"/>
          </a:xfrm>
        </p:grpSpPr>
        <p:sp>
          <p:nvSpPr>
            <p:cNvPr id="74" name="Text Box 23">
              <a:extLst>
                <a:ext uri="{FF2B5EF4-FFF2-40B4-BE49-F238E27FC236}">
                  <a16:creationId xmlns:a16="http://schemas.microsoft.com/office/drawing/2014/main" id="{61B2A806-9EFC-9449-97BE-336492E83009}"/>
                </a:ext>
              </a:extLst>
            </p:cNvPr>
            <p:cNvSpPr txBox="1">
              <a:spLocks noChangeArrowheads="1"/>
            </p:cNvSpPr>
            <p:nvPr/>
          </p:nvSpPr>
          <p:spPr bwMode="auto">
            <a:xfrm>
              <a:off x="7046475" y="5472455"/>
              <a:ext cx="22106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iPhone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Safari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pic>
          <p:nvPicPr>
            <p:cNvPr id="87" name="Picture 43" descr="iphone_stylized_small">
              <a:extLst>
                <a:ext uri="{FF2B5EF4-FFF2-40B4-BE49-F238E27FC236}">
                  <a16:creationId xmlns:a16="http://schemas.microsoft.com/office/drawing/2014/main" id="{D1E934F1-FF6C-B341-A221-38110724A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179" y="4540592"/>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a:extLst>
              <a:ext uri="{FF2B5EF4-FFF2-40B4-BE49-F238E27FC236}">
                <a16:creationId xmlns:a16="http://schemas.microsoft.com/office/drawing/2014/main" id="{E5E3F8E5-5BB6-9F4D-BD7D-96E3FCFF937E}"/>
              </a:ext>
            </a:extLst>
          </p:cNvPr>
          <p:cNvGrpSpPr/>
          <p:nvPr/>
        </p:nvGrpSpPr>
        <p:grpSpPr>
          <a:xfrm>
            <a:off x="6584832" y="1722780"/>
            <a:ext cx="2270564" cy="1610628"/>
            <a:chOff x="6584832" y="1722780"/>
            <a:chExt cx="2270564" cy="1610628"/>
          </a:xfrm>
        </p:grpSpPr>
        <p:sp>
          <p:nvSpPr>
            <p:cNvPr id="72" name="Text Box 7">
              <a:extLst>
                <a:ext uri="{FF2B5EF4-FFF2-40B4-BE49-F238E27FC236}">
                  <a16:creationId xmlns:a16="http://schemas.microsoft.com/office/drawing/2014/main" id="{EE5DED9F-E1C4-F34D-899C-5E5BAFDADC9E}"/>
                </a:ext>
              </a:extLst>
            </p:cNvPr>
            <p:cNvSpPr txBox="1">
              <a:spLocks noChangeArrowheads="1"/>
            </p:cNvSpPr>
            <p:nvPr/>
          </p:nvSpPr>
          <p:spPr bwMode="auto">
            <a:xfrm>
              <a:off x="6584832" y="2687077"/>
              <a:ext cx="22705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PC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Firefox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88" name="Group 44">
              <a:extLst>
                <a:ext uri="{FF2B5EF4-FFF2-40B4-BE49-F238E27FC236}">
                  <a16:creationId xmlns:a16="http://schemas.microsoft.com/office/drawing/2014/main" id="{9EAD6FC3-A72E-8241-AA6C-FE53B680C4A5}"/>
                </a:ext>
              </a:extLst>
            </p:cNvPr>
            <p:cNvGrpSpPr>
              <a:grpSpLocks/>
            </p:cNvGrpSpPr>
            <p:nvPr/>
          </p:nvGrpSpPr>
          <p:grpSpPr bwMode="auto">
            <a:xfrm>
              <a:off x="7109192" y="1722780"/>
              <a:ext cx="1066800" cy="1079500"/>
              <a:chOff x="-44" y="1473"/>
              <a:chExt cx="981" cy="1105"/>
            </a:xfrm>
          </p:grpSpPr>
          <p:pic>
            <p:nvPicPr>
              <p:cNvPr id="89" name="Picture 45" descr="desktop_computer_stylized_medium">
                <a:extLst>
                  <a:ext uri="{FF2B5EF4-FFF2-40B4-BE49-F238E27FC236}">
                    <a16:creationId xmlns:a16="http://schemas.microsoft.com/office/drawing/2014/main" id="{1ADDC1FA-6D07-3F4E-8F74-21843504B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46">
                <a:extLst>
                  <a:ext uri="{FF2B5EF4-FFF2-40B4-BE49-F238E27FC236}">
                    <a16:creationId xmlns:a16="http://schemas.microsoft.com/office/drawing/2014/main" id="{42A6104A-05E4-B94E-8AC8-1F8524B85F7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3" name="Group 2">
            <a:extLst>
              <a:ext uri="{FF2B5EF4-FFF2-40B4-BE49-F238E27FC236}">
                <a16:creationId xmlns:a16="http://schemas.microsoft.com/office/drawing/2014/main" id="{046FA54E-9DBE-BF46-9FA4-0BD5D56FE85D}"/>
              </a:ext>
            </a:extLst>
          </p:cNvPr>
          <p:cNvGrpSpPr/>
          <p:nvPr/>
        </p:nvGrpSpPr>
        <p:grpSpPr>
          <a:xfrm>
            <a:off x="9655810" y="2888005"/>
            <a:ext cx="2414547" cy="2197950"/>
            <a:chOff x="9655810" y="2888005"/>
            <a:chExt cx="2414547" cy="2197950"/>
          </a:xfrm>
        </p:grpSpPr>
        <p:sp>
          <p:nvSpPr>
            <p:cNvPr id="73" name="Text Box 9">
              <a:extLst>
                <a:ext uri="{FF2B5EF4-FFF2-40B4-BE49-F238E27FC236}">
                  <a16:creationId xmlns:a16="http://schemas.microsoft.com/office/drawing/2014/main" id="{1DB0406D-8424-A242-88CD-CF99DD0C8226}"/>
                </a:ext>
              </a:extLst>
            </p:cNvPr>
            <p:cNvSpPr txBox="1">
              <a:spLocks noChangeArrowheads="1"/>
            </p:cNvSpPr>
            <p:nvPr/>
          </p:nvSpPr>
          <p:spPr bwMode="auto">
            <a:xfrm>
              <a:off x="9655810" y="4162625"/>
              <a:ext cx="24145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Apache Web</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91" name="Group 47">
              <a:extLst>
                <a:ext uri="{FF2B5EF4-FFF2-40B4-BE49-F238E27FC236}">
                  <a16:creationId xmlns:a16="http://schemas.microsoft.com/office/drawing/2014/main" id="{1578750D-9ADE-FF47-A035-3F58F7F95E77}"/>
                </a:ext>
              </a:extLst>
            </p:cNvPr>
            <p:cNvGrpSpPr>
              <a:grpSpLocks/>
            </p:cNvGrpSpPr>
            <p:nvPr/>
          </p:nvGrpSpPr>
          <p:grpSpPr bwMode="auto">
            <a:xfrm>
              <a:off x="10230217" y="2888005"/>
              <a:ext cx="695325" cy="1282700"/>
              <a:chOff x="4140" y="429"/>
              <a:chExt cx="1425" cy="2396"/>
            </a:xfrm>
          </p:grpSpPr>
          <p:sp>
            <p:nvSpPr>
              <p:cNvPr id="92" name="Freeform 48">
                <a:extLst>
                  <a:ext uri="{FF2B5EF4-FFF2-40B4-BE49-F238E27FC236}">
                    <a16:creationId xmlns:a16="http://schemas.microsoft.com/office/drawing/2014/main" id="{30FC1D0E-933E-6B40-9A42-0E971723843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3" name="Rectangle 49">
                <a:extLst>
                  <a:ext uri="{FF2B5EF4-FFF2-40B4-BE49-F238E27FC236}">
                    <a16:creationId xmlns:a16="http://schemas.microsoft.com/office/drawing/2014/main" id="{B5655423-6CF0-CD49-B3A9-063B782C1F8A}"/>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 name="Freeform 50">
                <a:extLst>
                  <a:ext uri="{FF2B5EF4-FFF2-40B4-BE49-F238E27FC236}">
                    <a16:creationId xmlns:a16="http://schemas.microsoft.com/office/drawing/2014/main" id="{A0AC0D67-FA58-B147-A1DC-191134726C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Freeform 51">
                <a:extLst>
                  <a:ext uri="{FF2B5EF4-FFF2-40B4-BE49-F238E27FC236}">
                    <a16:creationId xmlns:a16="http://schemas.microsoft.com/office/drawing/2014/main" id="{DE00B670-08D8-5142-A593-67DE6409B9C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Rectangle 52">
                <a:extLst>
                  <a:ext uri="{FF2B5EF4-FFF2-40B4-BE49-F238E27FC236}">
                    <a16:creationId xmlns:a16="http://schemas.microsoft.com/office/drawing/2014/main" id="{C0F46C25-0562-1D41-A932-B4DCFBC60F32}"/>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7" name="Group 53">
                <a:extLst>
                  <a:ext uri="{FF2B5EF4-FFF2-40B4-BE49-F238E27FC236}">
                    <a16:creationId xmlns:a16="http://schemas.microsoft.com/office/drawing/2014/main" id="{42D2ADD9-FBDF-B348-8727-B1428057A192}"/>
                  </a:ext>
                </a:extLst>
              </p:cNvPr>
              <p:cNvGrpSpPr>
                <a:grpSpLocks/>
              </p:cNvGrpSpPr>
              <p:nvPr/>
            </p:nvGrpSpPr>
            <p:grpSpPr bwMode="auto">
              <a:xfrm>
                <a:off x="4749" y="668"/>
                <a:ext cx="581" cy="145"/>
                <a:chOff x="614" y="2568"/>
                <a:chExt cx="725" cy="139"/>
              </a:xfrm>
            </p:grpSpPr>
            <p:sp>
              <p:nvSpPr>
                <p:cNvPr id="122" name="AutoShape 54">
                  <a:extLst>
                    <a:ext uri="{FF2B5EF4-FFF2-40B4-BE49-F238E27FC236}">
                      <a16:creationId xmlns:a16="http://schemas.microsoft.com/office/drawing/2014/main" id="{B3A024BC-0571-B343-B957-96A9956CB100}"/>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3" name="AutoShape 55">
                  <a:extLst>
                    <a:ext uri="{FF2B5EF4-FFF2-40B4-BE49-F238E27FC236}">
                      <a16:creationId xmlns:a16="http://schemas.microsoft.com/office/drawing/2014/main" id="{BCE631BE-5109-0446-9778-CCBD1DF0A6B3}"/>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8" name="Rectangle 56">
                <a:extLst>
                  <a:ext uri="{FF2B5EF4-FFF2-40B4-BE49-F238E27FC236}">
                    <a16:creationId xmlns:a16="http://schemas.microsoft.com/office/drawing/2014/main" id="{5D3DFADC-1C8D-AF4C-85AA-0F7A2C55C87C}"/>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9" name="Group 57">
                <a:extLst>
                  <a:ext uri="{FF2B5EF4-FFF2-40B4-BE49-F238E27FC236}">
                    <a16:creationId xmlns:a16="http://schemas.microsoft.com/office/drawing/2014/main" id="{C1D33EC1-1E29-8544-B98D-73191F02F73D}"/>
                  </a:ext>
                </a:extLst>
              </p:cNvPr>
              <p:cNvGrpSpPr>
                <a:grpSpLocks/>
              </p:cNvGrpSpPr>
              <p:nvPr/>
            </p:nvGrpSpPr>
            <p:grpSpPr bwMode="auto">
              <a:xfrm>
                <a:off x="4747" y="994"/>
                <a:ext cx="581" cy="134"/>
                <a:chOff x="614" y="2568"/>
                <a:chExt cx="725" cy="139"/>
              </a:xfrm>
            </p:grpSpPr>
            <p:sp>
              <p:nvSpPr>
                <p:cNvPr id="120" name="AutoShape 58">
                  <a:extLst>
                    <a:ext uri="{FF2B5EF4-FFF2-40B4-BE49-F238E27FC236}">
                      <a16:creationId xmlns:a16="http://schemas.microsoft.com/office/drawing/2014/main" id="{82D153A1-613C-9C4E-A2C0-B1C929BC01CE}"/>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AutoShape 59">
                  <a:extLst>
                    <a:ext uri="{FF2B5EF4-FFF2-40B4-BE49-F238E27FC236}">
                      <a16:creationId xmlns:a16="http://schemas.microsoft.com/office/drawing/2014/main" id="{F147FCC4-6131-8F44-A906-F0D80C4D7263}"/>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0" name="Rectangle 60">
                <a:extLst>
                  <a:ext uri="{FF2B5EF4-FFF2-40B4-BE49-F238E27FC236}">
                    <a16:creationId xmlns:a16="http://schemas.microsoft.com/office/drawing/2014/main" id="{85C735FA-9571-F248-9BA5-6CDBDBE01BD6}"/>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61">
                <a:extLst>
                  <a:ext uri="{FF2B5EF4-FFF2-40B4-BE49-F238E27FC236}">
                    <a16:creationId xmlns:a16="http://schemas.microsoft.com/office/drawing/2014/main" id="{5812C6A4-3EC0-A249-9E63-F46527542665}"/>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2" name="Group 62">
                <a:extLst>
                  <a:ext uri="{FF2B5EF4-FFF2-40B4-BE49-F238E27FC236}">
                    <a16:creationId xmlns:a16="http://schemas.microsoft.com/office/drawing/2014/main" id="{7E620A9B-CBE1-F240-88FD-585574663314}"/>
                  </a:ext>
                </a:extLst>
              </p:cNvPr>
              <p:cNvGrpSpPr>
                <a:grpSpLocks/>
              </p:cNvGrpSpPr>
              <p:nvPr/>
            </p:nvGrpSpPr>
            <p:grpSpPr bwMode="auto">
              <a:xfrm>
                <a:off x="4735" y="1627"/>
                <a:ext cx="582" cy="151"/>
                <a:chOff x="614" y="2568"/>
                <a:chExt cx="725" cy="139"/>
              </a:xfrm>
            </p:grpSpPr>
            <p:sp>
              <p:nvSpPr>
                <p:cNvPr id="118" name="AutoShape 63">
                  <a:extLst>
                    <a:ext uri="{FF2B5EF4-FFF2-40B4-BE49-F238E27FC236}">
                      <a16:creationId xmlns:a16="http://schemas.microsoft.com/office/drawing/2014/main" id="{042898BA-1F4B-D343-83D2-32F6B871E166}"/>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AutoShape 64">
                  <a:extLst>
                    <a:ext uri="{FF2B5EF4-FFF2-40B4-BE49-F238E27FC236}">
                      <a16:creationId xmlns:a16="http://schemas.microsoft.com/office/drawing/2014/main" id="{43D7819E-9A5B-E741-ACC4-82E6487AE398}"/>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3" name="Freeform 65">
                <a:extLst>
                  <a:ext uri="{FF2B5EF4-FFF2-40B4-BE49-F238E27FC236}">
                    <a16:creationId xmlns:a16="http://schemas.microsoft.com/office/drawing/2014/main" id="{7CC2BA69-A482-5D4B-8CA5-B5AC73726D7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4" name="Group 66">
                <a:extLst>
                  <a:ext uri="{FF2B5EF4-FFF2-40B4-BE49-F238E27FC236}">
                    <a16:creationId xmlns:a16="http://schemas.microsoft.com/office/drawing/2014/main" id="{F21B3CA3-EDB9-ED4A-9790-00B6351372FF}"/>
                  </a:ext>
                </a:extLst>
              </p:cNvPr>
              <p:cNvGrpSpPr>
                <a:grpSpLocks/>
              </p:cNvGrpSpPr>
              <p:nvPr/>
            </p:nvGrpSpPr>
            <p:grpSpPr bwMode="auto">
              <a:xfrm>
                <a:off x="4739" y="1327"/>
                <a:ext cx="582" cy="139"/>
                <a:chOff x="614" y="2568"/>
                <a:chExt cx="725" cy="139"/>
              </a:xfrm>
            </p:grpSpPr>
            <p:sp>
              <p:nvSpPr>
                <p:cNvPr id="116" name="AutoShape 67">
                  <a:extLst>
                    <a:ext uri="{FF2B5EF4-FFF2-40B4-BE49-F238E27FC236}">
                      <a16:creationId xmlns:a16="http://schemas.microsoft.com/office/drawing/2014/main" id="{9EDB1FCF-F653-F642-8D80-BF382D9E0C35}"/>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7" name="AutoShape 68">
                  <a:extLst>
                    <a:ext uri="{FF2B5EF4-FFF2-40B4-BE49-F238E27FC236}">
                      <a16:creationId xmlns:a16="http://schemas.microsoft.com/office/drawing/2014/main" id="{609BFCAD-4861-EE43-8362-EA6C48556301}"/>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5" name="Rectangle 69">
                <a:extLst>
                  <a:ext uri="{FF2B5EF4-FFF2-40B4-BE49-F238E27FC236}">
                    <a16:creationId xmlns:a16="http://schemas.microsoft.com/office/drawing/2014/main" id="{5D47278C-43D3-204F-86FD-15B20209028D}"/>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Freeform 70">
                <a:extLst>
                  <a:ext uri="{FF2B5EF4-FFF2-40B4-BE49-F238E27FC236}">
                    <a16:creationId xmlns:a16="http://schemas.microsoft.com/office/drawing/2014/main" id="{C4685EB6-AA09-4243-9AED-1759E88D18E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Freeform 71">
                <a:extLst>
                  <a:ext uri="{FF2B5EF4-FFF2-40B4-BE49-F238E27FC236}">
                    <a16:creationId xmlns:a16="http://schemas.microsoft.com/office/drawing/2014/main" id="{F8013113-6639-D746-8787-464D70E731D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BAF4B182-B231-9044-AFF9-C80B2E27F7A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Freeform 73">
                <a:extLst>
                  <a:ext uri="{FF2B5EF4-FFF2-40B4-BE49-F238E27FC236}">
                    <a16:creationId xmlns:a16="http://schemas.microsoft.com/office/drawing/2014/main" id="{5BF1720C-9B23-A442-9078-1CB2D3EAD126}"/>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 name="AutoShape 74">
                <a:extLst>
                  <a:ext uri="{FF2B5EF4-FFF2-40B4-BE49-F238E27FC236}">
                    <a16:creationId xmlns:a16="http://schemas.microsoft.com/office/drawing/2014/main" id="{5C72D219-90B2-E948-8C51-2DF4C76E6710}"/>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AutoShape 75">
                <a:extLst>
                  <a:ext uri="{FF2B5EF4-FFF2-40B4-BE49-F238E27FC236}">
                    <a16:creationId xmlns:a16="http://schemas.microsoft.com/office/drawing/2014/main" id="{83107432-CCDD-3F4A-A673-5C965AB6622C}"/>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Oval 76">
                <a:extLst>
                  <a:ext uri="{FF2B5EF4-FFF2-40B4-BE49-F238E27FC236}">
                    <a16:creationId xmlns:a16="http://schemas.microsoft.com/office/drawing/2014/main" id="{93D83AE9-CB35-4043-B0A0-1FFA790871DB}"/>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Oval 77">
                <a:extLst>
                  <a:ext uri="{FF2B5EF4-FFF2-40B4-BE49-F238E27FC236}">
                    <a16:creationId xmlns:a16="http://schemas.microsoft.com/office/drawing/2014/main" id="{C8BA1D5C-380B-5844-9DFE-FB0350399A3E}"/>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4" name="Oval 78">
                <a:extLst>
                  <a:ext uri="{FF2B5EF4-FFF2-40B4-BE49-F238E27FC236}">
                    <a16:creationId xmlns:a16="http://schemas.microsoft.com/office/drawing/2014/main" id="{EF0EACD3-D07B-0F4F-BB94-4F2D6391297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Rectangle 79">
                <a:extLst>
                  <a:ext uri="{FF2B5EF4-FFF2-40B4-BE49-F238E27FC236}">
                    <a16:creationId xmlns:a16="http://schemas.microsoft.com/office/drawing/2014/main" id="{C545DB8D-EFCD-9A46-858D-A246B93C7BA5}"/>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59" name="Slide Number Placeholder 2">
            <a:extLst>
              <a:ext uri="{FF2B5EF4-FFF2-40B4-BE49-F238E27FC236}">
                <a16:creationId xmlns:a16="http://schemas.microsoft.com/office/drawing/2014/main" id="{C473C8CC-FB59-904B-86D0-BFB6A614029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a:t>
            </a:fld>
            <a:endParaRPr lang="en-US" dirty="0"/>
          </a:p>
        </p:txBody>
      </p:sp>
    </p:spTree>
    <p:extLst>
      <p:ext uri="{BB962C8B-B14F-4D97-AF65-F5344CB8AC3E}">
        <p14:creationId xmlns:p14="http://schemas.microsoft.com/office/powerpoint/2010/main" val="375443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
                                            <p:txEl>
                                              <p:pRg st="3" end="3"/>
                                            </p:txEl>
                                          </p:spTgt>
                                        </p:tgtEl>
                                        <p:attrNameLst>
                                          <p:attrName>style.visibility</p:attrName>
                                        </p:attrNameLst>
                                      </p:cBhvr>
                                      <p:to>
                                        <p:strVal val="visible"/>
                                      </p:to>
                                    </p:set>
                                    <p:animEffect transition="in" filter="dissolve">
                                      <p:cBhvr>
                                        <p:cTn id="7" dur="500"/>
                                        <p:tgtEl>
                                          <p:spTgt spid="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
                                            <p:txEl>
                                              <p:pRg st="4" end="4"/>
                                            </p:txEl>
                                          </p:spTgt>
                                        </p:tgtEl>
                                        <p:attrNameLst>
                                          <p:attrName>style.visibility</p:attrName>
                                        </p:attrNameLst>
                                      </p:cBhvr>
                                      <p:to>
                                        <p:strVal val="visible"/>
                                      </p:to>
                                    </p:set>
                                    <p:animEffect transition="in" filter="dissolve">
                                      <p:cBhvr>
                                        <p:cTn id="12" dur="500"/>
                                        <p:tgtEl>
                                          <p:spTgt spid="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right)">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wipe(left)">
                                      <p:cBhvr>
                                        <p:cTn id="37" dur="500"/>
                                        <p:tgtEl>
                                          <p:spTgt spid="81"/>
                                        </p:tgtEl>
                                      </p:cBhvr>
                                    </p:animEffect>
                                  </p:childTnLst>
                                </p:cTn>
                              </p:par>
                            </p:childTnLst>
                          </p:cTn>
                        </p:par>
                        <p:par>
                          <p:cTn id="38" fill="hold">
                            <p:stCondLst>
                              <p:cond delay="500"/>
                            </p:stCondLst>
                            <p:childTnLst>
                              <p:par>
                                <p:cTn id="39" presetID="22" presetClass="entr" presetSubtype="2"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right)">
                                      <p:cBhvr>
                                        <p:cTn id="4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83591-8817-3D4E-B1D7-7CB768593A6D}"/>
              </a:ext>
            </a:extLst>
          </p:cNvPr>
          <p:cNvPicPr>
            <a:picLocks noChangeAspect="1"/>
          </p:cNvPicPr>
          <p:nvPr/>
        </p:nvPicPr>
        <p:blipFill>
          <a:blip r:embed="rId3"/>
          <a:stretch>
            <a:fillRect/>
          </a:stretch>
        </p:blipFill>
        <p:spPr>
          <a:xfrm>
            <a:off x="6451600" y="3598333"/>
            <a:ext cx="1255183" cy="1030679"/>
          </a:xfrm>
          <a:prstGeom prst="rect">
            <a:avLst/>
          </a:prstGeom>
        </p:spPr>
      </p:pic>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800" dirty="0">
                <a:ea typeface="ＭＳ Ｐゴシック" panose="020B0600070205080204" pitchFamily="34" charset="-128"/>
              </a:rPr>
              <a:t>Caching example</a:t>
            </a:r>
            <a:endParaRPr lang="en-US" sz="48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90" name="Oval 137">
            <a:extLst>
              <a:ext uri="{FF2B5EF4-FFF2-40B4-BE49-F238E27FC236}">
                <a16:creationId xmlns:a16="http://schemas.microsoft.com/office/drawing/2014/main" id="{A9F8C12A-15DE-3145-8755-75410365A52F}"/>
              </a:ext>
            </a:extLst>
          </p:cNvPr>
          <p:cNvSpPr>
            <a:spLocks noChangeArrowheads="1"/>
          </p:cNvSpPr>
          <p:nvPr/>
        </p:nvSpPr>
        <p:spPr bwMode="auto">
          <a:xfrm>
            <a:off x="3943717" y="4370340"/>
            <a:ext cx="940980" cy="509975"/>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usecs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sp>
        <p:nvSpPr>
          <p:cNvPr id="214" name="Oval 137">
            <a:extLst>
              <a:ext uri="{FF2B5EF4-FFF2-40B4-BE49-F238E27FC236}">
                <a16:creationId xmlns:a16="http://schemas.microsoft.com/office/drawing/2014/main" id="{23716FFF-6EE9-1D40-8627-3412B2DC1621}"/>
              </a:ext>
            </a:extLst>
          </p:cNvPr>
          <p:cNvSpPr>
            <a:spLocks noChangeArrowheads="1"/>
          </p:cNvSpPr>
          <p:nvPr/>
        </p:nvSpPr>
        <p:spPr bwMode="auto">
          <a:xfrm>
            <a:off x="4316250" y="5809673"/>
            <a:ext cx="1119350" cy="591127"/>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Text Box 138">
            <a:extLst>
              <a:ext uri="{FF2B5EF4-FFF2-40B4-BE49-F238E27FC236}">
                <a16:creationId xmlns:a16="http://schemas.microsoft.com/office/drawing/2014/main" id="{99974D39-E173-B849-B8ED-599FAF902A29}"/>
              </a:ext>
            </a:extLst>
          </p:cNvPr>
          <p:cNvSpPr txBox="1">
            <a:spLocks noChangeArrowheads="1"/>
          </p:cNvSpPr>
          <p:nvPr/>
        </p:nvSpPr>
        <p:spPr bwMode="auto">
          <a:xfrm>
            <a:off x="4884698" y="4320866"/>
            <a:ext cx="21257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9525" marR="0" lvl="0" indent="0" algn="l" defTabSz="914400" rtl="0" eaLnBrk="0" fontAlgn="base" latinLnBrk="0" hangingPunct="0">
              <a:lnSpc>
                <a:spcPct val="90000"/>
              </a:lnSpc>
              <a:spcBef>
                <a:spcPct val="20000"/>
              </a:spcBef>
              <a:spcAft>
                <a:spcPct val="0"/>
              </a:spcAft>
              <a:buClr>
                <a:srgbClr val="3333CC"/>
              </a:buClr>
              <a:buSzPct val="85000"/>
              <a:buFont typeface="ZapfDingbats" charset="2"/>
              <a:buNone/>
              <a:tabLst/>
              <a:defRPr/>
            </a:pPr>
            <a:r>
              <a:rPr kumimoji="0" lang="en-US" altLang="en-US" sz="20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problem: </a:t>
            </a: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large queueing delays at high utilization!</a:t>
            </a:r>
          </a:p>
        </p:txBody>
      </p:sp>
      <p:sp>
        <p:nvSpPr>
          <p:cNvPr id="216" name="Slide Number Placeholder 2">
            <a:extLst>
              <a:ext uri="{FF2B5EF4-FFF2-40B4-BE49-F238E27FC236}">
                <a16:creationId xmlns:a16="http://schemas.microsoft.com/office/drawing/2014/main" id="{FE5CDB2C-98A2-A94B-BF70-466F1E231685}"/>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30</a:t>
            </a:fld>
            <a:endParaRPr lang="en-US" dirty="0"/>
          </a:p>
        </p:txBody>
      </p:sp>
    </p:spTree>
    <p:extLst>
      <p:ext uri="{BB962C8B-B14F-4D97-AF65-F5344CB8AC3E}">
        <p14:creationId xmlns:p14="http://schemas.microsoft.com/office/powerpoint/2010/main" val="31615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Effect transition="in" filter="dissolve">
                                      <p:cBhvr>
                                        <p:cTn id="7" dur="500"/>
                                        <p:tgtEl>
                                          <p:spTgt spid="52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29">
                                            <p:txEl>
                                              <p:pRg st="1" end="1"/>
                                            </p:txEl>
                                          </p:spTgt>
                                        </p:tgtEl>
                                        <p:attrNameLst>
                                          <p:attrName>style.visibility</p:attrName>
                                        </p:attrNameLst>
                                      </p:cBhvr>
                                      <p:to>
                                        <p:strVal val="visible"/>
                                      </p:to>
                                    </p:set>
                                    <p:animEffect transition="in" filter="dissolve">
                                      <p:cBhvr>
                                        <p:cTn id="10" dur="500"/>
                                        <p:tgtEl>
                                          <p:spTgt spid="52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dissolve">
                                      <p:cBhvr>
                                        <p:cTn id="15" dur="500"/>
                                        <p:tgtEl>
                                          <p:spTgt spid="29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dissolve">
                                      <p:cBhvr>
                                        <p:cTn id="18" dur="500"/>
                                        <p:tgtEl>
                                          <p:spTgt spid="291"/>
                                        </p:tgtEl>
                                      </p:cBhvr>
                                    </p:animEffect>
                                  </p:childTnLst>
                                </p:cTn>
                              </p:par>
                              <p:par>
                                <p:cTn id="19" presetID="9"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dissolve">
                                      <p:cBhvr>
                                        <p:cTn id="21" dur="500"/>
                                        <p:tgtEl>
                                          <p:spTgt spid="1026"/>
                                        </p:tgtEl>
                                      </p:cBhvr>
                                    </p:animEffect>
                                  </p:childTnLst>
                                </p:cTn>
                              </p:par>
                              <p:par>
                                <p:cTn id="22" presetID="9"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9">
                                            <p:txEl>
                                              <p:pRg st="2" end="2"/>
                                            </p:txEl>
                                          </p:spTgt>
                                        </p:tgtEl>
                                        <p:attrNameLst>
                                          <p:attrName>style.visibility</p:attrName>
                                        </p:attrNameLst>
                                      </p:cBhvr>
                                      <p:to>
                                        <p:strVal val="visible"/>
                                      </p:to>
                                    </p:set>
                                    <p:animEffect transition="in" filter="dissolve">
                                      <p:cBhvr>
                                        <p:cTn id="29" dur="500"/>
                                        <p:tgtEl>
                                          <p:spTgt spid="52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529">
                                            <p:txEl>
                                              <p:pRg st="3" end="3"/>
                                            </p:txEl>
                                          </p:spTgt>
                                        </p:tgtEl>
                                        <p:attrNameLst>
                                          <p:attrName>style.visibility</p:attrName>
                                        </p:attrNameLst>
                                      </p:cBhvr>
                                      <p:to>
                                        <p:strVal val="visible"/>
                                      </p:to>
                                    </p:set>
                                    <p:animEffect transition="in" filter="dissolve">
                                      <p:cBhvr>
                                        <p:cTn id="34" dur="500"/>
                                        <p:tgtEl>
                                          <p:spTgt spid="529">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529">
                                            <p:txEl>
                                              <p:pRg st="4" end="4"/>
                                            </p:txEl>
                                          </p:spTgt>
                                        </p:tgtEl>
                                        <p:attrNameLst>
                                          <p:attrName>style.visibility</p:attrName>
                                        </p:attrNameLst>
                                      </p:cBhvr>
                                      <p:to>
                                        <p:strVal val="visible"/>
                                      </p:to>
                                    </p:set>
                                    <p:animEffect transition="in" filter="dissolve">
                                      <p:cBhvr>
                                        <p:cTn id="37" dur="500"/>
                                        <p:tgtEl>
                                          <p:spTgt spid="529">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29">
                                            <p:txEl>
                                              <p:pRg st="5" end="5"/>
                                            </p:txEl>
                                          </p:spTgt>
                                        </p:tgtEl>
                                        <p:attrNameLst>
                                          <p:attrName>style.visibility</p:attrName>
                                        </p:attrNameLst>
                                      </p:cBhvr>
                                      <p:to>
                                        <p:strVal val="visible"/>
                                      </p:to>
                                    </p:set>
                                    <p:animEffect transition="in" filter="dissolve">
                                      <p:cBhvr>
                                        <p:cTn id="40" dur="500"/>
                                        <p:tgtEl>
                                          <p:spTgt spid="52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4"/>
                                        </p:tgtEl>
                                        <p:attrNameLst>
                                          <p:attrName>style.visibility</p:attrName>
                                        </p:attrNameLst>
                                      </p:cBhvr>
                                      <p:to>
                                        <p:strVal val="visible"/>
                                      </p:to>
                                    </p:set>
                                    <p:animEffect transition="in" filter="dissolve">
                                      <p:cBhvr>
                                        <p:cTn id="45"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14" grpId="0" animBg="1"/>
      <p:bldP spid="29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4">
            <a:extLst>
              <a:ext uri="{FF2B5EF4-FFF2-40B4-BE49-F238E27FC236}">
                <a16:creationId xmlns:a16="http://schemas.microsoft.com/office/drawing/2014/main" id="{98A75405-209A-CD48-8E25-225D64187B47}"/>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usecs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1: buy a faster access link</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2" name="Group 1">
            <a:extLst>
              <a:ext uri="{FF2B5EF4-FFF2-40B4-BE49-F238E27FC236}">
                <a16:creationId xmlns:a16="http://schemas.microsoft.com/office/drawing/2014/main" id="{2FF3AF6D-4CBE-BE4A-AF26-B6F34DC9EF33}"/>
              </a:ext>
            </a:extLst>
          </p:cNvPr>
          <p:cNvGrpSpPr/>
          <p:nvPr/>
        </p:nvGrpSpPr>
        <p:grpSpPr>
          <a:xfrm>
            <a:off x="3269205" y="1370475"/>
            <a:ext cx="7974440" cy="2642996"/>
            <a:chOff x="3269205" y="1370475"/>
            <a:chExt cx="7974440" cy="2642996"/>
          </a:xfrm>
        </p:grpSpPr>
        <p:grpSp>
          <p:nvGrpSpPr>
            <p:cNvPr id="214" name="Group 213">
              <a:extLst>
                <a:ext uri="{FF2B5EF4-FFF2-40B4-BE49-F238E27FC236}">
                  <a16:creationId xmlns:a16="http://schemas.microsoft.com/office/drawing/2014/main" id="{9AFA7B76-427C-134D-90BC-D4693AEF2136}"/>
                </a:ext>
              </a:extLst>
            </p:cNvPr>
            <p:cNvGrpSpPr/>
            <p:nvPr/>
          </p:nvGrpSpPr>
          <p:grpSpPr>
            <a:xfrm>
              <a:off x="3269205" y="1370475"/>
              <a:ext cx="2248984" cy="736408"/>
              <a:chOff x="4785771" y="3827302"/>
              <a:chExt cx="2248984" cy="736408"/>
            </a:xfrm>
          </p:grpSpPr>
          <p:sp>
            <p:nvSpPr>
              <p:cNvPr id="215" name="Text Box 52">
                <a:extLst>
                  <a:ext uri="{FF2B5EF4-FFF2-40B4-BE49-F238E27FC236}">
                    <a16:creationId xmlns:a16="http://schemas.microsoft.com/office/drawing/2014/main" id="{D9BA6C4C-0CF0-8742-ACB2-584114381882}"/>
                  </a:ext>
                </a:extLst>
              </p:cNvPr>
              <p:cNvSpPr txBox="1">
                <a:spLocks noChangeArrowheads="1"/>
              </p:cNvSpPr>
              <p:nvPr/>
            </p:nvSpPr>
            <p:spPr bwMode="auto">
              <a:xfrm>
                <a:off x="5449268" y="3827302"/>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154 Mbps</a:t>
                </a:r>
              </a:p>
            </p:txBody>
          </p:sp>
          <p:sp>
            <p:nvSpPr>
              <p:cNvPr id="216" name="Rectangle 215">
                <a:extLst>
                  <a:ext uri="{FF2B5EF4-FFF2-40B4-BE49-F238E27FC236}">
                    <a16:creationId xmlns:a16="http://schemas.microsoft.com/office/drawing/2014/main" id="{1FA396C6-E0DB-E54B-9564-C46EF025F0E3}"/>
                  </a:ext>
                </a:extLst>
              </p:cNvPr>
              <p:cNvSpPr/>
              <p:nvPr/>
            </p:nvSpPr>
            <p:spPr>
              <a:xfrm>
                <a:off x="4785771" y="4223523"/>
                <a:ext cx="611420"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7" name="Line 51">
                <a:extLst>
                  <a:ext uri="{FF2B5EF4-FFF2-40B4-BE49-F238E27FC236}">
                    <a16:creationId xmlns:a16="http://schemas.microsoft.com/office/drawing/2014/main" id="{5DC119B0-D3C1-9741-8399-6E949D96195E}"/>
                  </a:ext>
                </a:extLst>
              </p:cNvPr>
              <p:cNvSpPr>
                <a:spLocks noChangeShapeType="1"/>
              </p:cNvSpPr>
              <p:nvPr/>
            </p:nvSpPr>
            <p:spPr bwMode="auto">
              <a:xfrm flipV="1">
                <a:off x="4828478" y="4140660"/>
                <a:ext cx="680225" cy="42304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18" name="Group 217">
              <a:extLst>
                <a:ext uri="{FF2B5EF4-FFF2-40B4-BE49-F238E27FC236}">
                  <a16:creationId xmlns:a16="http://schemas.microsoft.com/office/drawing/2014/main" id="{43EB18F1-EB9B-AB4E-9315-D47FB051A2D9}"/>
                </a:ext>
              </a:extLst>
            </p:cNvPr>
            <p:cNvGrpSpPr/>
            <p:nvPr/>
          </p:nvGrpSpPr>
          <p:grpSpPr>
            <a:xfrm>
              <a:off x="9113107" y="3496571"/>
              <a:ext cx="2130538" cy="516900"/>
              <a:chOff x="4352719" y="3567941"/>
              <a:chExt cx="2130538" cy="516900"/>
            </a:xfrm>
          </p:grpSpPr>
          <p:sp>
            <p:nvSpPr>
              <p:cNvPr id="219" name="Text Box 52">
                <a:extLst>
                  <a:ext uri="{FF2B5EF4-FFF2-40B4-BE49-F238E27FC236}">
                    <a16:creationId xmlns:a16="http://schemas.microsoft.com/office/drawing/2014/main" id="{414BD24A-A827-744B-8CF6-F9EAA2D920A9}"/>
                  </a:ext>
                </a:extLst>
              </p:cNvPr>
              <p:cNvSpPr txBox="1">
                <a:spLocks noChangeArrowheads="1"/>
              </p:cNvSpPr>
              <p:nvPr/>
            </p:nvSpPr>
            <p:spPr bwMode="auto">
              <a:xfrm>
                <a:off x="4897770" y="3567941"/>
                <a:ext cx="1585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154 Mbps</a:t>
                </a:r>
              </a:p>
            </p:txBody>
          </p:sp>
          <p:sp>
            <p:nvSpPr>
              <p:cNvPr id="220" name="Rectangle 219">
                <a:extLst>
                  <a:ext uri="{FF2B5EF4-FFF2-40B4-BE49-F238E27FC236}">
                    <a16:creationId xmlns:a16="http://schemas.microsoft.com/office/drawing/2014/main" id="{C3E3E743-58A9-D543-ABF2-E8D950F0D5C4}"/>
                  </a:ext>
                </a:extLst>
              </p:cNvPr>
              <p:cNvSpPr/>
              <p:nvPr/>
            </p:nvSpPr>
            <p:spPr>
              <a:xfrm>
                <a:off x="4352719" y="3822059"/>
                <a:ext cx="527164" cy="262782"/>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1" name="Line 51">
                <a:extLst>
                  <a:ext uri="{FF2B5EF4-FFF2-40B4-BE49-F238E27FC236}">
                    <a16:creationId xmlns:a16="http://schemas.microsoft.com/office/drawing/2014/main" id="{C012F3C8-BFC0-0C46-8D2D-992B1C38C6A6}"/>
                  </a:ext>
                </a:extLst>
              </p:cNvPr>
              <p:cNvSpPr>
                <a:spLocks noChangeShapeType="1"/>
              </p:cNvSpPr>
              <p:nvPr/>
            </p:nvSpPr>
            <p:spPr bwMode="auto">
              <a:xfrm flipV="1">
                <a:off x="4459229" y="3805441"/>
                <a:ext cx="554004" cy="23711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222" name="Group 221">
            <a:extLst>
              <a:ext uri="{FF2B5EF4-FFF2-40B4-BE49-F238E27FC236}">
                <a16:creationId xmlns:a16="http://schemas.microsoft.com/office/drawing/2014/main" id="{173CBB2E-654A-474B-8238-296B81F89068}"/>
              </a:ext>
            </a:extLst>
          </p:cNvPr>
          <p:cNvGrpSpPr/>
          <p:nvPr/>
        </p:nvGrpSpPr>
        <p:grpSpPr>
          <a:xfrm>
            <a:off x="4067394" y="4387359"/>
            <a:ext cx="2583033" cy="461665"/>
            <a:chOff x="4114801" y="3880785"/>
            <a:chExt cx="2583033" cy="461665"/>
          </a:xfrm>
        </p:grpSpPr>
        <p:sp>
          <p:nvSpPr>
            <p:cNvPr id="223" name="Text Box 52">
              <a:extLst>
                <a:ext uri="{FF2B5EF4-FFF2-40B4-BE49-F238E27FC236}">
                  <a16:creationId xmlns:a16="http://schemas.microsoft.com/office/drawing/2014/main" id="{FA193B58-E942-8A47-9F5D-3A2B58608DBB}"/>
                </a:ext>
              </a:extLst>
            </p:cNvPr>
            <p:cNvSpPr txBox="1">
              <a:spLocks noChangeArrowheads="1"/>
            </p:cNvSpPr>
            <p:nvPr/>
          </p:nvSpPr>
          <p:spPr bwMode="auto">
            <a:xfrm>
              <a:off x="5112347" y="3880785"/>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.0097</a:t>
              </a:r>
            </a:p>
          </p:txBody>
        </p:sp>
        <p:sp>
          <p:nvSpPr>
            <p:cNvPr id="224" name="Rectangle 223">
              <a:extLst>
                <a:ext uri="{FF2B5EF4-FFF2-40B4-BE49-F238E27FC236}">
                  <a16:creationId xmlns:a16="http://schemas.microsoft.com/office/drawing/2014/main" id="{84682AEF-F684-9F45-A3DA-FEDE9ED18429}"/>
                </a:ext>
              </a:extLst>
            </p:cNvPr>
            <p:cNvSpPr/>
            <p:nvPr/>
          </p:nvSpPr>
          <p:spPr>
            <a:xfrm>
              <a:off x="4114801" y="3955100"/>
              <a:ext cx="498412"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5" name="Line 51">
              <a:extLst>
                <a:ext uri="{FF2B5EF4-FFF2-40B4-BE49-F238E27FC236}">
                  <a16:creationId xmlns:a16="http://schemas.microsoft.com/office/drawing/2014/main" id="{8F3A165F-08A0-9D4B-B82D-B603502A13F3}"/>
                </a:ext>
              </a:extLst>
            </p:cNvPr>
            <p:cNvSpPr>
              <a:spLocks noChangeShapeType="1"/>
            </p:cNvSpPr>
            <p:nvPr/>
          </p:nvSpPr>
          <p:spPr bwMode="auto">
            <a:xfrm>
              <a:off x="4234070" y="4117024"/>
              <a:ext cx="936703" cy="1"/>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6" name="Group 225">
            <a:extLst>
              <a:ext uri="{FF2B5EF4-FFF2-40B4-BE49-F238E27FC236}">
                <a16:creationId xmlns:a16="http://schemas.microsoft.com/office/drawing/2014/main" id="{598125F6-3C0E-B64C-9CC2-9EFB4DA6980E}"/>
              </a:ext>
            </a:extLst>
          </p:cNvPr>
          <p:cNvGrpSpPr/>
          <p:nvPr/>
        </p:nvGrpSpPr>
        <p:grpSpPr>
          <a:xfrm>
            <a:off x="4351868" y="5927346"/>
            <a:ext cx="3101886" cy="698305"/>
            <a:chOff x="3557204" y="3415545"/>
            <a:chExt cx="3101886" cy="698305"/>
          </a:xfrm>
        </p:grpSpPr>
        <p:sp>
          <p:nvSpPr>
            <p:cNvPr id="227" name="Text Box 52">
              <a:extLst>
                <a:ext uri="{FF2B5EF4-FFF2-40B4-BE49-F238E27FC236}">
                  <a16:creationId xmlns:a16="http://schemas.microsoft.com/office/drawing/2014/main" id="{5B815C0E-E9AF-964A-AB0C-F8220D77B6A8}"/>
                </a:ext>
              </a:extLst>
            </p:cNvPr>
            <p:cNvSpPr txBox="1">
              <a:spLocks noChangeArrowheads="1"/>
            </p:cNvSpPr>
            <p:nvPr/>
          </p:nvSpPr>
          <p:spPr bwMode="auto">
            <a:xfrm>
              <a:off x="5555973" y="3652185"/>
              <a:ext cx="1103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msecs</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8" name="Rectangle 227">
              <a:extLst>
                <a:ext uri="{FF2B5EF4-FFF2-40B4-BE49-F238E27FC236}">
                  <a16:creationId xmlns:a16="http://schemas.microsoft.com/office/drawing/2014/main" id="{4EE7EB05-EB77-DA46-8D82-2C1B89B59FCD}"/>
                </a:ext>
              </a:extLst>
            </p:cNvPr>
            <p:cNvSpPr/>
            <p:nvPr/>
          </p:nvSpPr>
          <p:spPr>
            <a:xfrm>
              <a:off x="3557204" y="3415545"/>
              <a:ext cx="1041334" cy="337988"/>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9" name="Line 51">
              <a:extLst>
                <a:ext uri="{FF2B5EF4-FFF2-40B4-BE49-F238E27FC236}">
                  <a16:creationId xmlns:a16="http://schemas.microsoft.com/office/drawing/2014/main" id="{45B58613-BF72-9847-A603-92F5F10A9D91}"/>
                </a:ext>
              </a:extLst>
            </p:cNvPr>
            <p:cNvSpPr>
              <a:spLocks noChangeShapeType="1"/>
            </p:cNvSpPr>
            <p:nvPr/>
          </p:nvSpPr>
          <p:spPr bwMode="auto">
            <a:xfrm>
              <a:off x="3662316" y="3504654"/>
              <a:ext cx="1983056" cy="46166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0" name="Text Box 83">
            <a:extLst>
              <a:ext uri="{FF2B5EF4-FFF2-40B4-BE49-F238E27FC236}">
                <a16:creationId xmlns:a16="http://schemas.microsoft.com/office/drawing/2014/main" id="{3A71517F-2630-E14F-B4A5-B7AD1A3332AB}"/>
              </a:ext>
            </a:extLst>
          </p:cNvPr>
          <p:cNvSpPr txBox="1">
            <a:spLocks noChangeArrowheads="1"/>
          </p:cNvSpPr>
          <p:nvPr/>
        </p:nvSpPr>
        <p:spPr bwMode="auto">
          <a:xfrm>
            <a:off x="870724" y="6212256"/>
            <a:ext cx="4565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faster access link (expensive!)</a:t>
            </a:r>
          </a:p>
        </p:txBody>
      </p:sp>
      <p:sp>
        <p:nvSpPr>
          <p:cNvPr id="231" name="Slide Number Placeholder 2">
            <a:extLst>
              <a:ext uri="{FF2B5EF4-FFF2-40B4-BE49-F238E27FC236}">
                <a16:creationId xmlns:a16="http://schemas.microsoft.com/office/drawing/2014/main" id="{FF0ECF32-52FF-7941-8B38-AE471D68A41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31</a:t>
            </a:fld>
            <a:endParaRPr lang="en-US" dirty="0"/>
          </a:p>
        </p:txBody>
      </p:sp>
    </p:spTree>
    <p:extLst>
      <p:ext uri="{BB962C8B-B14F-4D97-AF65-F5344CB8AC3E}">
        <p14:creationId xmlns:p14="http://schemas.microsoft.com/office/powerpoint/2010/main" val="38499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dissolve">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dissolve">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0"/>
                                        </p:tgtEl>
                                        <p:attrNameLst>
                                          <p:attrName>style.visibility</p:attrName>
                                        </p:attrNameLst>
                                      </p:cBhvr>
                                      <p:to>
                                        <p:strVal val="visible"/>
                                      </p:to>
                                    </p:set>
                                    <p:animEffect transition="in" filter="dissolve">
                                      <p:cBhvr>
                                        <p:cTn id="2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922868" y="4719957"/>
            <a:ext cx="6361287" cy="2302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end-end delay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2: install a web cache</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3006" y="451421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81" name="Text Box 76">
            <a:extLst>
              <a:ext uri="{FF2B5EF4-FFF2-40B4-BE49-F238E27FC236}">
                <a16:creationId xmlns:a16="http://schemas.microsoft.com/office/drawing/2014/main" id="{3175A1F8-F48E-9749-AA0C-8A115012D296}"/>
              </a:ext>
            </a:extLst>
          </p:cNvPr>
          <p:cNvSpPr txBox="1">
            <a:spLocks noChangeArrowheads="1"/>
          </p:cNvSpPr>
          <p:nvPr/>
        </p:nvSpPr>
        <p:spPr bwMode="auto">
          <a:xfrm>
            <a:off x="4483372" y="5180762"/>
            <a:ext cx="281846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How to compute link </a:t>
            </a:r>
          </a:p>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utilization, delay?</a:t>
            </a:r>
          </a:p>
        </p:txBody>
      </p:sp>
      <p:sp>
        <p:nvSpPr>
          <p:cNvPr id="282" name="Text Box 83">
            <a:extLst>
              <a:ext uri="{FF2B5EF4-FFF2-40B4-BE49-F238E27FC236}">
                <a16:creationId xmlns:a16="http://schemas.microsoft.com/office/drawing/2014/main" id="{445BA7C8-9DBB-B245-98C3-EA83E67E03F3}"/>
              </a:ext>
            </a:extLst>
          </p:cNvPr>
          <p:cNvSpPr txBox="1">
            <a:spLocks noChangeArrowheads="1"/>
          </p:cNvSpPr>
          <p:nvPr/>
        </p:nvSpPr>
        <p:spPr bwMode="auto">
          <a:xfrm>
            <a:off x="853791" y="4053039"/>
            <a:ext cx="3306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web cache (cheap!)</a:t>
            </a:r>
          </a:p>
        </p:txBody>
      </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Slide Number Placeholder 2">
            <a:extLst>
              <a:ext uri="{FF2B5EF4-FFF2-40B4-BE49-F238E27FC236}">
                <a16:creationId xmlns:a16="http://schemas.microsoft.com/office/drawing/2014/main" id="{CD12BA19-40D2-F44B-8E23-E4E6B15A6DE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32</a:t>
            </a:fld>
            <a:endParaRPr lang="en-US" dirty="0"/>
          </a:p>
        </p:txBody>
      </p:sp>
    </p:spTree>
    <p:extLst>
      <p:ext uri="{BB962C8B-B14F-4D97-AF65-F5344CB8AC3E}">
        <p14:creationId xmlns:p14="http://schemas.microsoft.com/office/powerpoint/2010/main" val="1807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dissolve">
                                      <p:cBhvr>
                                        <p:cTn id="10" dur="5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dissolve">
                                      <p:cBhvr>
                                        <p:cTn id="15" dur="500"/>
                                        <p:tgtEl>
                                          <p:spTgt spid="28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29"/>
                                        </p:tgtEl>
                                        <p:attrNameLst>
                                          <p:attrName>style.visibility</p:attrName>
                                        </p:attrNameLst>
                                      </p:cBhvr>
                                      <p:to>
                                        <p:strVal val="visible"/>
                                      </p:to>
                                    </p:set>
                                    <p:animEffect transition="in" filter="dissolve">
                                      <p:cBhvr>
                                        <p:cTn id="20" dur="500"/>
                                        <p:tgtEl>
                                          <p:spTgt spid="52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81">
                                            <p:txEl>
                                              <p:pRg st="0" end="0"/>
                                            </p:txEl>
                                          </p:spTgt>
                                        </p:tgtEl>
                                        <p:attrNameLst>
                                          <p:attrName>style.visibility</p:attrName>
                                        </p:attrNameLst>
                                      </p:cBhvr>
                                      <p:to>
                                        <p:strVal val="visible"/>
                                      </p:to>
                                    </p:set>
                                    <p:animEffect transition="in" filter="dissolve">
                                      <p:cBhvr>
                                        <p:cTn id="25" dur="500"/>
                                        <p:tgtEl>
                                          <p:spTgt spid="281">
                                            <p:txEl>
                                              <p:pRg st="0" end="0"/>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81">
                                            <p:txEl>
                                              <p:pRg st="1" end="1"/>
                                            </p:txEl>
                                          </p:spTgt>
                                        </p:tgtEl>
                                        <p:attrNameLst>
                                          <p:attrName>style.visibility</p:attrName>
                                        </p:attrNameLst>
                                      </p:cBhvr>
                                      <p:to>
                                        <p:strVal val="visible"/>
                                      </p:to>
                                    </p:set>
                                    <p:animEffect transition="in" filter="dissolve">
                                      <p:cBhvr>
                                        <p:cTn id="28" dur="500"/>
                                        <p:tgtEl>
                                          <p:spTgt spid="2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p:bldP spid="282" grpId="0"/>
      <p:bldP spid="2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fontScale="90000"/>
          </a:bodyPr>
          <a:lstStyle/>
          <a:p>
            <a:r>
              <a:rPr lang="en-US" dirty="0">
                <a:ea typeface="ＭＳ Ｐゴシック" panose="020B0600070205080204" pitchFamily="34" charset="-128"/>
              </a:rPr>
              <a:t>Calculating access link utilization, end-end delay with cache:</a:t>
            </a:r>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48492" y="4470671"/>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Rectangle 4">
            <a:extLst>
              <a:ext uri="{FF2B5EF4-FFF2-40B4-BE49-F238E27FC236}">
                <a16:creationId xmlns:a16="http://schemas.microsoft.com/office/drawing/2014/main" id="{5292EFEC-88AD-0B46-B2E3-643489D30B9D}"/>
              </a:ext>
            </a:extLst>
          </p:cNvPr>
          <p:cNvSpPr txBox="1">
            <a:spLocks noChangeArrowheads="1"/>
          </p:cNvSpPr>
          <p:nvPr/>
        </p:nvSpPr>
        <p:spPr>
          <a:xfrm>
            <a:off x="889002" y="1405471"/>
            <a:ext cx="6166171" cy="1744128"/>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110000"/>
              </a:lnSpc>
              <a:spcBef>
                <a:spcPts val="400"/>
              </a:spcBef>
              <a:spcAft>
                <a:spcPts val="0"/>
              </a:spcAft>
              <a:buClr>
                <a:srgbClr val="0000A3"/>
              </a:buClr>
              <a:buSzTx/>
              <a:buFont typeface="Wingdings" pitchFamily="2" charset="2"/>
              <a:buNone/>
              <a:tabLst>
                <a:tab pos="53975" algn="l"/>
                <a:tab pos="576263" algn="l"/>
              </a:tabLst>
              <a:defRPr/>
            </a:pPr>
            <a:r>
              <a:rPr kumimoji="0" lang="en-US" altLang="en-US" sz="3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suppose cache hit rate is 0.4:  </a:t>
            </a:r>
          </a:p>
          <a:p>
            <a:pPr marL="352425" marR="0" lvl="0" indent="-231775" algn="l" defTabSz="914400" rtl="0" eaLnBrk="1" fontAlgn="auto" latinLnBrk="0" hangingPunct="1">
              <a:lnSpc>
                <a:spcPct val="110000"/>
              </a:lnSpc>
              <a:spcBef>
                <a:spcPts val="400"/>
              </a:spcBef>
              <a:spcAft>
                <a:spcPts val="0"/>
              </a:spcAft>
              <a:buClr>
                <a:srgbClr val="0000A3"/>
              </a:buClr>
              <a:buSzTx/>
              <a:buFont typeface="Wingdings" pitchFamily="2" charset="2"/>
              <a:buChar char="§"/>
              <a:tabLst>
                <a:tab pos="53975" algn="l"/>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40% requests served by cache, with low (msec) delay </a:t>
            </a:r>
          </a:p>
          <a:p>
            <a:pPr marL="228600" marR="0" lvl="0" indent="-228600" algn="l" defTabSz="914400" rtl="0" eaLnBrk="1" fontAlgn="auto" latinLnBrk="0" hangingPunct="1">
              <a:lnSpc>
                <a:spcPct val="80000"/>
              </a:lnSpc>
              <a:spcBef>
                <a:spcPts val="1000"/>
              </a:spcBef>
              <a:spcAft>
                <a:spcPts val="0"/>
              </a:spcAft>
              <a:buClr>
                <a:srgbClr val="0000A3"/>
              </a:buClr>
              <a:buSzTx/>
              <a:buFont typeface="Wingdings" pitchFamily="2" charset="2"/>
              <a:buNone/>
              <a:tabLst>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p:txBody>
      </p:sp>
      <p:sp>
        <p:nvSpPr>
          <p:cNvPr id="253" name="Rectangle 4">
            <a:extLst>
              <a:ext uri="{FF2B5EF4-FFF2-40B4-BE49-F238E27FC236}">
                <a16:creationId xmlns:a16="http://schemas.microsoft.com/office/drawing/2014/main" id="{0C139AEE-1F5A-A64B-9C16-223417C8CB7F}"/>
              </a:ext>
            </a:extLst>
          </p:cNvPr>
          <p:cNvSpPr>
            <a:spLocks noChangeArrowheads="1"/>
          </p:cNvSpPr>
          <p:nvPr/>
        </p:nvSpPr>
        <p:spPr bwMode="auto">
          <a:xfrm>
            <a:off x="1010219" y="2685374"/>
            <a:ext cx="6168360"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31775" marR="0" lvl="0" indent="-231775" algn="l" defTabSz="914400" rtl="0" eaLnBrk="1" fontAlgn="auto" latinLnBrk="0" hangingPunct="1">
              <a:lnSpc>
                <a:spcPct val="90000"/>
              </a:lnSpc>
              <a:spcBef>
                <a:spcPts val="400"/>
              </a:spcBef>
              <a:spcAft>
                <a:spcPts val="0"/>
              </a:spcAft>
              <a:buClr>
                <a:srgbClr val="000099"/>
              </a:buClr>
              <a:buSzPct val="100000"/>
              <a:buFont typeface="Wingdings" charset="2"/>
              <a:buChar char="§"/>
              <a:tabLst>
                <a:tab pos="576263" algn="l"/>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60% requests satisfied at origin </a:t>
            </a:r>
          </a:p>
          <a:p>
            <a:pPr marL="406400" marR="0" lvl="1" indent="-169863" algn="l" defTabSz="914400" rtl="0" eaLnBrk="1" fontAlgn="auto" latinLnBrk="0" hangingPunct="1">
              <a:lnSpc>
                <a:spcPct val="90000"/>
              </a:lnSpc>
              <a:spcBef>
                <a:spcPts val="400"/>
              </a:spcBef>
              <a:spcAft>
                <a:spcPts val="0"/>
              </a:spcAft>
              <a:buClr>
                <a:srgbClr val="000099"/>
              </a:buClr>
              <a:buSzPct val="100000"/>
              <a:buFont typeface="Arial" panose="020B0604020202020204" pitchFamily="34" charset="0"/>
              <a:buChar char="•"/>
              <a:tabLst>
                <a:tab pos="457200"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rate to browsers over access link </a:t>
            </a:r>
          </a:p>
          <a:p>
            <a:pPr marL="457200" marR="0" lvl="1" indent="0" algn="l" defTabSz="914400" rtl="0" eaLnBrk="1" fontAlgn="auto" latinLnBrk="0" hangingPunct="1">
              <a:lnSpc>
                <a:spcPct val="90000"/>
              </a:lnSpc>
              <a:spcBef>
                <a:spcPts val="400"/>
              </a:spcBef>
              <a:spcAft>
                <a:spcPts val="0"/>
              </a:spcAft>
              <a:buClr>
                <a:srgbClr val="000099"/>
              </a:buClr>
              <a:buSzPct val="65000"/>
              <a:buFont typeface="ZapfDingbat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 0.6 * 1.50 Mbps  =  .9 Mbps </a:t>
            </a:r>
          </a:p>
          <a:p>
            <a:pPr marL="473075" marR="0" lvl="1" indent="-287338" algn="l" defTabSz="914400" rtl="0" eaLnBrk="1" fontAlgn="auto" latinLnBrk="0" hangingPunct="1">
              <a:lnSpc>
                <a:spcPct val="90000"/>
              </a:lnSpc>
              <a:spcBef>
                <a:spcPts val="400"/>
              </a:spcBef>
              <a:spcAft>
                <a:spcPts val="0"/>
              </a:spcAft>
              <a:buClr>
                <a:srgbClr val="0000A3"/>
              </a:buClr>
              <a:buSzPct val="100000"/>
              <a:buFont typeface="Arial" panose="020B0604020202020204" pitchFamily="34" charset="0"/>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access link utilization = 0.9/1.54 = .58 means low (msec) queueing delay at access link</a:t>
            </a:r>
          </a:p>
        </p:txBody>
      </p:sp>
      <p:sp>
        <p:nvSpPr>
          <p:cNvPr id="271" name="Rectangle 4">
            <a:extLst>
              <a:ext uri="{FF2B5EF4-FFF2-40B4-BE49-F238E27FC236}">
                <a16:creationId xmlns:a16="http://schemas.microsoft.com/office/drawing/2014/main" id="{D2059C01-2D9C-6C48-A831-71AE55D0D07E}"/>
              </a:ext>
            </a:extLst>
          </p:cNvPr>
          <p:cNvSpPr>
            <a:spLocks noChangeArrowheads="1"/>
          </p:cNvSpPr>
          <p:nvPr/>
        </p:nvSpPr>
        <p:spPr bwMode="auto">
          <a:xfrm>
            <a:off x="949326" y="4570944"/>
            <a:ext cx="6438281" cy="149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5750" marR="0" lvl="0" indent="-220663" algn="l" defTabSz="914400" rtl="0" eaLnBrk="1" fontAlgn="auto" latinLnBrk="0" hangingPunct="1">
              <a:lnSpc>
                <a:spcPct val="85000"/>
              </a:lnSpc>
              <a:spcBef>
                <a:spcPts val="0"/>
              </a:spcBef>
              <a:spcAft>
                <a:spcPts val="0"/>
              </a:spcAft>
              <a:buClr>
                <a:srgbClr val="000099"/>
              </a:buClr>
              <a:buSzPct val="100000"/>
              <a:buFont typeface="Wingdings" charset="2"/>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average end-end delay:</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0.6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from origin servers)</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0.4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when satisfied at cache)</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0.6 (2.01) + 0.4 (~msecs) = ~ 1.2 secs</a:t>
            </a:r>
          </a:p>
          <a:p>
            <a:pPr marL="228600" marR="0" lvl="0" indent="-228600" algn="l" defTabSz="914400" rtl="0" eaLnBrk="1" fontAlgn="auto" latinLnBrk="0" hangingPunct="1">
              <a:lnSpc>
                <a:spcPct val="80000"/>
              </a:lnSpc>
              <a:spcBef>
                <a:spcPts val="0"/>
              </a:spcBef>
              <a:spcAft>
                <a:spcPts val="0"/>
              </a:spcAft>
              <a:buClr>
                <a:srgbClr val="000099"/>
              </a:buClr>
              <a:buSzPct val="65000"/>
              <a:buFont typeface="Wingding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Gill Sans MT" charset="0"/>
                <a:ea typeface="ＭＳ Ｐゴシック" charset="0"/>
                <a:cs typeface="ＭＳ Ｐゴシック" charset="0"/>
              </a:rPr>
              <a:t>  </a:t>
            </a:r>
          </a:p>
        </p:txBody>
      </p:sp>
      <p:sp>
        <p:nvSpPr>
          <p:cNvPr id="2" name="TextBox 1">
            <a:extLst>
              <a:ext uri="{FF2B5EF4-FFF2-40B4-BE49-F238E27FC236}">
                <a16:creationId xmlns:a16="http://schemas.microsoft.com/office/drawing/2014/main" id="{F3ABE105-9733-D741-944B-F6DC771B29F2}"/>
              </a:ext>
            </a:extLst>
          </p:cNvPr>
          <p:cNvSpPr txBox="1"/>
          <p:nvPr/>
        </p:nvSpPr>
        <p:spPr>
          <a:xfrm>
            <a:off x="990600" y="6119336"/>
            <a:ext cx="9274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lower average end-end delay than with 154 Mbps link (and cheaper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2" name="Slide Number Placeholder 2">
            <a:extLst>
              <a:ext uri="{FF2B5EF4-FFF2-40B4-BE49-F238E27FC236}">
                <a16:creationId xmlns:a16="http://schemas.microsoft.com/office/drawing/2014/main" id="{14DEAC98-1261-9342-BC5F-A639A0695D77}"/>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33</a:t>
            </a:fld>
            <a:endParaRPr lang="en-US" dirty="0"/>
          </a:p>
        </p:txBody>
      </p:sp>
    </p:spTree>
    <p:extLst>
      <p:ext uri="{BB962C8B-B14F-4D97-AF65-F5344CB8AC3E}">
        <p14:creationId xmlns:p14="http://schemas.microsoft.com/office/powerpoint/2010/main" val="86457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dissolve">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dissolve">
                                      <p:cBhvr>
                                        <p:cTn id="12" dur="500"/>
                                        <p:tgtEl>
                                          <p:spTgt spid="2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71"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Browser caching: Conditional GET</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14337" y="1626575"/>
            <a:ext cx="5597253" cy="513238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don’</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 send object if browser has up-to-date cached version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object transmission delay (or use of network resources)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client:</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specify date of browser-cached copy in HTTP request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server:</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 contains no object if browser-cached copy is up-to-date: </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HTTP/1.0 304 Not Modified</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3" name="Line 4">
            <a:extLst>
              <a:ext uri="{FF2B5EF4-FFF2-40B4-BE49-F238E27FC236}">
                <a16:creationId xmlns:a16="http://schemas.microsoft.com/office/drawing/2014/main" id="{F2F5CF00-0B08-CD49-8216-B019F02D62E4}"/>
              </a:ext>
            </a:extLst>
          </p:cNvPr>
          <p:cNvSpPr>
            <a:spLocks noChangeShapeType="1"/>
          </p:cNvSpPr>
          <p:nvPr/>
        </p:nvSpPr>
        <p:spPr bwMode="auto">
          <a:xfrm>
            <a:off x="7035490" y="2068251"/>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4" name="Text Box 8">
            <a:extLst>
              <a:ext uri="{FF2B5EF4-FFF2-40B4-BE49-F238E27FC236}">
                <a16:creationId xmlns:a16="http://schemas.microsoft.com/office/drawing/2014/main" id="{906861D1-0EDE-1E49-A686-C17A98961A57}"/>
              </a:ext>
            </a:extLst>
          </p:cNvPr>
          <p:cNvSpPr txBox="1">
            <a:spLocks noChangeArrowheads="1"/>
          </p:cNvSpPr>
          <p:nvPr/>
        </p:nvSpPr>
        <p:spPr bwMode="auto">
          <a:xfrm>
            <a:off x="7341878" y="1952364"/>
            <a:ext cx="2681287" cy="620712"/>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75" name="Line 9">
            <a:extLst>
              <a:ext uri="{FF2B5EF4-FFF2-40B4-BE49-F238E27FC236}">
                <a16:creationId xmlns:a16="http://schemas.microsoft.com/office/drawing/2014/main" id="{ED4D0E55-FFE9-4141-9763-499742C88EAA}"/>
              </a:ext>
            </a:extLst>
          </p:cNvPr>
          <p:cNvSpPr>
            <a:spLocks noChangeShapeType="1"/>
          </p:cNvSpPr>
          <p:nvPr/>
        </p:nvSpPr>
        <p:spPr bwMode="auto">
          <a:xfrm flipH="1">
            <a:off x="7054540" y="281437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76" name="Group 30">
            <a:extLst>
              <a:ext uri="{FF2B5EF4-FFF2-40B4-BE49-F238E27FC236}">
                <a16:creationId xmlns:a16="http://schemas.microsoft.com/office/drawing/2014/main" id="{F2D4CC5D-48B8-6642-A163-00E2785A7CB2}"/>
              </a:ext>
            </a:extLst>
          </p:cNvPr>
          <p:cNvGrpSpPr>
            <a:grpSpLocks/>
          </p:cNvGrpSpPr>
          <p:nvPr/>
        </p:nvGrpSpPr>
        <p:grpSpPr bwMode="auto">
          <a:xfrm>
            <a:off x="7322828" y="2808026"/>
            <a:ext cx="2643187" cy="865188"/>
            <a:chOff x="2698" y="2036"/>
            <a:chExt cx="1665" cy="545"/>
          </a:xfrm>
        </p:grpSpPr>
        <p:sp>
          <p:nvSpPr>
            <p:cNvPr id="277" name="Rectangle 10">
              <a:extLst>
                <a:ext uri="{FF2B5EF4-FFF2-40B4-BE49-F238E27FC236}">
                  <a16:creationId xmlns:a16="http://schemas.microsoft.com/office/drawing/2014/main" id="{B8FAE946-FF4C-5F4E-8634-A0F622EB3E82}"/>
                </a:ext>
              </a:extLst>
            </p:cNvPr>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78" name="Text Box 11">
              <a:extLst>
                <a:ext uri="{FF2B5EF4-FFF2-40B4-BE49-F238E27FC236}">
                  <a16:creationId xmlns:a16="http://schemas.microsoft.com/office/drawing/2014/main" id="{D0F47DD5-D98D-8947-AE9C-C9BE59718F9C}"/>
                </a:ext>
              </a:extLst>
            </p:cNvPr>
            <p:cNvSpPr txBox="1">
              <a:spLocks noChangeArrowheads="1"/>
            </p:cNvSpPr>
            <p:nvPr/>
          </p:nvSpPr>
          <p:spPr bwMode="auto">
            <a:xfrm>
              <a:off x="2698" y="2036"/>
              <a:ext cx="1665" cy="545"/>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HTTP/1.0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304 Not Modified</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9" name="Text Box 28">
            <a:extLst>
              <a:ext uri="{FF2B5EF4-FFF2-40B4-BE49-F238E27FC236}">
                <a16:creationId xmlns:a16="http://schemas.microsoft.com/office/drawing/2014/main" id="{FD73E46B-3F04-E648-BC54-671B5D578B4B}"/>
              </a:ext>
            </a:extLst>
          </p:cNvPr>
          <p:cNvSpPr txBox="1">
            <a:spLocks noChangeArrowheads="1"/>
          </p:cNvSpPr>
          <p:nvPr/>
        </p:nvSpPr>
        <p:spPr bwMode="auto">
          <a:xfrm>
            <a:off x="10420040" y="2103176"/>
            <a:ext cx="1047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not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before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&lt;date&gt;</a:t>
            </a:r>
          </a:p>
        </p:txBody>
      </p:sp>
      <p:sp>
        <p:nvSpPr>
          <p:cNvPr id="280" name="Line 31">
            <a:extLst>
              <a:ext uri="{FF2B5EF4-FFF2-40B4-BE49-F238E27FC236}">
                <a16:creationId xmlns:a16="http://schemas.microsoft.com/office/drawing/2014/main" id="{C63FE7CD-8932-5842-A550-AB95E976B065}"/>
              </a:ext>
            </a:extLst>
          </p:cNvPr>
          <p:cNvSpPr>
            <a:spLocks noChangeShapeType="1"/>
          </p:cNvSpPr>
          <p:nvPr/>
        </p:nvSpPr>
        <p:spPr bwMode="auto">
          <a:xfrm>
            <a:off x="6792603" y="4033576"/>
            <a:ext cx="3905250" cy="0"/>
          </a:xfrm>
          <a:prstGeom prst="line">
            <a:avLst/>
          </a:prstGeom>
          <a:noFill/>
          <a:ln w="28575">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1" name="Line 32">
            <a:extLst>
              <a:ext uri="{FF2B5EF4-FFF2-40B4-BE49-F238E27FC236}">
                <a16:creationId xmlns:a16="http://schemas.microsoft.com/office/drawing/2014/main" id="{FB4BB9E8-5BA3-1A4B-A22B-B43D8797910A}"/>
              </a:ext>
            </a:extLst>
          </p:cNvPr>
          <p:cNvSpPr>
            <a:spLocks noChangeShapeType="1"/>
          </p:cNvSpPr>
          <p:nvPr/>
        </p:nvSpPr>
        <p:spPr bwMode="auto">
          <a:xfrm>
            <a:off x="7102165" y="4632064"/>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2" name="Text Box 34">
            <a:extLst>
              <a:ext uri="{FF2B5EF4-FFF2-40B4-BE49-F238E27FC236}">
                <a16:creationId xmlns:a16="http://schemas.microsoft.com/office/drawing/2014/main" id="{EEDA71D6-F453-1A4D-98C9-B23EA89D5F67}"/>
              </a:ext>
            </a:extLst>
          </p:cNvPr>
          <p:cNvSpPr txBox="1">
            <a:spLocks noChangeArrowheads="1"/>
          </p:cNvSpPr>
          <p:nvPr/>
        </p:nvSpPr>
        <p:spPr bwMode="auto">
          <a:xfrm>
            <a:off x="7346640" y="4516176"/>
            <a:ext cx="2681288" cy="620713"/>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3" name="Line 35">
            <a:extLst>
              <a:ext uri="{FF2B5EF4-FFF2-40B4-BE49-F238E27FC236}">
                <a16:creationId xmlns:a16="http://schemas.microsoft.com/office/drawing/2014/main" id="{8CE24BAA-3E73-704D-A359-BE2DD479246A}"/>
              </a:ext>
            </a:extLst>
          </p:cNvPr>
          <p:cNvSpPr>
            <a:spLocks noChangeShapeType="1"/>
          </p:cNvSpPr>
          <p:nvPr/>
        </p:nvSpPr>
        <p:spPr bwMode="auto">
          <a:xfrm flipH="1">
            <a:off x="7121215" y="541152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4" name="Text Box 38">
            <a:extLst>
              <a:ext uri="{FF2B5EF4-FFF2-40B4-BE49-F238E27FC236}">
                <a16:creationId xmlns:a16="http://schemas.microsoft.com/office/drawing/2014/main" id="{6B6CFEBF-546C-2C4A-A9DA-A2BC6976D61C}"/>
              </a:ext>
            </a:extLst>
          </p:cNvPr>
          <p:cNvSpPr txBox="1">
            <a:spLocks noChangeArrowheads="1"/>
          </p:cNvSpPr>
          <p:nvPr/>
        </p:nvSpPr>
        <p:spPr bwMode="auto">
          <a:xfrm>
            <a:off x="7365690" y="5355964"/>
            <a:ext cx="2643188" cy="1231106"/>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HTTP/1.0 200 OK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&lt;data&gt;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5" name="Text Box 39">
            <a:extLst>
              <a:ext uri="{FF2B5EF4-FFF2-40B4-BE49-F238E27FC236}">
                <a16:creationId xmlns:a16="http://schemas.microsoft.com/office/drawing/2014/main" id="{F31EAC50-5999-F949-836E-741F26435FCE}"/>
              </a:ext>
            </a:extLst>
          </p:cNvPr>
          <p:cNvSpPr txBox="1">
            <a:spLocks noChangeArrowheads="1"/>
          </p:cNvSpPr>
          <p:nvPr/>
        </p:nvSpPr>
        <p:spPr bwMode="auto">
          <a:xfrm>
            <a:off x="10499415" y="4762239"/>
            <a:ext cx="1047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after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&lt;date&gt;</a:t>
            </a:r>
          </a:p>
        </p:txBody>
      </p:sp>
      <p:grpSp>
        <p:nvGrpSpPr>
          <p:cNvPr id="2" name="Group 1">
            <a:extLst>
              <a:ext uri="{FF2B5EF4-FFF2-40B4-BE49-F238E27FC236}">
                <a16:creationId xmlns:a16="http://schemas.microsoft.com/office/drawing/2014/main" id="{16DA0E8B-38E2-9342-A1EB-20A2D702A664}"/>
              </a:ext>
            </a:extLst>
          </p:cNvPr>
          <p:cNvGrpSpPr/>
          <p:nvPr/>
        </p:nvGrpSpPr>
        <p:grpSpPr>
          <a:xfrm>
            <a:off x="6311590" y="1146753"/>
            <a:ext cx="4549154" cy="787400"/>
            <a:chOff x="6311590" y="931601"/>
            <a:chExt cx="4549154" cy="787400"/>
          </a:xfrm>
        </p:grpSpPr>
        <p:sp>
          <p:nvSpPr>
            <p:cNvPr id="286" name="Text Box 5">
              <a:extLst>
                <a:ext uri="{FF2B5EF4-FFF2-40B4-BE49-F238E27FC236}">
                  <a16:creationId xmlns:a16="http://schemas.microsoft.com/office/drawing/2014/main" id="{E637D672-7B6C-1647-8EEE-A788FA28FF1F}"/>
                </a:ext>
              </a:extLst>
            </p:cNvPr>
            <p:cNvSpPr txBox="1">
              <a:spLocks noChangeArrowheads="1"/>
            </p:cNvSpPr>
            <p:nvPr/>
          </p:nvSpPr>
          <p:spPr bwMode="auto">
            <a:xfrm>
              <a:off x="6311590" y="1015739"/>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client</a:t>
              </a:r>
            </a:p>
          </p:txBody>
        </p:sp>
        <p:sp>
          <p:nvSpPr>
            <p:cNvPr id="287" name="Text Box 6">
              <a:extLst>
                <a:ext uri="{FF2B5EF4-FFF2-40B4-BE49-F238E27FC236}">
                  <a16:creationId xmlns:a16="http://schemas.microsoft.com/office/drawing/2014/main" id="{5AC69B11-5115-184E-9F7C-26E36EF6DF93}"/>
                </a:ext>
              </a:extLst>
            </p:cNvPr>
            <p:cNvSpPr txBox="1">
              <a:spLocks noChangeArrowheads="1"/>
            </p:cNvSpPr>
            <p:nvPr/>
          </p:nvSpPr>
          <p:spPr bwMode="auto">
            <a:xfrm>
              <a:off x="10023785" y="1010976"/>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server</a:t>
              </a:r>
            </a:p>
          </p:txBody>
        </p:sp>
        <p:grpSp>
          <p:nvGrpSpPr>
            <p:cNvPr id="288" name="Group 34">
              <a:extLst>
                <a:ext uri="{FF2B5EF4-FFF2-40B4-BE49-F238E27FC236}">
                  <a16:creationId xmlns:a16="http://schemas.microsoft.com/office/drawing/2014/main" id="{966CD3F7-7AB2-924F-823A-58555F32174D}"/>
                </a:ext>
              </a:extLst>
            </p:cNvPr>
            <p:cNvGrpSpPr>
              <a:grpSpLocks/>
            </p:cNvGrpSpPr>
            <p:nvPr/>
          </p:nvGrpSpPr>
          <p:grpSpPr bwMode="auto">
            <a:xfrm>
              <a:off x="9588190" y="931601"/>
              <a:ext cx="422275" cy="685800"/>
              <a:chOff x="4140" y="429"/>
              <a:chExt cx="1425" cy="2396"/>
            </a:xfrm>
          </p:grpSpPr>
          <p:sp>
            <p:nvSpPr>
              <p:cNvPr id="289" name="Freeform 35">
                <a:extLst>
                  <a:ext uri="{FF2B5EF4-FFF2-40B4-BE49-F238E27FC236}">
                    <a16:creationId xmlns:a16="http://schemas.microsoft.com/office/drawing/2014/main" id="{8CE7E2BE-E936-F147-8C06-143889566EB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0" name="Rectangle 36">
                <a:extLst>
                  <a:ext uri="{FF2B5EF4-FFF2-40B4-BE49-F238E27FC236}">
                    <a16:creationId xmlns:a16="http://schemas.microsoft.com/office/drawing/2014/main" id="{A6315B9D-328B-4B4A-938A-EEDFB67D3471}"/>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91" name="Freeform 37">
                <a:extLst>
                  <a:ext uri="{FF2B5EF4-FFF2-40B4-BE49-F238E27FC236}">
                    <a16:creationId xmlns:a16="http://schemas.microsoft.com/office/drawing/2014/main" id="{D6D629FF-99A4-C445-814B-73349ADDC7F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9" name="Freeform 38">
                <a:extLst>
                  <a:ext uri="{FF2B5EF4-FFF2-40B4-BE49-F238E27FC236}">
                    <a16:creationId xmlns:a16="http://schemas.microsoft.com/office/drawing/2014/main" id="{99A64A90-EA88-094D-B5BA-9DEE55C3352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0" name="Rectangle 39">
                <a:extLst>
                  <a:ext uri="{FF2B5EF4-FFF2-40B4-BE49-F238E27FC236}">
                    <a16:creationId xmlns:a16="http://schemas.microsoft.com/office/drawing/2014/main" id="{4F858703-B37B-004C-96CE-22FC3EB7FAD4}"/>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1" name="Group 40">
                <a:extLst>
                  <a:ext uri="{FF2B5EF4-FFF2-40B4-BE49-F238E27FC236}">
                    <a16:creationId xmlns:a16="http://schemas.microsoft.com/office/drawing/2014/main" id="{94FE2F64-7E16-FF44-B770-1FF34858DF6A}"/>
                  </a:ext>
                </a:extLst>
              </p:cNvPr>
              <p:cNvGrpSpPr>
                <a:grpSpLocks/>
              </p:cNvGrpSpPr>
              <p:nvPr/>
            </p:nvGrpSpPr>
            <p:grpSpPr bwMode="auto">
              <a:xfrm>
                <a:off x="4749" y="668"/>
                <a:ext cx="581" cy="145"/>
                <a:chOff x="614" y="2568"/>
                <a:chExt cx="725" cy="139"/>
              </a:xfrm>
            </p:grpSpPr>
            <p:sp>
              <p:nvSpPr>
                <p:cNvPr id="542" name="AutoShape 41">
                  <a:extLst>
                    <a:ext uri="{FF2B5EF4-FFF2-40B4-BE49-F238E27FC236}">
                      <a16:creationId xmlns:a16="http://schemas.microsoft.com/office/drawing/2014/main" id="{FFB919DB-3DB6-2E47-9682-893EFF45038E}"/>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3" name="AutoShape 42">
                  <a:extLst>
                    <a:ext uri="{FF2B5EF4-FFF2-40B4-BE49-F238E27FC236}">
                      <a16:creationId xmlns:a16="http://schemas.microsoft.com/office/drawing/2014/main" id="{4E207D69-67B1-E24E-86A3-1CFB9A8ED603}"/>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3" name="Rectangle 43">
                <a:extLst>
                  <a:ext uri="{FF2B5EF4-FFF2-40B4-BE49-F238E27FC236}">
                    <a16:creationId xmlns:a16="http://schemas.microsoft.com/office/drawing/2014/main" id="{B50DC330-10D1-2A4E-ACAC-FF9B40FF00F4}"/>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4" name="Group 44">
                <a:extLst>
                  <a:ext uri="{FF2B5EF4-FFF2-40B4-BE49-F238E27FC236}">
                    <a16:creationId xmlns:a16="http://schemas.microsoft.com/office/drawing/2014/main" id="{2E12D255-3950-B547-9406-602D45CB34C2}"/>
                  </a:ext>
                </a:extLst>
              </p:cNvPr>
              <p:cNvGrpSpPr>
                <a:grpSpLocks/>
              </p:cNvGrpSpPr>
              <p:nvPr/>
            </p:nvGrpSpPr>
            <p:grpSpPr bwMode="auto">
              <a:xfrm>
                <a:off x="4747" y="994"/>
                <a:ext cx="581" cy="134"/>
                <a:chOff x="614" y="2568"/>
                <a:chExt cx="725" cy="139"/>
              </a:xfrm>
            </p:grpSpPr>
            <p:sp>
              <p:nvSpPr>
                <p:cNvPr id="540" name="AutoShape 45">
                  <a:extLst>
                    <a:ext uri="{FF2B5EF4-FFF2-40B4-BE49-F238E27FC236}">
                      <a16:creationId xmlns:a16="http://schemas.microsoft.com/office/drawing/2014/main" id="{BE313EB5-0E75-D64F-9B58-846AEC112DB0}"/>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1" name="AutoShape 46">
                  <a:extLst>
                    <a:ext uri="{FF2B5EF4-FFF2-40B4-BE49-F238E27FC236}">
                      <a16:creationId xmlns:a16="http://schemas.microsoft.com/office/drawing/2014/main" id="{7CDD2F87-9EE6-9841-BDE1-56E95B3F0006}"/>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5" name="Rectangle 47">
                <a:extLst>
                  <a:ext uri="{FF2B5EF4-FFF2-40B4-BE49-F238E27FC236}">
                    <a16:creationId xmlns:a16="http://schemas.microsoft.com/office/drawing/2014/main" id="{A3C6AC3E-B182-224E-ABE3-984D17D8AE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06" name="Rectangle 48">
                <a:extLst>
                  <a:ext uri="{FF2B5EF4-FFF2-40B4-BE49-F238E27FC236}">
                    <a16:creationId xmlns:a16="http://schemas.microsoft.com/office/drawing/2014/main" id="{D49F39F4-203C-5E48-875C-EE137013CD0B}"/>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7" name="Group 49">
                <a:extLst>
                  <a:ext uri="{FF2B5EF4-FFF2-40B4-BE49-F238E27FC236}">
                    <a16:creationId xmlns:a16="http://schemas.microsoft.com/office/drawing/2014/main" id="{CBB7495C-CDDF-B74E-AC55-41F4E153E97A}"/>
                  </a:ext>
                </a:extLst>
              </p:cNvPr>
              <p:cNvGrpSpPr>
                <a:grpSpLocks/>
              </p:cNvGrpSpPr>
              <p:nvPr/>
            </p:nvGrpSpPr>
            <p:grpSpPr bwMode="auto">
              <a:xfrm>
                <a:off x="4735" y="1627"/>
                <a:ext cx="582" cy="151"/>
                <a:chOff x="614" y="2568"/>
                <a:chExt cx="725" cy="139"/>
              </a:xfrm>
            </p:grpSpPr>
            <p:sp>
              <p:nvSpPr>
                <p:cNvPr id="538" name="AutoShape 50">
                  <a:extLst>
                    <a:ext uri="{FF2B5EF4-FFF2-40B4-BE49-F238E27FC236}">
                      <a16:creationId xmlns:a16="http://schemas.microsoft.com/office/drawing/2014/main" id="{DBD04B1C-004E-494D-9602-0F1310B0C334}"/>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9" name="AutoShape 51">
                  <a:extLst>
                    <a:ext uri="{FF2B5EF4-FFF2-40B4-BE49-F238E27FC236}">
                      <a16:creationId xmlns:a16="http://schemas.microsoft.com/office/drawing/2014/main" id="{3D0C8D43-BC47-E747-9FD0-5C502E897CF7}"/>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8" name="Freeform 52">
                <a:extLst>
                  <a:ext uri="{FF2B5EF4-FFF2-40B4-BE49-F238E27FC236}">
                    <a16:creationId xmlns:a16="http://schemas.microsoft.com/office/drawing/2014/main" id="{00C2FD89-F255-5B44-B5A0-4E02CB37B47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09" name="Group 53">
                <a:extLst>
                  <a:ext uri="{FF2B5EF4-FFF2-40B4-BE49-F238E27FC236}">
                    <a16:creationId xmlns:a16="http://schemas.microsoft.com/office/drawing/2014/main" id="{C35E79E1-71FE-4E4A-83A2-F8C0643953EC}"/>
                  </a:ext>
                </a:extLst>
              </p:cNvPr>
              <p:cNvGrpSpPr>
                <a:grpSpLocks/>
              </p:cNvGrpSpPr>
              <p:nvPr/>
            </p:nvGrpSpPr>
            <p:grpSpPr bwMode="auto">
              <a:xfrm>
                <a:off x="4739" y="1327"/>
                <a:ext cx="582" cy="139"/>
                <a:chOff x="614" y="2568"/>
                <a:chExt cx="725" cy="139"/>
              </a:xfrm>
            </p:grpSpPr>
            <p:sp>
              <p:nvSpPr>
                <p:cNvPr id="536" name="AutoShape 54">
                  <a:extLst>
                    <a:ext uri="{FF2B5EF4-FFF2-40B4-BE49-F238E27FC236}">
                      <a16:creationId xmlns:a16="http://schemas.microsoft.com/office/drawing/2014/main" id="{95A667E4-D78B-7A4C-A440-4917259D7A5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7" name="AutoShape 55">
                  <a:extLst>
                    <a:ext uri="{FF2B5EF4-FFF2-40B4-BE49-F238E27FC236}">
                      <a16:creationId xmlns:a16="http://schemas.microsoft.com/office/drawing/2014/main" id="{ED50BD44-2B1A-A041-ACD3-EEFDC8341188}"/>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10" name="Rectangle 56">
                <a:extLst>
                  <a:ext uri="{FF2B5EF4-FFF2-40B4-BE49-F238E27FC236}">
                    <a16:creationId xmlns:a16="http://schemas.microsoft.com/office/drawing/2014/main" id="{5DA6EF43-A6D1-5A48-BBCA-48444D1A9E86}"/>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8" name="Freeform 57">
                <a:extLst>
                  <a:ext uri="{FF2B5EF4-FFF2-40B4-BE49-F238E27FC236}">
                    <a16:creationId xmlns:a16="http://schemas.microsoft.com/office/drawing/2014/main" id="{3C6C8679-5D2D-A24A-B371-C4C1F50D16C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9" name="Freeform 58">
                <a:extLst>
                  <a:ext uri="{FF2B5EF4-FFF2-40B4-BE49-F238E27FC236}">
                    <a16:creationId xmlns:a16="http://schemas.microsoft.com/office/drawing/2014/main" id="{84C1EB21-DBAC-5D42-A7C0-5F245901D03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0" name="Oval 59">
                <a:extLst>
                  <a:ext uri="{FF2B5EF4-FFF2-40B4-BE49-F238E27FC236}">
                    <a16:creationId xmlns:a16="http://schemas.microsoft.com/office/drawing/2014/main" id="{D88785FB-A16E-B34D-8961-EB75C81E8E45}"/>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29" name="Freeform 60">
                <a:extLst>
                  <a:ext uri="{FF2B5EF4-FFF2-40B4-BE49-F238E27FC236}">
                    <a16:creationId xmlns:a16="http://schemas.microsoft.com/office/drawing/2014/main" id="{137D376C-6C12-0648-BCAA-30DCACD94D7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0" name="AutoShape 61">
                <a:extLst>
                  <a:ext uri="{FF2B5EF4-FFF2-40B4-BE49-F238E27FC236}">
                    <a16:creationId xmlns:a16="http://schemas.microsoft.com/office/drawing/2014/main" id="{3524D490-AC16-CF4B-AAFE-EF4C666B3F7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1" name="AutoShape 62">
                <a:extLst>
                  <a:ext uri="{FF2B5EF4-FFF2-40B4-BE49-F238E27FC236}">
                    <a16:creationId xmlns:a16="http://schemas.microsoft.com/office/drawing/2014/main" id="{B279651A-6EBD-F542-B219-9B4C83AF459F}"/>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2" name="Oval 63">
                <a:extLst>
                  <a:ext uri="{FF2B5EF4-FFF2-40B4-BE49-F238E27FC236}">
                    <a16:creationId xmlns:a16="http://schemas.microsoft.com/office/drawing/2014/main" id="{15D5DA26-8982-F44B-A3F7-03FEC745AB79}"/>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3" name="Oval 64">
                <a:extLst>
                  <a:ext uri="{FF2B5EF4-FFF2-40B4-BE49-F238E27FC236}">
                    <a16:creationId xmlns:a16="http://schemas.microsoft.com/office/drawing/2014/main" id="{25B61B78-2AA0-A245-9C22-EC0A104A491C}"/>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34" name="Oval 65">
                <a:extLst>
                  <a:ext uri="{FF2B5EF4-FFF2-40B4-BE49-F238E27FC236}">
                    <a16:creationId xmlns:a16="http://schemas.microsoft.com/office/drawing/2014/main" id="{78934A6A-6F9D-5541-8897-F81821D1AF16}"/>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5" name="Rectangle 66">
                <a:extLst>
                  <a:ext uri="{FF2B5EF4-FFF2-40B4-BE49-F238E27FC236}">
                    <a16:creationId xmlns:a16="http://schemas.microsoft.com/office/drawing/2014/main" id="{4994117A-432E-094B-BF94-5385D43F9BDE}"/>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544" name="Group 67">
              <a:extLst>
                <a:ext uri="{FF2B5EF4-FFF2-40B4-BE49-F238E27FC236}">
                  <a16:creationId xmlns:a16="http://schemas.microsoft.com/office/drawing/2014/main" id="{A6DA78F5-835E-D242-9B19-A42AE8C14789}"/>
                </a:ext>
              </a:extLst>
            </p:cNvPr>
            <p:cNvGrpSpPr>
              <a:grpSpLocks/>
            </p:cNvGrpSpPr>
            <p:nvPr/>
          </p:nvGrpSpPr>
          <p:grpSpPr bwMode="auto">
            <a:xfrm>
              <a:off x="6887853" y="976051"/>
              <a:ext cx="742950" cy="742950"/>
              <a:chOff x="-44" y="1473"/>
              <a:chExt cx="981" cy="1105"/>
            </a:xfrm>
          </p:grpSpPr>
          <p:pic>
            <p:nvPicPr>
              <p:cNvPr id="545" name="Picture 68" descr="desktop_computer_stylized_medium">
                <a:extLst>
                  <a:ext uri="{FF2B5EF4-FFF2-40B4-BE49-F238E27FC236}">
                    <a16:creationId xmlns:a16="http://schemas.microsoft.com/office/drawing/2014/main" id="{AF3FF2A0-2B19-2846-B88C-3A51C7188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6" name="Freeform 69">
                <a:extLst>
                  <a:ext uri="{FF2B5EF4-FFF2-40B4-BE49-F238E27FC236}">
                    <a16:creationId xmlns:a16="http://schemas.microsoft.com/office/drawing/2014/main" id="{77A4C668-554A-6C44-A4D3-0F6A27C1F4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56" name="Slide Number Placeholder 2">
            <a:extLst>
              <a:ext uri="{FF2B5EF4-FFF2-40B4-BE49-F238E27FC236}">
                <a16:creationId xmlns:a16="http://schemas.microsoft.com/office/drawing/2014/main" id="{8064881B-A35A-8B40-BFE6-0E4FAAB88AA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5103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2">
                                            <p:txEl>
                                              <p:pRg st="2" end="2"/>
                                            </p:txEl>
                                          </p:spTgt>
                                        </p:tgtEl>
                                        <p:attrNameLst>
                                          <p:attrName>style.visibility</p:attrName>
                                        </p:attrNameLst>
                                      </p:cBhvr>
                                      <p:to>
                                        <p:strVal val="visible"/>
                                      </p:to>
                                    </p:set>
                                    <p:animEffect transition="in" filter="dissolve">
                                      <p:cBhvr>
                                        <p:cTn id="7" dur="500"/>
                                        <p:tgtEl>
                                          <p:spTgt spid="27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72">
                                            <p:txEl>
                                              <p:pRg st="3" end="3"/>
                                            </p:txEl>
                                          </p:spTgt>
                                        </p:tgtEl>
                                        <p:attrNameLst>
                                          <p:attrName>style.visibility</p:attrName>
                                        </p:attrNameLst>
                                      </p:cBhvr>
                                      <p:to>
                                        <p:strVal val="visible"/>
                                      </p:to>
                                    </p:set>
                                    <p:animEffect transition="in" filter="dissolve">
                                      <p:cBhvr>
                                        <p:cTn id="10" dur="500"/>
                                        <p:tgtEl>
                                          <p:spTgt spid="27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72">
                                            <p:txEl>
                                              <p:pRg st="4" end="4"/>
                                            </p:txEl>
                                          </p:spTgt>
                                        </p:tgtEl>
                                        <p:attrNameLst>
                                          <p:attrName>style.visibility</p:attrName>
                                        </p:attrNameLst>
                                      </p:cBhvr>
                                      <p:to>
                                        <p:strVal val="visible"/>
                                      </p:to>
                                    </p:set>
                                    <p:animEffect transition="in" filter="dissolve">
                                      <p:cBhvr>
                                        <p:cTn id="15" dur="500"/>
                                        <p:tgtEl>
                                          <p:spTgt spid="272">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72">
                                            <p:txEl>
                                              <p:pRg st="5" end="5"/>
                                            </p:txEl>
                                          </p:spTgt>
                                        </p:tgtEl>
                                        <p:attrNameLst>
                                          <p:attrName>style.visibility</p:attrName>
                                        </p:attrNameLst>
                                      </p:cBhvr>
                                      <p:to>
                                        <p:strVal val="visible"/>
                                      </p:to>
                                    </p:set>
                                    <p:animEffect transition="in" filter="dissolve">
                                      <p:cBhvr>
                                        <p:cTn id="18" dur="500"/>
                                        <p:tgtEl>
                                          <p:spTgt spid="27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73"/>
                                        </p:tgtEl>
                                        <p:attrNameLst>
                                          <p:attrName>style.visibility</p:attrName>
                                        </p:attrNameLst>
                                      </p:cBhvr>
                                      <p:to>
                                        <p:strVal val="visible"/>
                                      </p:to>
                                    </p:set>
                                    <p:animEffect transition="in" filter="wipe(left)">
                                      <p:cBhvr>
                                        <p:cTn id="27" dur="500"/>
                                        <p:tgtEl>
                                          <p:spTgt spid="27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74"/>
                                        </p:tgtEl>
                                        <p:attrNameLst>
                                          <p:attrName>style.visibility</p:attrName>
                                        </p:attrNameLst>
                                      </p:cBhvr>
                                      <p:to>
                                        <p:strVal val="visible"/>
                                      </p:to>
                                    </p:set>
                                    <p:animEffect transition="in" filter="wipe(left)">
                                      <p:cBhvr>
                                        <p:cTn id="30" dur="500"/>
                                        <p:tgtEl>
                                          <p:spTgt spid="274"/>
                                        </p:tgtEl>
                                      </p:cBhvr>
                                    </p:animEffect>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79"/>
                                        </p:tgtEl>
                                        <p:attrNameLst>
                                          <p:attrName>style.visibility</p:attrName>
                                        </p:attrNameLst>
                                      </p:cBhvr>
                                      <p:to>
                                        <p:strVal val="visible"/>
                                      </p:to>
                                    </p:set>
                                    <p:animEffect transition="in" filter="dissolve">
                                      <p:cBhvr>
                                        <p:cTn id="34" dur="500"/>
                                        <p:tgtEl>
                                          <p:spTgt spid="27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75"/>
                                        </p:tgtEl>
                                        <p:attrNameLst>
                                          <p:attrName>style.visibility</p:attrName>
                                        </p:attrNameLst>
                                      </p:cBhvr>
                                      <p:to>
                                        <p:strVal val="visible"/>
                                      </p:to>
                                    </p:set>
                                    <p:animEffect transition="in" filter="wipe(right)">
                                      <p:cBhvr>
                                        <p:cTn id="39" dur="500"/>
                                        <p:tgtEl>
                                          <p:spTgt spid="275"/>
                                        </p:tgtEl>
                                      </p:cBhvr>
                                    </p:animEffect>
                                  </p:childTnLst>
                                </p:cTn>
                              </p:par>
                              <p:par>
                                <p:cTn id="40" presetID="22" presetClass="entr" presetSubtype="2" fill="hold" nodeType="withEffect">
                                  <p:stCondLst>
                                    <p:cond delay="0"/>
                                  </p:stCondLst>
                                  <p:childTnLst>
                                    <p:set>
                                      <p:cBhvr>
                                        <p:cTn id="41" dur="1" fill="hold">
                                          <p:stCondLst>
                                            <p:cond delay="0"/>
                                          </p:stCondLst>
                                        </p:cTn>
                                        <p:tgtEl>
                                          <p:spTgt spid="276"/>
                                        </p:tgtEl>
                                        <p:attrNameLst>
                                          <p:attrName>style.visibility</p:attrName>
                                        </p:attrNameLst>
                                      </p:cBhvr>
                                      <p:to>
                                        <p:strVal val="visible"/>
                                      </p:to>
                                    </p:set>
                                    <p:animEffect transition="in" filter="wipe(right)">
                                      <p:cBhvr>
                                        <p:cTn id="42" dur="500"/>
                                        <p:tgtEl>
                                          <p:spTgt spid="27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281"/>
                                        </p:tgtEl>
                                        <p:attrNameLst>
                                          <p:attrName>style.visibility</p:attrName>
                                        </p:attrNameLst>
                                      </p:cBhvr>
                                      <p:to>
                                        <p:strVal val="visible"/>
                                      </p:to>
                                    </p:set>
                                    <p:animEffect transition="in" filter="wipe(left)">
                                      <p:cBhvr>
                                        <p:cTn id="50" dur="500"/>
                                        <p:tgtEl>
                                          <p:spTgt spid="28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82"/>
                                        </p:tgtEl>
                                        <p:attrNameLst>
                                          <p:attrName>style.visibility</p:attrName>
                                        </p:attrNameLst>
                                      </p:cBhvr>
                                      <p:to>
                                        <p:strVal val="visible"/>
                                      </p:to>
                                    </p:set>
                                    <p:animEffect transition="in" filter="wipe(left)">
                                      <p:cBhvr>
                                        <p:cTn id="53" dur="500"/>
                                        <p:tgtEl>
                                          <p:spTgt spid="282"/>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285"/>
                                        </p:tgtEl>
                                        <p:attrNameLst>
                                          <p:attrName>style.visibility</p:attrName>
                                        </p:attrNameLst>
                                      </p:cBhvr>
                                      <p:to>
                                        <p:strVal val="visible"/>
                                      </p:to>
                                    </p:set>
                                    <p:animEffect transition="in" filter="dissolve">
                                      <p:cBhvr>
                                        <p:cTn id="57" dur="500"/>
                                        <p:tgtEl>
                                          <p:spTgt spid="28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83"/>
                                        </p:tgtEl>
                                        <p:attrNameLst>
                                          <p:attrName>style.visibility</p:attrName>
                                        </p:attrNameLst>
                                      </p:cBhvr>
                                      <p:to>
                                        <p:strVal val="visible"/>
                                      </p:to>
                                    </p:set>
                                    <p:animEffect transition="in" filter="wipe(right)">
                                      <p:cBhvr>
                                        <p:cTn id="62" dur="500"/>
                                        <p:tgtEl>
                                          <p:spTgt spid="283"/>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284"/>
                                        </p:tgtEl>
                                        <p:attrNameLst>
                                          <p:attrName>style.visibility</p:attrName>
                                        </p:attrNameLst>
                                      </p:cBhvr>
                                      <p:to>
                                        <p:strVal val="visible"/>
                                      </p:to>
                                    </p:set>
                                    <p:animEffect transition="in" filter="wipe(right)">
                                      <p:cBhvr>
                                        <p:cTn id="65"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9" grpId="0"/>
      <p:bldP spid="282" grpId="0" animBg="1"/>
      <p:bldP spid="284" grpId="0" animBg="1"/>
      <p:bldP spid="28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Rectangle 3">
            <a:extLst>
              <a:ext uri="{FF2B5EF4-FFF2-40B4-BE49-F238E27FC236}">
                <a16:creationId xmlns:a16="http://schemas.microsoft.com/office/drawing/2014/main" id="{FB527882-F34C-8945-BA16-5C2965DA6310}"/>
              </a:ext>
            </a:extLst>
          </p:cNvPr>
          <p:cNvSpPr txBox="1">
            <a:spLocks noChangeArrowheads="1"/>
          </p:cNvSpPr>
          <p:nvPr/>
        </p:nvSpPr>
        <p:spPr>
          <a:xfrm>
            <a:off x="914400" y="2142059"/>
            <a:ext cx="10654118" cy="3930449"/>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HTTP1.1:</a:t>
            </a:r>
            <a:r>
              <a:rPr kumimoji="0" lang="en-US" altLang="en-US" sz="3200" b="0" i="0"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introduced </a:t>
            </a:r>
            <a:r>
              <a:rPr kumimoji="0" lang="en-US" altLang="en-US" sz="32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multiple, pipelined GETs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over single TCP connection</a:t>
            </a:r>
            <a:endParaRPr kumimoji="0" lang="en-US" altLang="en-US" sz="32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responds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(FCFS: first-come-first-served scheduling) to GET requests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with FCFS, small object may have to wait for transmission  (</a:t>
            </a:r>
            <a:r>
              <a:rPr kumimoji="0" lang="en-US" altLang="en-US" sz="28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head-of-line (HOL) blocking</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behind large object(s)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loss recovery (retransmitting lost TCP segments) stalls object transmission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A6F2E176-E832-C946-945A-E70AAE074BF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35</a:t>
            </a:fld>
            <a:endParaRPr lang="en-US" dirty="0"/>
          </a:p>
        </p:txBody>
      </p:sp>
    </p:spTree>
    <p:extLst>
      <p:ext uri="{BB962C8B-B14F-4D97-AF65-F5344CB8AC3E}">
        <p14:creationId xmlns:p14="http://schemas.microsoft.com/office/powerpoint/2010/main" val="32612160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901486" y="2150525"/>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HTTP/2:</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[RFC 7540, 2015]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increased flexibility at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in sending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methods, status codes, most header fields unchanged from HTTP 1.1</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transmission order of requested objects based on </a:t>
            </a:r>
            <a:r>
              <a:rPr kumimoji="0" lang="en-US" alt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client-specified object priority</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(not necessarily FCFS)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push</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unrequested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divide </a:t>
            </a:r>
            <a:r>
              <a:rPr kumimoji="0" lang="en-US" alt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objects into frames</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schedule frames to mitigate HOL blocking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279D3858-EB11-8347-B284-0EA3928CF486}"/>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20476A41-E13C-BC40-A484-B8CD2CE4B46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36</a:t>
            </a:fld>
            <a:endParaRPr lang="en-US" dirty="0"/>
          </a:p>
        </p:txBody>
      </p:sp>
    </p:spTree>
    <p:extLst>
      <p:ext uri="{BB962C8B-B14F-4D97-AF65-F5344CB8AC3E}">
        <p14:creationId xmlns:p14="http://schemas.microsoft.com/office/powerpoint/2010/main" val="15347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1" end="1"/>
                                            </p:txEl>
                                          </p:spTgt>
                                        </p:tgtEl>
                                        <p:attrNameLst>
                                          <p:attrName>style.visibility</p:attrName>
                                        </p:attrNameLst>
                                      </p:cBhvr>
                                      <p:to>
                                        <p:strVal val="visible"/>
                                      </p:to>
                                    </p:set>
                                    <p:animEffect transition="in" filter="dissolve">
                                      <p:cBhvr>
                                        <p:cTn id="12" dur="500"/>
                                        <p:tgtEl>
                                          <p:spTgt spid="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2" end="2"/>
                                            </p:txEl>
                                          </p:spTgt>
                                        </p:tgtEl>
                                        <p:attrNameLst>
                                          <p:attrName>style.visibility</p:attrName>
                                        </p:attrNameLst>
                                      </p:cBhvr>
                                      <p:to>
                                        <p:strVal val="visible"/>
                                      </p:to>
                                    </p:set>
                                    <p:animEffect transition="in" filter="dissolve">
                                      <p:cBhvr>
                                        <p:cTn id="17" dur="500"/>
                                        <p:tgtEl>
                                          <p:spTgt spid="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6">
                                            <p:txEl>
                                              <p:pRg st="3" end="3"/>
                                            </p:txEl>
                                          </p:spTgt>
                                        </p:tgtEl>
                                        <p:attrNameLst>
                                          <p:attrName>style.visibility</p:attrName>
                                        </p:attrNameLst>
                                      </p:cBhvr>
                                      <p:to>
                                        <p:strVal val="visible"/>
                                      </p:to>
                                    </p:set>
                                    <p:animEffect transition="in" filter="dissolve">
                                      <p:cBhvr>
                                        <p:cTn id="22" dur="500"/>
                                        <p:tgtEl>
                                          <p:spTgt spid="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
                                            <p:txEl>
                                              <p:pRg st="4" end="4"/>
                                            </p:txEl>
                                          </p:spTgt>
                                        </p:tgtEl>
                                        <p:attrNameLst>
                                          <p:attrName>style.visibility</p:attrName>
                                        </p:attrNameLst>
                                      </p:cBhvr>
                                      <p:to>
                                        <p:strVal val="visible"/>
                                      </p:to>
                                    </p:set>
                                    <p:animEffect transition="in" filter="dissolve">
                                      <p:cBhvr>
                                        <p:cTn id="27" dur="500"/>
                                        <p:tgtEl>
                                          <p:spTgt spid="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1.1: client requests 1 large object (e.g., video file) and 3 smaller objects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3BCCEA0D-BD56-2144-8446-6F45775C9DAB}"/>
              </a:ext>
            </a:extLst>
          </p:cNvPr>
          <p:cNvGrpSpPr/>
          <p:nvPr/>
        </p:nvGrpSpPr>
        <p:grpSpPr>
          <a:xfrm>
            <a:off x="3400914" y="3064264"/>
            <a:ext cx="4052925" cy="2231577"/>
            <a:chOff x="3400914" y="3064264"/>
            <a:chExt cx="4052925" cy="2231577"/>
          </a:xfrm>
        </p:grpSpPr>
        <p:cxnSp>
          <p:nvCxnSpPr>
            <p:cNvPr id="59" name="Straight Arrow Connector 58">
              <a:extLst>
                <a:ext uri="{FF2B5EF4-FFF2-40B4-BE49-F238E27FC236}">
                  <a16:creationId xmlns:a16="http://schemas.microsoft.com/office/drawing/2014/main" id="{FD6DCCE9-A422-404A-94DE-DE520C1D2809}"/>
                </a:ext>
              </a:extLst>
            </p:cNvPr>
            <p:cNvCxnSpPr>
              <a:cxnSpLocks/>
            </p:cNvCxnSpPr>
            <p:nvPr/>
          </p:nvCxnSpPr>
          <p:spPr>
            <a:xfrm flipH="1">
              <a:off x="3400914" y="5022530"/>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Freeform 48">
              <a:extLst>
                <a:ext uri="{FF2B5EF4-FFF2-40B4-BE49-F238E27FC236}">
                  <a16:creationId xmlns:a16="http://schemas.microsoft.com/office/drawing/2014/main" id="{AF7FDDA2-EA85-004E-AB1B-97A9090ECD2A}"/>
                </a:ext>
              </a:extLst>
            </p:cNvPr>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1032D652-964E-9F43-98C4-FFCFB51B8116}"/>
              </a:ext>
            </a:extLst>
          </p:cNvPr>
          <p:cNvGrpSpPr/>
          <p:nvPr/>
        </p:nvGrpSpPr>
        <p:grpSpPr>
          <a:xfrm>
            <a:off x="3389679" y="5054301"/>
            <a:ext cx="4064160" cy="386589"/>
            <a:chOff x="3389679" y="5054301"/>
            <a:chExt cx="4064160" cy="386589"/>
          </a:xfrm>
        </p:grpSpPr>
        <p:cxnSp>
          <p:nvCxnSpPr>
            <p:cNvPr id="60" name="Straight Arrow Connector 59">
              <a:extLst>
                <a:ext uri="{FF2B5EF4-FFF2-40B4-BE49-F238E27FC236}">
                  <a16:creationId xmlns:a16="http://schemas.microsoft.com/office/drawing/2014/main" id="{74B14409-7AA2-6647-870D-F81D3E4A7B92}"/>
                </a:ext>
              </a:extLst>
            </p:cNvPr>
            <p:cNvCxnSpPr>
              <a:cxnSpLocks/>
            </p:cNvCxnSpPr>
            <p:nvPr/>
          </p:nvCxnSpPr>
          <p:spPr>
            <a:xfrm flipH="1">
              <a:off x="3389679" y="5161562"/>
              <a:ext cx="4064160" cy="279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reeform 66">
              <a:extLst>
                <a:ext uri="{FF2B5EF4-FFF2-40B4-BE49-F238E27FC236}">
                  <a16:creationId xmlns:a16="http://schemas.microsoft.com/office/drawing/2014/main" id="{40D71812-E6AC-D143-8CC1-FD1BA4C52E80}"/>
                </a:ext>
              </a:extLst>
            </p:cNvPr>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40FB06DE-F29F-A246-84EE-63E1636623F1}"/>
              </a:ext>
            </a:extLst>
          </p:cNvPr>
          <p:cNvGrpSpPr/>
          <p:nvPr/>
        </p:nvGrpSpPr>
        <p:grpSpPr>
          <a:xfrm>
            <a:off x="3401181" y="5445216"/>
            <a:ext cx="4028803" cy="375356"/>
            <a:chOff x="3401181" y="5445216"/>
            <a:chExt cx="4028803" cy="375356"/>
          </a:xfrm>
        </p:grpSpPr>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401181" y="5534648"/>
              <a:ext cx="4028803" cy="269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Freeform 69">
              <a:extLst>
                <a:ext uri="{FF2B5EF4-FFF2-40B4-BE49-F238E27FC236}">
                  <a16:creationId xmlns:a16="http://schemas.microsoft.com/office/drawing/2014/main" id="{E5D9F6BF-C428-4448-A3F0-EC7E244381F1}"/>
                </a:ext>
              </a:extLst>
            </p:cNvPr>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grpSp>
        <p:nvGrpSpPr>
          <p:cNvPr id="3" name="Group 2">
            <a:extLst>
              <a:ext uri="{FF2B5EF4-FFF2-40B4-BE49-F238E27FC236}">
                <a16:creationId xmlns:a16="http://schemas.microsoft.com/office/drawing/2014/main" id="{CFF15201-6C51-0E4C-8DF2-2874D9BB5094}"/>
              </a:ext>
            </a:extLst>
          </p:cNvPr>
          <p:cNvGrpSpPr/>
          <p:nvPr/>
        </p:nvGrpSpPr>
        <p:grpSpPr>
          <a:xfrm>
            <a:off x="1750742" y="5112121"/>
            <a:ext cx="1641327" cy="338554"/>
            <a:chOff x="1750742" y="5112121"/>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50742" y="5290443"/>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869B0B9-3B24-694E-ACA6-3C15E7F0A7AA}"/>
                </a:ext>
              </a:extLst>
            </p:cNvPr>
            <p:cNvGrpSpPr/>
            <p:nvPr/>
          </p:nvGrpSpPr>
          <p:grpSpPr>
            <a:xfrm>
              <a:off x="2136070" y="5112121"/>
              <a:ext cx="459104" cy="338554"/>
              <a:chOff x="2709565" y="5090498"/>
              <a:chExt cx="459104" cy="338554"/>
            </a:xfrm>
          </p:grpSpPr>
          <p:sp>
            <p:nvSpPr>
              <p:cNvPr id="90" name="Rectangle 89">
                <a:extLst>
                  <a:ext uri="{FF2B5EF4-FFF2-40B4-BE49-F238E27FC236}">
                    <a16:creationId xmlns:a16="http://schemas.microsoft.com/office/drawing/2014/main" id="{50D49D93-5523-2D40-A4B4-2C25959CCB4C}"/>
                  </a:ext>
                </a:extLst>
              </p:cNvPr>
              <p:cNvSpPr/>
              <p:nvPr/>
            </p:nvSpPr>
            <p:spPr>
              <a:xfrm>
                <a:off x="2785241" y="5146384"/>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a:extLst>
                  <a:ext uri="{FF2B5EF4-FFF2-40B4-BE49-F238E27FC236}">
                    <a16:creationId xmlns:a16="http://schemas.microsoft.com/office/drawing/2014/main" id="{024E2305-8E5C-AA43-A3E7-0B4250CBA647}"/>
                  </a:ext>
                </a:extLst>
              </p:cNvPr>
              <p:cNvSpPr txBox="1"/>
              <p:nvPr/>
            </p:nvSpPr>
            <p:spPr>
              <a:xfrm>
                <a:off x="2709565" y="509049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grpSp>
      <p:sp>
        <p:nvSpPr>
          <p:cNvPr id="94" name="Rectangle 93">
            <a:extLst>
              <a:ext uri="{FF2B5EF4-FFF2-40B4-BE49-F238E27FC236}">
                <a16:creationId xmlns:a16="http://schemas.microsoft.com/office/drawing/2014/main" id="{63ACB7C6-C932-A244-9314-0E6B7F0BABA7}"/>
              </a:ext>
            </a:extLst>
          </p:cNvPr>
          <p:cNvSpPr/>
          <p:nvPr/>
        </p:nvSpPr>
        <p:spPr>
          <a:xfrm>
            <a:off x="2453226" y="5330278"/>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F5600D4F-86F9-0C49-A7FC-8E1F0F10C16E}"/>
              </a:ext>
            </a:extLst>
          </p:cNvPr>
          <p:cNvGrpSpPr/>
          <p:nvPr/>
        </p:nvGrpSpPr>
        <p:grpSpPr>
          <a:xfrm>
            <a:off x="1750742" y="5274392"/>
            <a:ext cx="1641172" cy="338554"/>
            <a:chOff x="1750742" y="5274392"/>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0742" y="5442843"/>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384556" y="5274392"/>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grpSp>
        <p:nvGrpSpPr>
          <p:cNvPr id="7" name="Group 6">
            <a:extLst>
              <a:ext uri="{FF2B5EF4-FFF2-40B4-BE49-F238E27FC236}">
                <a16:creationId xmlns:a16="http://schemas.microsoft.com/office/drawing/2014/main" id="{DF5B72F1-6258-1D46-8B4C-28D067B642BD}"/>
              </a:ext>
            </a:extLst>
          </p:cNvPr>
          <p:cNvGrpSpPr/>
          <p:nvPr/>
        </p:nvGrpSpPr>
        <p:grpSpPr>
          <a:xfrm>
            <a:off x="1750742" y="5500058"/>
            <a:ext cx="1644347" cy="338554"/>
            <a:chOff x="1750742" y="5500058"/>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0742" y="5670973"/>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78111" y="550005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grpSp>
        <p:nvGrpSpPr>
          <p:cNvPr id="55" name="Group 54">
            <a:extLst>
              <a:ext uri="{FF2B5EF4-FFF2-40B4-BE49-F238E27FC236}">
                <a16:creationId xmlns:a16="http://schemas.microsoft.com/office/drawing/2014/main" id="{2E3B66F0-9018-8E4D-819B-CF6530707FCC}"/>
              </a:ext>
            </a:extLst>
          </p:cNvPr>
          <p:cNvGrpSpPr/>
          <p:nvPr/>
        </p:nvGrpSpPr>
        <p:grpSpPr>
          <a:xfrm>
            <a:off x="1750742" y="5634943"/>
            <a:ext cx="1641326" cy="338554"/>
            <a:chOff x="1750742" y="5634943"/>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50742"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779553" y="563494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F92C3131-42F8-4447-929E-4F663CB535C3}"/>
              </a:ext>
            </a:extLst>
          </p:cNvPr>
          <p:cNvSpPr/>
          <p:nvPr/>
        </p:nvSpPr>
        <p:spPr>
          <a:xfrm>
            <a:off x="10065868" y="3696565"/>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objects delivered in order requested: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wait behind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7" name="Group 56">
            <a:extLst>
              <a:ext uri="{FF2B5EF4-FFF2-40B4-BE49-F238E27FC236}">
                <a16:creationId xmlns:a16="http://schemas.microsoft.com/office/drawing/2014/main" id="{57772C53-CB21-F54B-81A4-80FA45EF0DCB}"/>
              </a:ext>
            </a:extLst>
          </p:cNvPr>
          <p:cNvGrpSpPr/>
          <p:nvPr/>
        </p:nvGrpSpPr>
        <p:grpSpPr>
          <a:xfrm>
            <a:off x="3400914" y="5195255"/>
            <a:ext cx="4029070" cy="477315"/>
            <a:chOff x="3400914" y="5195255"/>
            <a:chExt cx="4029070" cy="477315"/>
          </a:xfrm>
        </p:grpSpPr>
        <p:cxnSp>
          <p:nvCxnSpPr>
            <p:cNvPr id="61" name="Straight Arrow Connector 60">
              <a:extLst>
                <a:ext uri="{FF2B5EF4-FFF2-40B4-BE49-F238E27FC236}">
                  <a16:creationId xmlns:a16="http://schemas.microsoft.com/office/drawing/2014/main" id="{72FF5CC6-CED4-2143-AE2B-F90140B18684}"/>
                </a:ext>
              </a:extLst>
            </p:cNvPr>
            <p:cNvCxnSpPr>
              <a:cxnSpLocks/>
            </p:cNvCxnSpPr>
            <p:nvPr/>
          </p:nvCxnSpPr>
          <p:spPr>
            <a:xfrm flipH="1">
              <a:off x="3400914" y="5403102"/>
              <a:ext cx="4029070" cy="269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a16="http://schemas.microsoft.com/office/drawing/2014/main" id="{5A06D02B-5F32-3D42-9572-49327927E15A}"/>
                </a:ext>
              </a:extLst>
            </p:cNvPr>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3" name="Slide Number Placeholder 2">
            <a:extLst>
              <a:ext uri="{FF2B5EF4-FFF2-40B4-BE49-F238E27FC236}">
                <a16:creationId xmlns:a16="http://schemas.microsoft.com/office/drawing/2014/main" id="{04B1ED28-70FB-1F43-9411-4F7106AECB3D}"/>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37</a:t>
            </a:fld>
            <a:endParaRPr lang="en-US" dirty="0"/>
          </a:p>
        </p:txBody>
      </p:sp>
    </p:spTree>
    <p:extLst>
      <p:ext uri="{BB962C8B-B14F-4D97-AF65-F5344CB8AC3E}">
        <p14:creationId xmlns:p14="http://schemas.microsoft.com/office/powerpoint/2010/main" val="37514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right)">
                                      <p:cBhvr>
                                        <p:cTn id="23" dur="500"/>
                                        <p:tgtEl>
                                          <p:spTgt spid="5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right)">
                                      <p:cBhvr>
                                        <p:cTn id="31" dur="500"/>
                                        <p:tgtEl>
                                          <p:spTgt spid="5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dissolve">
                                      <p:cBhvr>
                                        <p:cTn id="4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objects divided into frames, frame transmission interleaved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347464" y="5534648"/>
            <a:ext cx="4093672" cy="275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Freeform 48">
            <a:extLst>
              <a:ext uri="{FF2B5EF4-FFF2-40B4-BE49-F238E27FC236}">
                <a16:creationId xmlns:a16="http://schemas.microsoft.com/office/drawing/2014/main" id="{AF7FDDA2-EA85-004E-AB1B-97A9090ECD2A}"/>
              </a:ext>
            </a:extLst>
          </p:cNvPr>
          <p:cNvSpPr/>
          <p:nvPr/>
        </p:nvSpPr>
        <p:spPr>
          <a:xfrm>
            <a:off x="3486512" y="3835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 name="connsiteX0" fmla="*/ 3867383 w 3867817"/>
              <a:gd name="connsiteY0" fmla="*/ 0 h 2226179"/>
              <a:gd name="connsiteX1" fmla="*/ 411 w 3867817"/>
              <a:gd name="connsiteY1" fmla="*/ 273465 h 2226179"/>
              <a:gd name="connsiteX2" fmla="*/ 411 w 3867817"/>
              <a:gd name="connsiteY2" fmla="*/ 2226179 h 2226179"/>
              <a:gd name="connsiteX3" fmla="*/ 3856760 w 3867817"/>
              <a:gd name="connsiteY3" fmla="*/ 1718981 h 2226179"/>
              <a:gd name="connsiteX4" fmla="*/ 3867383 w 3867817"/>
              <a:gd name="connsiteY4" fmla="*/ 0 h 2226179"/>
              <a:gd name="connsiteX0" fmla="*/ 3867383 w 3867817"/>
              <a:gd name="connsiteY0" fmla="*/ 0 h 1978529"/>
              <a:gd name="connsiteX1" fmla="*/ 411 w 3867817"/>
              <a:gd name="connsiteY1" fmla="*/ 273465 h 1978529"/>
              <a:gd name="connsiteX2" fmla="*/ 411 w 3867817"/>
              <a:gd name="connsiteY2" fmla="*/ 1978529 h 1978529"/>
              <a:gd name="connsiteX3" fmla="*/ 3856760 w 3867817"/>
              <a:gd name="connsiteY3" fmla="*/ 1718981 h 1978529"/>
              <a:gd name="connsiteX4" fmla="*/ 3867383 w 3867817"/>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Freeform 66">
            <a:extLst>
              <a:ext uri="{FF2B5EF4-FFF2-40B4-BE49-F238E27FC236}">
                <a16:creationId xmlns:a16="http://schemas.microsoft.com/office/drawing/2014/main" id="{40D71812-E6AC-D143-8CC1-FD1BA4C52E80}"/>
              </a:ext>
            </a:extLst>
          </p:cNvPr>
          <p:cNvSpPr/>
          <p:nvPr/>
        </p:nvSpPr>
        <p:spPr>
          <a:xfrm>
            <a:off x="3479865" y="3207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Freeform 67">
            <a:extLst>
              <a:ext uri="{FF2B5EF4-FFF2-40B4-BE49-F238E27FC236}">
                <a16:creationId xmlns:a16="http://schemas.microsoft.com/office/drawing/2014/main" id="{10D09925-DD27-D34F-926D-3DCC96A914D5}"/>
              </a:ext>
            </a:extLst>
          </p:cNvPr>
          <p:cNvSpPr/>
          <p:nvPr/>
        </p:nvSpPr>
        <p:spPr>
          <a:xfrm>
            <a:off x="3479865" y="3336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Freeform 69">
            <a:extLst>
              <a:ext uri="{FF2B5EF4-FFF2-40B4-BE49-F238E27FC236}">
                <a16:creationId xmlns:a16="http://schemas.microsoft.com/office/drawing/2014/main" id="{E5D9F6BF-C428-4448-A3F0-EC7E244381F1}"/>
              </a:ext>
            </a:extLst>
          </p:cNvPr>
          <p:cNvSpPr/>
          <p:nvPr/>
        </p:nvSpPr>
        <p:spPr>
          <a:xfrm>
            <a:off x="3485129" y="3468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50D49D93-5523-2D40-A4B4-2C25959CCB4C}"/>
              </a:ext>
            </a:extLst>
          </p:cNvPr>
          <p:cNvSpPr/>
          <p:nvPr/>
        </p:nvSpPr>
        <p:spPr>
          <a:xfrm>
            <a:off x="2231742" y="3441675"/>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B20822AF-19CE-9944-A719-6386C461356D}"/>
              </a:ext>
            </a:extLst>
          </p:cNvPr>
          <p:cNvGrpSpPr/>
          <p:nvPr/>
        </p:nvGrpSpPr>
        <p:grpSpPr>
          <a:xfrm>
            <a:off x="1770738" y="3385789"/>
            <a:ext cx="1641327" cy="338554"/>
            <a:chOff x="1770738" y="3385789"/>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70738" y="3564111"/>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24E2305-8E5C-AA43-A3E7-0B4250CBA647}"/>
                </a:ext>
              </a:extLst>
            </p:cNvPr>
            <p:cNvSpPr txBox="1"/>
            <p:nvPr/>
          </p:nvSpPr>
          <p:spPr>
            <a:xfrm>
              <a:off x="2156066" y="3385789"/>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94" name="Rectangle 93">
            <a:extLst>
              <a:ext uri="{FF2B5EF4-FFF2-40B4-BE49-F238E27FC236}">
                <a16:creationId xmlns:a16="http://schemas.microsoft.com/office/drawing/2014/main" id="{63ACB7C6-C932-A244-9314-0E6B7F0BABA7}"/>
              </a:ext>
            </a:extLst>
          </p:cNvPr>
          <p:cNvSpPr/>
          <p:nvPr/>
        </p:nvSpPr>
        <p:spPr>
          <a:xfrm>
            <a:off x="2369264" y="3728151"/>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28813376-E418-2342-A851-A732B9438E05}"/>
              </a:ext>
            </a:extLst>
          </p:cNvPr>
          <p:cNvGrpSpPr/>
          <p:nvPr/>
        </p:nvGrpSpPr>
        <p:grpSpPr>
          <a:xfrm>
            <a:off x="1759658" y="3661763"/>
            <a:ext cx="1641172" cy="338554"/>
            <a:chOff x="1759658" y="3661763"/>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9658" y="3839649"/>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315510" y="366176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45639" y="2644827"/>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3131136" y="6194429"/>
            <a:ext cx="6552840"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delivered quickly,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slightly delayed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1637FC5-05C5-FD43-8C71-1C16B929EBE5}"/>
              </a:ext>
            </a:extLst>
          </p:cNvPr>
          <p:cNvGrpSpPr/>
          <p:nvPr/>
        </p:nvGrpSpPr>
        <p:grpSpPr>
          <a:xfrm>
            <a:off x="3362984" y="3078482"/>
            <a:ext cx="4052925" cy="379692"/>
            <a:chOff x="3362984" y="3078482"/>
            <a:chExt cx="4052925" cy="379692"/>
          </a:xfrm>
        </p:grpSpPr>
        <p:cxnSp>
          <p:nvCxnSpPr>
            <p:cNvPr id="86" name="Straight Arrow Connector 85">
              <a:extLst>
                <a:ext uri="{FF2B5EF4-FFF2-40B4-BE49-F238E27FC236}">
                  <a16:creationId xmlns:a16="http://schemas.microsoft.com/office/drawing/2014/main" id="{088B1C0C-41B7-1D42-8218-1018BF87E3C8}"/>
                </a:ext>
              </a:extLst>
            </p:cNvPr>
            <p:cNvCxnSpPr>
              <a:cxnSpLocks/>
            </p:cNvCxnSpPr>
            <p:nvPr/>
          </p:nvCxnSpPr>
          <p:spPr>
            <a:xfrm flipH="1">
              <a:off x="3362984" y="3078482"/>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Freeform 86">
              <a:extLst>
                <a:ext uri="{FF2B5EF4-FFF2-40B4-BE49-F238E27FC236}">
                  <a16:creationId xmlns:a16="http://schemas.microsoft.com/office/drawing/2014/main" id="{1CD4C714-A300-764D-A036-6CA0D38DC0BC}"/>
                </a:ext>
              </a:extLst>
            </p:cNvPr>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8" name="Freeform 87">
            <a:extLst>
              <a:ext uri="{FF2B5EF4-FFF2-40B4-BE49-F238E27FC236}">
                <a16:creationId xmlns:a16="http://schemas.microsoft.com/office/drawing/2014/main" id="{C6C7F475-0074-4749-BD8A-29E5B317ABB2}"/>
              </a:ext>
            </a:extLst>
          </p:cNvPr>
          <p:cNvSpPr/>
          <p:nvPr/>
        </p:nvSpPr>
        <p:spPr>
          <a:xfrm>
            <a:off x="3480625" y="3596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Freeform 88">
            <a:extLst>
              <a:ext uri="{FF2B5EF4-FFF2-40B4-BE49-F238E27FC236}">
                <a16:creationId xmlns:a16="http://schemas.microsoft.com/office/drawing/2014/main" id="{E83720AD-3971-A342-9F15-09DD430DE12F}"/>
              </a:ext>
            </a:extLst>
          </p:cNvPr>
          <p:cNvSpPr/>
          <p:nvPr/>
        </p:nvSpPr>
        <p:spPr>
          <a:xfrm>
            <a:off x="3485129" y="3719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BC622377-2E31-1842-B7B8-108319C7B7A5}"/>
              </a:ext>
            </a:extLst>
          </p:cNvPr>
          <p:cNvSpPr/>
          <p:nvPr/>
        </p:nvSpPr>
        <p:spPr>
          <a:xfrm>
            <a:off x="2575260" y="3949241"/>
            <a:ext cx="310918" cy="281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4CDDC42D-85F3-5F48-A935-3952508D2E47}"/>
              </a:ext>
            </a:extLst>
          </p:cNvPr>
          <p:cNvGrpSpPr/>
          <p:nvPr/>
        </p:nvGrpSpPr>
        <p:grpSpPr>
          <a:xfrm>
            <a:off x="1756483" y="3920514"/>
            <a:ext cx="1644347" cy="338554"/>
            <a:chOff x="1756483" y="3920514"/>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6483" y="4094530"/>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54202" y="3920514"/>
              <a:ext cx="454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sp>
        <p:nvSpPr>
          <p:cNvPr id="3" name="Rectangle 2">
            <a:extLst>
              <a:ext uri="{FF2B5EF4-FFF2-40B4-BE49-F238E27FC236}">
                <a16:creationId xmlns:a16="http://schemas.microsoft.com/office/drawing/2014/main" id="{3ED052B0-9951-5649-91CE-3B957628FFA7}"/>
              </a:ext>
            </a:extLst>
          </p:cNvPr>
          <p:cNvSpPr/>
          <p:nvPr/>
        </p:nvSpPr>
        <p:spPr>
          <a:xfrm>
            <a:off x="2869378" y="5701781"/>
            <a:ext cx="269557"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4" name="Group 53">
            <a:extLst>
              <a:ext uri="{FF2B5EF4-FFF2-40B4-BE49-F238E27FC236}">
                <a16:creationId xmlns:a16="http://schemas.microsoft.com/office/drawing/2014/main" id="{141BCBD2-E211-8147-94AE-9676C1098C29}"/>
              </a:ext>
            </a:extLst>
          </p:cNvPr>
          <p:cNvGrpSpPr/>
          <p:nvPr/>
        </p:nvGrpSpPr>
        <p:grpSpPr>
          <a:xfrm>
            <a:off x="1706138" y="5621746"/>
            <a:ext cx="1641326" cy="338554"/>
            <a:chOff x="1706138" y="5621746"/>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06138"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801769" y="5621746"/>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cxnSp>
        <p:nvCxnSpPr>
          <p:cNvPr id="8" name="Straight Connector 7">
            <a:extLst>
              <a:ext uri="{FF2B5EF4-FFF2-40B4-BE49-F238E27FC236}">
                <a16:creationId xmlns:a16="http://schemas.microsoft.com/office/drawing/2014/main" id="{F26F312C-F797-9546-9530-388E7EACD1E5}"/>
              </a:ext>
            </a:extLst>
          </p:cNvPr>
          <p:cNvCxnSpPr/>
          <p:nvPr/>
        </p:nvCxnSpPr>
        <p:spPr>
          <a:xfrm>
            <a:off x="8570246" y="531145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1529647-C0C9-574F-8FF1-580A42D9C0C0}"/>
              </a:ext>
            </a:extLst>
          </p:cNvPr>
          <p:cNvCxnSpPr/>
          <p:nvPr/>
        </p:nvCxnSpPr>
        <p:spPr>
          <a:xfrm>
            <a:off x="8585033" y="495696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E50FB3C-A3CC-C043-BF4E-10D379228467}"/>
              </a:ext>
            </a:extLst>
          </p:cNvPr>
          <p:cNvCxnSpPr/>
          <p:nvPr/>
        </p:nvCxnSpPr>
        <p:spPr>
          <a:xfrm>
            <a:off x="8579058" y="482487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41C7889-A836-484E-8169-EF5C2DBA3482}"/>
              </a:ext>
            </a:extLst>
          </p:cNvPr>
          <p:cNvCxnSpPr/>
          <p:nvPr/>
        </p:nvCxnSpPr>
        <p:spPr>
          <a:xfrm>
            <a:off x="8573083" y="469278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1EE47C2-CDAF-F340-9C07-30C8346C6253}"/>
              </a:ext>
            </a:extLst>
          </p:cNvPr>
          <p:cNvCxnSpPr/>
          <p:nvPr/>
        </p:nvCxnSpPr>
        <p:spPr>
          <a:xfrm>
            <a:off x="8567108" y="456068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49EF8F-5CF1-D94F-B506-490C9309164F}"/>
              </a:ext>
            </a:extLst>
          </p:cNvPr>
          <p:cNvCxnSpPr/>
          <p:nvPr/>
        </p:nvCxnSpPr>
        <p:spPr>
          <a:xfrm>
            <a:off x="8561133" y="442859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7A730F-13F6-D144-B66D-F5F8082E6868}"/>
              </a:ext>
            </a:extLst>
          </p:cNvPr>
          <p:cNvCxnSpPr/>
          <p:nvPr/>
        </p:nvCxnSpPr>
        <p:spPr>
          <a:xfrm>
            <a:off x="8555158" y="429649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DE6F362-ACF1-AC45-94ED-A1E3CFC4CACB}"/>
              </a:ext>
            </a:extLst>
          </p:cNvPr>
          <p:cNvCxnSpPr/>
          <p:nvPr/>
        </p:nvCxnSpPr>
        <p:spPr>
          <a:xfrm>
            <a:off x="8549183" y="416440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E4C68C-D132-C940-9F84-9FA59A49FCD6}"/>
              </a:ext>
            </a:extLst>
          </p:cNvPr>
          <p:cNvCxnSpPr/>
          <p:nvPr/>
        </p:nvCxnSpPr>
        <p:spPr>
          <a:xfrm>
            <a:off x="8543208" y="403231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A8F1E6-4E41-C344-A87C-2BCD0FF502FC}"/>
              </a:ext>
            </a:extLst>
          </p:cNvPr>
          <p:cNvCxnSpPr/>
          <p:nvPr/>
        </p:nvCxnSpPr>
        <p:spPr>
          <a:xfrm>
            <a:off x="8537233" y="390021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3E8E12E-F846-D846-8D27-0D67A493AAA0}"/>
              </a:ext>
            </a:extLst>
          </p:cNvPr>
          <p:cNvCxnSpPr/>
          <p:nvPr/>
        </p:nvCxnSpPr>
        <p:spPr>
          <a:xfrm>
            <a:off x="8531258" y="376812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6D99FA8-5239-8748-B4B7-E247030A1E8C}"/>
              </a:ext>
            </a:extLst>
          </p:cNvPr>
          <p:cNvCxnSpPr/>
          <p:nvPr/>
        </p:nvCxnSpPr>
        <p:spPr>
          <a:xfrm>
            <a:off x="8525283" y="363602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BDB7C5-F61E-F944-ADD5-B942DE4D8073}"/>
              </a:ext>
            </a:extLst>
          </p:cNvPr>
          <p:cNvCxnSpPr/>
          <p:nvPr/>
        </p:nvCxnSpPr>
        <p:spPr>
          <a:xfrm>
            <a:off x="8540494" y="350393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C97917E-3C70-1848-83E2-6E69C542C768}"/>
              </a:ext>
            </a:extLst>
          </p:cNvPr>
          <p:cNvCxnSpPr/>
          <p:nvPr/>
        </p:nvCxnSpPr>
        <p:spPr>
          <a:xfrm>
            <a:off x="8534519" y="337184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6A2B6C1-D74F-8644-B2DD-07626B62AC3A}"/>
              </a:ext>
            </a:extLst>
          </p:cNvPr>
          <p:cNvCxnSpPr/>
          <p:nvPr/>
        </p:nvCxnSpPr>
        <p:spPr>
          <a:xfrm>
            <a:off x="8535606" y="323974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9318C6E-B313-F948-A960-AB9F1565EF38}"/>
              </a:ext>
            </a:extLst>
          </p:cNvPr>
          <p:cNvCxnSpPr>
            <a:cxnSpLocks/>
          </p:cNvCxnSpPr>
          <p:nvPr/>
        </p:nvCxnSpPr>
        <p:spPr>
          <a:xfrm flipV="1">
            <a:off x="3452698" y="3962094"/>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1663946-4235-7448-AEF1-D18B5A3DD5D6}"/>
              </a:ext>
            </a:extLst>
          </p:cNvPr>
          <p:cNvCxnSpPr>
            <a:cxnSpLocks/>
          </p:cNvCxnSpPr>
          <p:nvPr/>
        </p:nvCxnSpPr>
        <p:spPr>
          <a:xfrm flipV="1">
            <a:off x="3392013" y="411308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191351A-1A02-8B4A-8E31-DE66EA947424}"/>
              </a:ext>
            </a:extLst>
          </p:cNvPr>
          <p:cNvCxnSpPr>
            <a:cxnSpLocks/>
          </p:cNvCxnSpPr>
          <p:nvPr/>
        </p:nvCxnSpPr>
        <p:spPr>
          <a:xfrm flipV="1">
            <a:off x="3403873" y="425067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985530D-C4B6-9A4F-AC43-C17FB5DA79CB}"/>
              </a:ext>
            </a:extLst>
          </p:cNvPr>
          <p:cNvCxnSpPr>
            <a:cxnSpLocks/>
          </p:cNvCxnSpPr>
          <p:nvPr/>
        </p:nvCxnSpPr>
        <p:spPr>
          <a:xfrm flipV="1">
            <a:off x="3415733" y="439955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F15277D-8E18-5040-BA7A-6BA237E590DA}"/>
              </a:ext>
            </a:extLst>
          </p:cNvPr>
          <p:cNvCxnSpPr>
            <a:cxnSpLocks/>
          </p:cNvCxnSpPr>
          <p:nvPr/>
        </p:nvCxnSpPr>
        <p:spPr>
          <a:xfrm flipV="1">
            <a:off x="3474493" y="556214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B7705AD-3AB0-5E4A-A165-5139123712D3}"/>
              </a:ext>
            </a:extLst>
          </p:cNvPr>
          <p:cNvCxnSpPr>
            <a:cxnSpLocks/>
          </p:cNvCxnSpPr>
          <p:nvPr/>
        </p:nvCxnSpPr>
        <p:spPr>
          <a:xfrm flipV="1">
            <a:off x="3486353" y="571667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D7EE39-0642-6848-BC17-455AF4197425}"/>
              </a:ext>
            </a:extLst>
          </p:cNvPr>
          <p:cNvCxnSpPr>
            <a:cxnSpLocks/>
          </p:cNvCxnSpPr>
          <p:nvPr/>
        </p:nvCxnSpPr>
        <p:spPr>
          <a:xfrm flipV="1">
            <a:off x="3467438" y="4527480"/>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30DE2B-04A2-FF47-AFF6-A2E1A7046084}"/>
              </a:ext>
            </a:extLst>
          </p:cNvPr>
          <p:cNvCxnSpPr>
            <a:cxnSpLocks/>
          </p:cNvCxnSpPr>
          <p:nvPr/>
        </p:nvCxnSpPr>
        <p:spPr>
          <a:xfrm flipV="1">
            <a:off x="3406753" y="467846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7BB00C9-2F27-004D-9372-BD381A265370}"/>
              </a:ext>
            </a:extLst>
          </p:cNvPr>
          <p:cNvCxnSpPr>
            <a:cxnSpLocks/>
          </p:cNvCxnSpPr>
          <p:nvPr/>
        </p:nvCxnSpPr>
        <p:spPr>
          <a:xfrm flipV="1">
            <a:off x="3418613" y="481606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78FEDE8-839F-454D-A0FA-76A2C79B5B9D}"/>
              </a:ext>
            </a:extLst>
          </p:cNvPr>
          <p:cNvCxnSpPr>
            <a:cxnSpLocks/>
          </p:cNvCxnSpPr>
          <p:nvPr/>
        </p:nvCxnSpPr>
        <p:spPr>
          <a:xfrm flipV="1">
            <a:off x="3430473" y="496494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E9C306E-46D8-F145-8048-E35C09F8800D}"/>
              </a:ext>
            </a:extLst>
          </p:cNvPr>
          <p:cNvCxnSpPr>
            <a:cxnSpLocks/>
          </p:cNvCxnSpPr>
          <p:nvPr/>
        </p:nvCxnSpPr>
        <p:spPr>
          <a:xfrm flipV="1">
            <a:off x="3482178" y="5092866"/>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DCD9603-AC7A-3345-BD4F-7AD3B80B77A0}"/>
              </a:ext>
            </a:extLst>
          </p:cNvPr>
          <p:cNvCxnSpPr>
            <a:cxnSpLocks/>
          </p:cNvCxnSpPr>
          <p:nvPr/>
        </p:nvCxnSpPr>
        <p:spPr>
          <a:xfrm flipV="1">
            <a:off x="3421493" y="524385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6D2CB60-1100-B943-BEE0-9BBA817FB8D8}"/>
              </a:ext>
            </a:extLst>
          </p:cNvPr>
          <p:cNvCxnSpPr>
            <a:cxnSpLocks/>
          </p:cNvCxnSpPr>
          <p:nvPr/>
        </p:nvCxnSpPr>
        <p:spPr>
          <a:xfrm flipV="1">
            <a:off x="3433353" y="538144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Slide Number Placeholder 2">
            <a:extLst>
              <a:ext uri="{FF2B5EF4-FFF2-40B4-BE49-F238E27FC236}">
                <a16:creationId xmlns:a16="http://schemas.microsoft.com/office/drawing/2014/main" id="{566D02CB-0278-FB40-AE5B-D652B1719C9A}"/>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38</a:t>
            </a:fld>
            <a:endParaRPr lang="en-US" dirty="0"/>
          </a:p>
        </p:txBody>
      </p:sp>
    </p:spTree>
    <p:extLst>
      <p:ext uri="{BB962C8B-B14F-4D97-AF65-F5344CB8AC3E}">
        <p14:creationId xmlns:p14="http://schemas.microsoft.com/office/powerpoint/2010/main" val="41289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right)">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right)">
                                      <p:cBhvr>
                                        <p:cTn id="19" dur="500"/>
                                        <p:tgtEl>
                                          <p:spTgt spid="68"/>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right)">
                                      <p:cBhvr>
                                        <p:cTn id="23" dur="500"/>
                                        <p:tgtEl>
                                          <p:spTgt spid="7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right)">
                                      <p:cBhvr>
                                        <p:cTn id="32" dur="500"/>
                                        <p:tgtEl>
                                          <p:spTgt spid="88"/>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wipe(right)">
                                      <p:cBhvr>
                                        <p:cTn id="36" dur="500"/>
                                        <p:tgtEl>
                                          <p:spTgt spid="89"/>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right)">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right)">
                                      <p:cBhvr>
                                        <p:cTn id="45" dur="500"/>
                                        <p:tgtEl>
                                          <p:spTgt spid="49"/>
                                        </p:tgtEl>
                                      </p:cBhvr>
                                    </p:animEffect>
                                  </p:childTnLst>
                                </p:cTn>
                              </p:par>
                              <p:par>
                                <p:cTn id="46" presetID="22" presetClass="entr" presetSubtype="2"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500"/>
                                        <p:tgtEl>
                                          <p:spTgt spid="62"/>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right)">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dissolve">
                                      <p:cBhvr>
                                        <p:cTn id="5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7" grpId="0" animBg="1"/>
      <p:bldP spid="68" grpId="0" animBg="1"/>
      <p:bldP spid="70" grpId="0" animBg="1"/>
      <p:bldP spid="117" grpId="0"/>
      <p:bldP spid="88" grpId="0" animBg="1"/>
      <p:bldP spid="8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 to HTTP/3</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833751" y="1490127"/>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087"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over single TCP connection means: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recovery from packet loss still stalls all object transmissions</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as in HTTP 1.1, browsers have incentive to open multiple parallel TCP connections to reduce stalling, increase overall throughput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security over vanilla TCP connection</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HTTP/3: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adds security, per object error- and congestion-control (more pipelining) over UDP</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more on HTTP/3 in transport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B9970898-8B56-614D-BEEC-E655E686FD7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39</a:t>
            </a:fld>
            <a:endParaRPr lang="en-US" dirty="0"/>
          </a:p>
        </p:txBody>
      </p:sp>
    </p:spTree>
    <p:extLst>
      <p:ext uri="{BB962C8B-B14F-4D97-AF65-F5344CB8AC3E}">
        <p14:creationId xmlns:p14="http://schemas.microsoft.com/office/powerpoint/2010/main" val="36587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3" end="3"/>
                                            </p:txEl>
                                          </p:spTgt>
                                        </p:tgtEl>
                                        <p:attrNameLst>
                                          <p:attrName>style.visibility</p:attrName>
                                        </p:attrNameLst>
                                      </p:cBhvr>
                                      <p:to>
                                        <p:strVal val="visible"/>
                                      </p:to>
                                    </p:set>
                                    <p:animEffect transition="in" filter="dissolve">
                                      <p:cBhvr>
                                        <p:cTn id="12" dur="500"/>
                                        <p:tgtEl>
                                          <p:spTgt spid="5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4" end="4"/>
                                            </p:txEl>
                                          </p:spTgt>
                                        </p:tgtEl>
                                        <p:attrNameLst>
                                          <p:attrName>style.visibility</p:attrName>
                                        </p:attrNameLst>
                                      </p:cBhvr>
                                      <p:to>
                                        <p:strVal val="visible"/>
                                      </p:to>
                                    </p:set>
                                    <p:animEffect transition="in" filter="dissolve">
                                      <p:cBhvr>
                                        <p:cTn id="17" dur="500"/>
                                        <p:tgtEl>
                                          <p:spTgt spid="56">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6">
                                            <p:txEl>
                                              <p:pRg st="5" end="5"/>
                                            </p:txEl>
                                          </p:spTgt>
                                        </p:tgtEl>
                                        <p:attrNameLst>
                                          <p:attrName>style.visibility</p:attrName>
                                        </p:attrNameLst>
                                      </p:cBhvr>
                                      <p:to>
                                        <p:strVal val="visible"/>
                                      </p:to>
                                    </p:set>
                                    <p:animEffect transition="in" filter="dissolve">
                                      <p:cBhvr>
                                        <p:cTn id="20" dur="500"/>
                                        <p:tgtEl>
                                          <p:spTgt spid="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 (continued)</a:t>
            </a:r>
            <a:endParaRPr lang="en-US" sz="4400" dirty="0"/>
          </a:p>
        </p:txBody>
      </p:sp>
      <p:sp>
        <p:nvSpPr>
          <p:cNvPr id="64" name="Rectangle 3">
            <a:extLst>
              <a:ext uri="{FF2B5EF4-FFF2-40B4-BE49-F238E27FC236}">
                <a16:creationId xmlns:a16="http://schemas.microsoft.com/office/drawing/2014/main" id="{FA4476ED-595B-8542-B50D-C134553D5523}"/>
              </a:ext>
            </a:extLst>
          </p:cNvPr>
          <p:cNvSpPr txBox="1">
            <a:spLocks noChangeArrowheads="1"/>
          </p:cNvSpPr>
          <p:nvPr/>
        </p:nvSpPr>
        <p:spPr bwMode="auto">
          <a:xfrm>
            <a:off x="947614" y="1548630"/>
            <a:ext cx="55514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0"/>
              <a:buNone/>
              <a:tabLst/>
              <a:defRPr/>
            </a:pPr>
            <a:r>
              <a:rPr kumimoji="0" lang="en-US" sz="3200" b="0" i="1" u="none" strike="noStrike" kern="0" cap="none" spc="0" normalizeH="0" baseline="0" noProof="0" dirty="0">
                <a:ln>
                  <a:noFill/>
                </a:ln>
                <a:solidFill>
                  <a:srgbClr val="CC0000"/>
                </a:solidFill>
                <a:effectLst/>
                <a:uLnTx/>
                <a:uFillTx/>
                <a:latin typeface="Calibri"/>
                <a:ea typeface="ＭＳ Ｐゴシック" charset="0"/>
              </a:rPr>
              <a:t>HTTP uses TCP:</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client initiates TCP connection (creates socket) to server,  port 80</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server accepts TCP connection from client</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HTTP messages (application-layer protocol messages) exchanged between browser (HTTP client) and Web server (HTTP server)</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TCP connection closed</a:t>
            </a:r>
          </a:p>
        </p:txBody>
      </p:sp>
      <p:sp>
        <p:nvSpPr>
          <p:cNvPr id="65" name="Rectangle 4">
            <a:extLst>
              <a:ext uri="{FF2B5EF4-FFF2-40B4-BE49-F238E27FC236}">
                <a16:creationId xmlns:a16="http://schemas.microsoft.com/office/drawing/2014/main" id="{1CC4B9E5-1262-0749-B776-9A1B21976CBD}"/>
              </a:ext>
            </a:extLst>
          </p:cNvPr>
          <p:cNvSpPr txBox="1">
            <a:spLocks noChangeArrowheads="1"/>
          </p:cNvSpPr>
          <p:nvPr/>
        </p:nvSpPr>
        <p:spPr bwMode="auto">
          <a:xfrm>
            <a:off x="6909801" y="1582098"/>
            <a:ext cx="5053013" cy="170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HTTP is </a:t>
            </a:r>
            <a:r>
              <a:rPr kumimoji="0" lang="ja-JP" altLang="en-US" sz="3200" b="0" i="1" u="none" strike="noStrike" kern="0" cap="none" spc="0" normalizeH="0" baseline="0" noProof="0">
                <a:ln>
                  <a:noFill/>
                </a:ln>
                <a:solidFill>
                  <a:srgbClr val="CC0000"/>
                </a:solidFill>
                <a:effectLst/>
                <a:uLnTx/>
                <a:uFillTx/>
                <a:latin typeface="Calibri"/>
                <a:ea typeface="ＭＳ Ｐゴシック" panose="020B0600070205080204" pitchFamily="34" charset="-128"/>
              </a:rPr>
              <a:t>“</a:t>
            </a:r>
            <a:r>
              <a:rPr kumimoji="0" lang="en-US" altLang="ja-JP"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stateless</a:t>
            </a:r>
            <a:r>
              <a:rPr kumimoji="0" lang="ja-JP" altLang="en-US" sz="3200" b="0" i="1" u="none" strike="noStrike" kern="0" cap="none" spc="0" normalizeH="0" baseline="0" noProof="0">
                <a:ln>
                  <a:noFill/>
                </a:ln>
                <a:solidFill>
                  <a:srgbClr val="CC0000"/>
                </a:solidFill>
                <a:effectLst/>
                <a:uLnTx/>
                <a:uFillTx/>
                <a:latin typeface="Calibri"/>
                <a:ea typeface="ＭＳ Ｐゴシック" panose="020B0600070205080204" pitchFamily="34" charset="-128"/>
              </a:rPr>
              <a:t>”</a:t>
            </a:r>
            <a:endParaRPr kumimoji="0" lang="en-US" altLang="ja-JP"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server maintains</a:t>
            </a:r>
            <a:r>
              <a:rPr kumimoji="0" lang="en-US" altLang="en-US" sz="2800" b="0" i="1" u="none" strike="noStrike" kern="0" cap="none" spc="0" normalizeH="0" baseline="0" noProof="0" dirty="0">
                <a:ln>
                  <a:noFill/>
                </a:ln>
                <a:solidFill>
                  <a:prstClr val="black"/>
                </a:solidFill>
                <a:effectLst/>
                <a:uLnTx/>
                <a:uFillTx/>
                <a:latin typeface="Calibri"/>
                <a:ea typeface="ＭＳ Ｐゴシック" panose="020B0600070205080204" pitchFamily="34" charset="-128"/>
              </a:rPr>
              <a:t> no </a:t>
            </a: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information about past client requests</a:t>
            </a:r>
          </a:p>
        </p:txBody>
      </p:sp>
      <p:grpSp>
        <p:nvGrpSpPr>
          <p:cNvPr id="2" name="Group 1">
            <a:extLst>
              <a:ext uri="{FF2B5EF4-FFF2-40B4-BE49-F238E27FC236}">
                <a16:creationId xmlns:a16="http://schemas.microsoft.com/office/drawing/2014/main" id="{4594DB0D-84CB-6F41-9F45-5FA35ED2C87F}"/>
              </a:ext>
            </a:extLst>
          </p:cNvPr>
          <p:cNvGrpSpPr/>
          <p:nvPr/>
        </p:nvGrpSpPr>
        <p:grpSpPr>
          <a:xfrm>
            <a:off x="6909802" y="3209500"/>
            <a:ext cx="5282198" cy="3248103"/>
            <a:chOff x="6909802" y="3209500"/>
            <a:chExt cx="5282198" cy="3248103"/>
          </a:xfrm>
        </p:grpSpPr>
        <p:sp>
          <p:nvSpPr>
            <p:cNvPr id="63" name="Rectangle 9">
              <a:extLst>
                <a:ext uri="{FF2B5EF4-FFF2-40B4-BE49-F238E27FC236}">
                  <a16:creationId xmlns:a16="http://schemas.microsoft.com/office/drawing/2014/main" id="{74F3501A-F7F5-FD47-A745-1E00F8869416}"/>
                </a:ext>
              </a:extLst>
            </p:cNvPr>
            <p:cNvSpPr>
              <a:spLocks noChangeArrowheads="1"/>
            </p:cNvSpPr>
            <p:nvPr/>
          </p:nvSpPr>
          <p:spPr bwMode="auto">
            <a:xfrm>
              <a:off x="10186403" y="3383184"/>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4" name="Rectangle 7">
              <a:extLst>
                <a:ext uri="{FF2B5EF4-FFF2-40B4-BE49-F238E27FC236}">
                  <a16:creationId xmlns:a16="http://schemas.microsoft.com/office/drawing/2014/main" id="{21466037-84B8-2C47-8046-BD516C96CDEE}"/>
                </a:ext>
              </a:extLst>
            </p:cNvPr>
            <p:cNvSpPr>
              <a:spLocks noChangeArrowheads="1"/>
            </p:cNvSpPr>
            <p:nvPr/>
          </p:nvSpPr>
          <p:spPr bwMode="auto">
            <a:xfrm>
              <a:off x="6909802" y="3449212"/>
              <a:ext cx="5053013" cy="2847974"/>
            </a:xfrm>
            <a:prstGeom prst="rect">
              <a:avLst/>
            </a:prstGeom>
            <a:solidFill>
              <a:srgbClr val="FFFFFF"/>
            </a:solidFill>
            <a:ln w="19050">
              <a:solidFill>
                <a:srgbClr val="CC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5" name="Rectangle 9">
              <a:extLst>
                <a:ext uri="{FF2B5EF4-FFF2-40B4-BE49-F238E27FC236}">
                  <a16:creationId xmlns:a16="http://schemas.microsoft.com/office/drawing/2014/main" id="{132EE02F-99A4-C148-8E27-84A38CF87F2F}"/>
                </a:ext>
              </a:extLst>
            </p:cNvPr>
            <p:cNvSpPr>
              <a:spLocks noChangeArrowheads="1"/>
            </p:cNvSpPr>
            <p:nvPr/>
          </p:nvSpPr>
          <p:spPr bwMode="auto">
            <a:xfrm>
              <a:off x="9795878" y="3287287"/>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6" name="Rectangle 6">
              <a:extLst>
                <a:ext uri="{FF2B5EF4-FFF2-40B4-BE49-F238E27FC236}">
                  <a16:creationId xmlns:a16="http://schemas.microsoft.com/office/drawing/2014/main" id="{64A41E8B-84D6-BE48-B3C9-3F388FD9B677}"/>
                </a:ext>
              </a:extLst>
            </p:cNvPr>
            <p:cNvSpPr>
              <a:spLocks noChangeArrowheads="1"/>
            </p:cNvSpPr>
            <p:nvPr/>
          </p:nvSpPr>
          <p:spPr bwMode="auto">
            <a:xfrm>
              <a:off x="7138987" y="3609628"/>
              <a:ext cx="5053013" cy="284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3333CC"/>
                </a:buClr>
                <a:buSzPct val="85000"/>
                <a:buFont typeface="ZapfDingbats" charset="2"/>
                <a:buNone/>
                <a:tabLst/>
                <a:defRPr/>
              </a:pPr>
              <a:r>
                <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protocols that maintain </a:t>
              </a:r>
              <a:r>
                <a:rPr kumimoji="0" lang="ja-JP" altLang="en-US" sz="2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state</a:t>
              </a:r>
              <a:r>
                <a:rPr kumimoji="0" lang="ja-JP" altLang="en-US" sz="2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 are complex!</a:t>
              </a:r>
            </a:p>
            <a:p>
              <a:pPr marL="342900" marR="0" lvl="0" indent="-342900"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past history (state) must be maintained</a:t>
              </a:r>
            </a:p>
            <a:p>
              <a:pPr marL="342900" marR="0" lvl="0" indent="-342900"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if server/client crashes, their views of </a:t>
              </a:r>
              <a:r>
                <a:rPr kumimoji="0" lang="ja-JP"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state</a:t>
              </a:r>
              <a:r>
                <a:rPr kumimoji="0" lang="ja-JP"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 may be inconsistent, must be reconciled</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Char char="r"/>
                <a:tabLst/>
                <a:defRPr/>
              </a:pPr>
              <a:endPar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Text Box 8">
              <a:extLst>
                <a:ext uri="{FF2B5EF4-FFF2-40B4-BE49-F238E27FC236}">
                  <a16:creationId xmlns:a16="http://schemas.microsoft.com/office/drawing/2014/main" id="{ADCE3EE0-3E4E-7741-A055-6E8599605060}"/>
                </a:ext>
              </a:extLst>
            </p:cNvPr>
            <p:cNvSpPr txBox="1">
              <a:spLocks noChangeArrowheads="1"/>
            </p:cNvSpPr>
            <p:nvPr/>
          </p:nvSpPr>
          <p:spPr bwMode="auto">
            <a:xfrm>
              <a:off x="9716532" y="3209500"/>
              <a:ext cx="946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aside</a:t>
              </a:r>
            </a:p>
          </p:txBody>
        </p:sp>
      </p:grpSp>
      <p:sp>
        <p:nvSpPr>
          <p:cNvPr id="11" name="Slide Number Placeholder 2">
            <a:extLst>
              <a:ext uri="{FF2B5EF4-FFF2-40B4-BE49-F238E27FC236}">
                <a16:creationId xmlns:a16="http://schemas.microsoft.com/office/drawing/2014/main" id="{F43C0D7C-054F-1B4F-AC91-25A09EF9905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a:t>
            </a:fld>
            <a:endParaRPr lang="en-US" dirty="0"/>
          </a:p>
        </p:txBody>
      </p:sp>
    </p:spTree>
    <p:extLst>
      <p:ext uri="{BB962C8B-B14F-4D97-AF65-F5344CB8AC3E}">
        <p14:creationId xmlns:p14="http://schemas.microsoft.com/office/powerpoint/2010/main" val="8261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Principles of network applications</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Web and </a:t>
            </a:r>
            <a:r>
              <a:rPr lang="en-US" sz="3200" dirty="0" smtClean="0">
                <a:solidFill>
                  <a:schemeClr val="bg1">
                    <a:lumMod val="75000"/>
                  </a:schemeClr>
                </a:solidFill>
                <a:latin typeface="Calibri" panose="020F0502020204030204" pitchFamily="34" charset="0"/>
                <a:cs typeface="Calibri" panose="020F0502020204030204" pitchFamily="34" charset="0"/>
              </a:rPr>
              <a:t>HTTP</a:t>
            </a:r>
          </a:p>
          <a:p>
            <a:pPr marL="401638" indent="-401638">
              <a:buClr>
                <a:schemeClr val="bg1">
                  <a:lumMod val="75000"/>
                </a:schemeClr>
              </a:buClr>
              <a:defRPr/>
            </a:pPr>
            <a:r>
              <a:rPr lang="en-US" sz="3200" dirty="0" smtClean="0">
                <a:solidFill>
                  <a:schemeClr val="bg1">
                    <a:lumMod val="75000"/>
                  </a:schemeClr>
                </a:solidFill>
                <a:latin typeface="Calibri" panose="020F0502020204030204" pitchFamily="34" charset="0"/>
                <a:cs typeface="Calibri" panose="020F0502020204030204" pitchFamily="34" charset="0"/>
              </a:rPr>
              <a:t>FTP</a:t>
            </a:r>
          </a:p>
          <a:p>
            <a:pPr marL="401638" indent="-401638">
              <a:buClr>
                <a:schemeClr val="bg1">
                  <a:lumMod val="75000"/>
                </a:schemeClr>
              </a:buClr>
              <a:defRPr/>
            </a:pPr>
            <a:r>
              <a:rPr lang="en-US" sz="3200" dirty="0" smtClean="0">
                <a:solidFill>
                  <a:schemeClr val="bg1">
                    <a:lumMod val="75000"/>
                  </a:schemeClr>
                </a:solidFill>
                <a:latin typeface="Calibri" panose="020F0502020204030204" pitchFamily="34" charset="0"/>
                <a:cs typeface="Calibri" panose="020F0502020204030204" pitchFamily="34" charset="0"/>
              </a:rPr>
              <a:t>E-Mail,SMTP,POP3,IMAP</a:t>
            </a:r>
            <a:endParaRPr lang="en-US" sz="3200" dirty="0">
              <a:solidFill>
                <a:schemeClr val="bg1">
                  <a:lumMod val="75000"/>
                </a:schemeClr>
              </a:solidFill>
              <a:latin typeface="Calibri" panose="020F0502020204030204" pitchFamily="34" charset="0"/>
              <a:cs typeface="Calibri" panose="020F0502020204030204" pitchFamily="34" charset="0"/>
            </a:endParaRPr>
          </a:p>
          <a:p>
            <a:pPr marL="401638" indent="-401638">
              <a:buClr>
                <a:schemeClr val="bg1">
                  <a:lumMod val="75000"/>
                </a:schemeClr>
              </a:buClr>
              <a:defRPr/>
            </a:pPr>
            <a:r>
              <a:rPr lang="en-US" sz="3200" dirty="0" smtClean="0">
                <a:solidFill>
                  <a:schemeClr val="bg1">
                    <a:lumMod val="75000"/>
                  </a:schemeClr>
                </a:solidFill>
                <a:latin typeface="Calibri" panose="020F0502020204030204" pitchFamily="34" charset="0"/>
                <a:cs typeface="Calibri" panose="020F0502020204030204" pitchFamily="34" charset="0"/>
              </a:rPr>
              <a:t>The </a:t>
            </a:r>
            <a:r>
              <a:rPr lang="en-US" sz="3200" dirty="0">
                <a:solidFill>
                  <a:schemeClr val="bg1">
                    <a:lumMod val="75000"/>
                  </a:schemeClr>
                </a:solidFill>
                <a:latin typeface="Calibri" panose="020F0502020204030204" pitchFamily="34" charset="0"/>
                <a:cs typeface="Calibri" panose="020F0502020204030204" pitchFamily="34" charset="0"/>
              </a:rPr>
              <a:t>Domain Name System DNS</a:t>
            </a:r>
          </a:p>
          <a:p>
            <a:endParaRPr lang="en-US" dirty="0"/>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P2P applications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video streaming and content distribution networks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socket programming with UDP and TCP</a:t>
            </a:r>
          </a:p>
          <a:p>
            <a:pPr>
              <a:buFont typeface="Wingdings" pitchFamily="2" charset="2"/>
              <a:buNone/>
            </a:pPr>
            <a:endParaRPr lang="en-US" altLang="en-US" sz="2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40</a:t>
            </a:fld>
            <a:endParaRPr lang="en-US" dirty="0"/>
          </a:p>
        </p:txBody>
      </p:sp>
      <p:pic>
        <p:nvPicPr>
          <p:cNvPr id="7" name="Picture 6" descr="Kurose&amp;Ross 8th edition photo">
            <a:extLst>
              <a:ext uri="{FF2B5EF4-FFF2-40B4-BE49-F238E27FC236}">
                <a16:creationId xmlns:a16="http://schemas.microsoft.com/office/drawing/2014/main" id="{1483A316-B08E-574D-B36E-624819972D75}"/>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19631005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107"/>
            <a:ext cx="10515600" cy="894622"/>
          </a:xfrm>
        </p:spPr>
        <p:txBody>
          <a:bodyPr/>
          <a:lstStyle/>
          <a:p>
            <a:r>
              <a:rPr lang="en-US" dirty="0"/>
              <a:t>FTP </a:t>
            </a:r>
            <a:r>
              <a:rPr lang="en-US" dirty="0" smtClean="0"/>
              <a:t> </a:t>
            </a:r>
            <a:r>
              <a:rPr lang="en-US" dirty="0"/>
              <a:t>(File Transfer Protocol)</a:t>
            </a:r>
            <a:endParaRPr lang="en-IN" dirty="0"/>
          </a:p>
        </p:txBody>
      </p:sp>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41</a:t>
            </a:fld>
            <a:endParaRPr lang="en-US" dirty="0"/>
          </a:p>
        </p:txBody>
      </p:sp>
      <p:sp>
        <p:nvSpPr>
          <p:cNvPr id="4" name="Rectangle 3"/>
          <p:cNvSpPr/>
          <p:nvPr/>
        </p:nvSpPr>
        <p:spPr>
          <a:xfrm>
            <a:off x="593271" y="990622"/>
            <a:ext cx="11185071" cy="3477875"/>
          </a:xfrm>
          <a:prstGeom prst="rect">
            <a:avLst/>
          </a:prstGeom>
        </p:spPr>
        <p:txBody>
          <a:bodyPr wrap="square">
            <a:spAutoFit/>
          </a:bodyPr>
          <a:lstStyle/>
          <a:p>
            <a:pPr marL="342900" indent="-342900" algn="just">
              <a:buFont typeface="Arial" panose="020B0604020202020204" pitchFamily="34" charset="0"/>
              <a:buChar char="•"/>
            </a:pPr>
            <a:r>
              <a:rPr lang="en-US" sz="2000" dirty="0" smtClean="0"/>
              <a:t>FTP </a:t>
            </a:r>
            <a:r>
              <a:rPr lang="en-US" sz="2000" dirty="0"/>
              <a:t>(File Transfer Protocol) is a protocol for transferring a file from one host to another </a:t>
            </a:r>
            <a:r>
              <a:rPr lang="en-US" sz="2000" dirty="0" smtClean="0"/>
              <a:t>host.</a:t>
            </a:r>
          </a:p>
          <a:p>
            <a:pPr marL="342900" indent="-342900" algn="just">
              <a:buFont typeface="Arial" panose="020B0604020202020204" pitchFamily="34" charset="0"/>
              <a:buChar char="•"/>
            </a:pPr>
            <a:r>
              <a:rPr lang="en-US" sz="2000" dirty="0"/>
              <a:t>In order for the user </a:t>
            </a:r>
            <a:r>
              <a:rPr lang="en-US" sz="2000" dirty="0" smtClean="0"/>
              <a:t>to access </a:t>
            </a:r>
            <a:r>
              <a:rPr lang="en-US" sz="2000" dirty="0"/>
              <a:t>the remote account, the user must provide a </a:t>
            </a:r>
            <a:r>
              <a:rPr lang="en-US" sz="2000" dirty="0">
                <a:solidFill>
                  <a:srgbClr val="FF0000"/>
                </a:solidFill>
              </a:rPr>
              <a:t>user identification and a password</a:t>
            </a:r>
            <a:r>
              <a:rPr lang="en-US" sz="2000" dirty="0" smtClean="0"/>
              <a:t>. After </a:t>
            </a:r>
            <a:r>
              <a:rPr lang="en-US" sz="2000" dirty="0"/>
              <a:t>providing this authorization information, the user can transfer </a:t>
            </a:r>
            <a:r>
              <a:rPr lang="en-US" sz="2000" dirty="0" smtClean="0"/>
              <a:t>files from </a:t>
            </a:r>
            <a:r>
              <a:rPr lang="en-US" sz="2000" dirty="0"/>
              <a:t>the local file system to the remote file system and vice versa. </a:t>
            </a:r>
            <a:endParaRPr lang="en-US" sz="2000" dirty="0" smtClean="0"/>
          </a:p>
          <a:p>
            <a:pPr marL="342900" indent="-342900" algn="just">
              <a:buFont typeface="Arial" panose="020B0604020202020204" pitchFamily="34" charset="0"/>
              <a:buChar char="•"/>
            </a:pPr>
            <a:r>
              <a:rPr lang="en-US" sz="2000" dirty="0" smtClean="0"/>
              <a:t>the </a:t>
            </a:r>
            <a:r>
              <a:rPr lang="en-US" sz="2000" dirty="0"/>
              <a:t>user interacts with FTP through an </a:t>
            </a:r>
            <a:r>
              <a:rPr lang="en-US" sz="2000" dirty="0">
                <a:solidFill>
                  <a:srgbClr val="FF0000"/>
                </a:solidFill>
              </a:rPr>
              <a:t>FTP user agent</a:t>
            </a:r>
            <a:r>
              <a:rPr lang="en-US" sz="2000" dirty="0"/>
              <a:t>. The user </a:t>
            </a:r>
            <a:r>
              <a:rPr lang="en-US" sz="2000" dirty="0" smtClean="0"/>
              <a:t>first provides </a:t>
            </a:r>
            <a:r>
              <a:rPr lang="en-US" sz="2000" dirty="0"/>
              <a:t>the hostname of the remote host, causing the </a:t>
            </a:r>
            <a:r>
              <a:rPr lang="en-US" sz="2000" dirty="0">
                <a:solidFill>
                  <a:srgbClr val="FF0000"/>
                </a:solidFill>
              </a:rPr>
              <a:t>FTP client process in </a:t>
            </a:r>
            <a:r>
              <a:rPr lang="en-US" sz="2000" dirty="0" smtClean="0">
                <a:solidFill>
                  <a:srgbClr val="FF0000"/>
                </a:solidFill>
              </a:rPr>
              <a:t>the local </a:t>
            </a:r>
            <a:r>
              <a:rPr lang="en-US" sz="2000" dirty="0">
                <a:solidFill>
                  <a:srgbClr val="FF0000"/>
                </a:solidFill>
              </a:rPr>
              <a:t>host to establish a TCP connection </a:t>
            </a:r>
            <a:r>
              <a:rPr lang="en-US" sz="2000" dirty="0"/>
              <a:t>with the FTP server process in </a:t>
            </a:r>
            <a:r>
              <a:rPr lang="en-US" sz="2000" dirty="0" smtClean="0"/>
              <a:t>the remote </a:t>
            </a:r>
            <a:r>
              <a:rPr lang="en-US" sz="2000" dirty="0"/>
              <a:t>host. </a:t>
            </a:r>
            <a:endParaRPr lang="en-US" sz="2000" dirty="0" smtClean="0"/>
          </a:p>
          <a:p>
            <a:pPr marL="342900" indent="-342900" algn="just">
              <a:buFont typeface="Arial" panose="020B0604020202020204" pitchFamily="34" charset="0"/>
              <a:buChar char="•"/>
            </a:pPr>
            <a:r>
              <a:rPr lang="en-US" sz="2000" dirty="0" smtClean="0"/>
              <a:t>The </a:t>
            </a:r>
            <a:r>
              <a:rPr lang="en-US" sz="2000" dirty="0"/>
              <a:t>user then provides the </a:t>
            </a:r>
            <a:r>
              <a:rPr lang="en-US" sz="2000" dirty="0">
                <a:solidFill>
                  <a:srgbClr val="FF0000"/>
                </a:solidFill>
              </a:rPr>
              <a:t>user identification and password</a:t>
            </a:r>
            <a:r>
              <a:rPr lang="en-US" sz="2000" dirty="0"/>
              <a:t>, </a:t>
            </a:r>
            <a:r>
              <a:rPr lang="en-US" sz="2000" dirty="0" smtClean="0"/>
              <a:t>which are </a:t>
            </a:r>
            <a:r>
              <a:rPr lang="en-US" sz="2000" dirty="0"/>
              <a:t>sent over the TCP connection as part of </a:t>
            </a:r>
            <a:r>
              <a:rPr lang="en-US" sz="2000" dirty="0">
                <a:solidFill>
                  <a:srgbClr val="FF0000"/>
                </a:solidFill>
              </a:rPr>
              <a:t>FTP commands</a:t>
            </a:r>
            <a:r>
              <a:rPr lang="en-US" sz="2000" dirty="0" smtClean="0"/>
              <a:t>.</a:t>
            </a:r>
          </a:p>
          <a:p>
            <a:pPr marL="342900" indent="-342900" algn="just">
              <a:buFont typeface="Arial" panose="020B0604020202020204" pitchFamily="34" charset="0"/>
              <a:buChar char="•"/>
            </a:pPr>
            <a:r>
              <a:rPr lang="en-US" sz="2000" dirty="0" smtClean="0"/>
              <a:t> </a:t>
            </a:r>
            <a:r>
              <a:rPr lang="en-US" sz="2000" dirty="0"/>
              <a:t>Once the server </a:t>
            </a:r>
            <a:r>
              <a:rPr lang="en-US" sz="2000" dirty="0" smtClean="0"/>
              <a:t>has authorized </a:t>
            </a:r>
            <a:r>
              <a:rPr lang="en-US" sz="2000" dirty="0"/>
              <a:t>the user, the user copies one or more files stored in the local file </a:t>
            </a:r>
            <a:r>
              <a:rPr lang="en-US" sz="2000" dirty="0" smtClean="0"/>
              <a:t>system into </a:t>
            </a:r>
            <a:r>
              <a:rPr lang="en-US" sz="2000" dirty="0"/>
              <a:t>the remote file system (or vice versa).</a:t>
            </a:r>
            <a:endParaRPr lang="en-IN" sz="2000" dirty="0"/>
          </a:p>
        </p:txBody>
      </p:sp>
      <p:pic>
        <p:nvPicPr>
          <p:cNvPr id="5" name="Picture 4"/>
          <p:cNvPicPr>
            <a:picLocks noChangeAspect="1"/>
          </p:cNvPicPr>
          <p:nvPr/>
        </p:nvPicPr>
        <p:blipFill>
          <a:blip r:embed="rId2"/>
          <a:stretch>
            <a:fillRect/>
          </a:stretch>
        </p:blipFill>
        <p:spPr>
          <a:xfrm>
            <a:off x="3211286" y="4468497"/>
            <a:ext cx="5780314" cy="2339717"/>
          </a:xfrm>
          <a:prstGeom prst="rect">
            <a:avLst/>
          </a:prstGeom>
        </p:spPr>
      </p:pic>
    </p:spTree>
    <p:extLst>
      <p:ext uri="{BB962C8B-B14F-4D97-AF65-F5344CB8AC3E}">
        <p14:creationId xmlns:p14="http://schemas.microsoft.com/office/powerpoint/2010/main" val="107060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42</a:t>
            </a:fld>
            <a:endParaRPr lang="en-US" dirty="0"/>
          </a:p>
        </p:txBody>
      </p:sp>
      <p:pic>
        <p:nvPicPr>
          <p:cNvPr id="4" name="Picture 3"/>
          <p:cNvPicPr>
            <a:picLocks noChangeAspect="1"/>
          </p:cNvPicPr>
          <p:nvPr/>
        </p:nvPicPr>
        <p:blipFill>
          <a:blip r:embed="rId2"/>
          <a:stretch>
            <a:fillRect/>
          </a:stretch>
        </p:blipFill>
        <p:spPr>
          <a:xfrm>
            <a:off x="3051401" y="3907972"/>
            <a:ext cx="4829856" cy="2786742"/>
          </a:xfrm>
          <a:prstGeom prst="rect">
            <a:avLst/>
          </a:prstGeom>
        </p:spPr>
      </p:pic>
      <p:sp>
        <p:nvSpPr>
          <p:cNvPr id="5" name="Rectangle 4"/>
          <p:cNvSpPr/>
          <p:nvPr/>
        </p:nvSpPr>
        <p:spPr>
          <a:xfrm>
            <a:off x="478971" y="335846"/>
            <a:ext cx="11483845" cy="3785652"/>
          </a:xfrm>
          <a:prstGeom prst="rect">
            <a:avLst/>
          </a:prstGeom>
        </p:spPr>
        <p:txBody>
          <a:bodyPr wrap="square">
            <a:spAutoFit/>
          </a:bodyPr>
          <a:lstStyle/>
          <a:p>
            <a:pPr marL="285750" indent="-285750" algn="just">
              <a:buFont typeface="Arial" panose="020B0604020202020204" pitchFamily="34" charset="0"/>
              <a:buChar char="•"/>
            </a:pPr>
            <a:r>
              <a:rPr lang="en-US" sz="2000" dirty="0">
                <a:solidFill>
                  <a:srgbClr val="FF0000"/>
                </a:solidFill>
                <a:latin typeface="Times-Roman"/>
              </a:rPr>
              <a:t>HTTP and FTP are both file transfer protocols </a:t>
            </a:r>
            <a:r>
              <a:rPr lang="en-US" sz="2000" dirty="0">
                <a:latin typeface="Times-Roman"/>
              </a:rPr>
              <a:t>and have many common characteristics</a:t>
            </a:r>
            <a:r>
              <a:rPr lang="en-US" sz="2000" dirty="0" smtClean="0">
                <a:latin typeface="Times-Roman"/>
              </a:rPr>
              <a:t>; for </a:t>
            </a:r>
            <a:r>
              <a:rPr lang="en-US" sz="2000" dirty="0">
                <a:latin typeface="Times-Roman"/>
              </a:rPr>
              <a:t>example, they both run on top of TCP. </a:t>
            </a:r>
            <a:r>
              <a:rPr lang="en-US" sz="2000" dirty="0" smtClean="0">
                <a:latin typeface="Times-Roman"/>
              </a:rPr>
              <a:t>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latin typeface="Times-Roman"/>
              </a:rPr>
              <a:t>most </a:t>
            </a:r>
            <a:r>
              <a:rPr lang="en-US" sz="2000" dirty="0" smtClean="0">
                <a:solidFill>
                  <a:srgbClr val="FF0000"/>
                </a:solidFill>
                <a:latin typeface="Times-Roman"/>
              </a:rPr>
              <a:t>difference </a:t>
            </a:r>
            <a:r>
              <a:rPr lang="en-US" sz="2000" dirty="0">
                <a:solidFill>
                  <a:srgbClr val="FF0000"/>
                </a:solidFill>
                <a:latin typeface="Times-Roman"/>
              </a:rPr>
              <a:t>i</a:t>
            </a:r>
            <a:r>
              <a:rPr lang="en-US" sz="2000" dirty="0">
                <a:latin typeface="Times-Roman"/>
              </a:rPr>
              <a:t>s that </a:t>
            </a:r>
            <a:r>
              <a:rPr lang="en-US" sz="2000" dirty="0" smtClean="0">
                <a:latin typeface="Times-Roman"/>
              </a:rPr>
              <a:t>FTP uses </a:t>
            </a:r>
            <a:r>
              <a:rPr lang="en-US" sz="2000" dirty="0">
                <a:solidFill>
                  <a:srgbClr val="FF0000"/>
                </a:solidFill>
                <a:latin typeface="Times-Roman"/>
              </a:rPr>
              <a:t>two parallel TCP connections </a:t>
            </a:r>
            <a:r>
              <a:rPr lang="en-US" sz="2000" dirty="0">
                <a:latin typeface="Times-Roman"/>
              </a:rPr>
              <a:t>to transfer a file, a </a:t>
            </a:r>
            <a:r>
              <a:rPr lang="en-US" sz="2000" b="1" dirty="0">
                <a:solidFill>
                  <a:srgbClr val="FF0000"/>
                </a:solidFill>
                <a:latin typeface="Times-Bold"/>
              </a:rPr>
              <a:t>control connection </a:t>
            </a:r>
            <a:r>
              <a:rPr lang="en-US" sz="2000" dirty="0">
                <a:solidFill>
                  <a:srgbClr val="FF0000"/>
                </a:solidFill>
                <a:latin typeface="Times-Roman"/>
              </a:rPr>
              <a:t>and a </a:t>
            </a:r>
            <a:r>
              <a:rPr lang="en-US" sz="2000" b="1" dirty="0" smtClean="0">
                <a:solidFill>
                  <a:srgbClr val="FF0000"/>
                </a:solidFill>
                <a:latin typeface="Times-Bold"/>
              </a:rPr>
              <a:t>data connection</a:t>
            </a:r>
            <a:r>
              <a:rPr lang="en-US" sz="2000" dirty="0">
                <a:latin typeface="Times-Roman"/>
              </a:rPr>
              <a:t>.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latin typeface="Times-Roman"/>
              </a:rPr>
              <a:t>control connection is used for </a:t>
            </a:r>
            <a:r>
              <a:rPr lang="en-US" sz="2000" dirty="0">
                <a:solidFill>
                  <a:srgbClr val="FF0000"/>
                </a:solidFill>
                <a:latin typeface="Times-Roman"/>
              </a:rPr>
              <a:t>sending control information </a:t>
            </a:r>
            <a:r>
              <a:rPr lang="en-US" sz="2000" dirty="0" smtClean="0">
                <a:latin typeface="Times-Roman"/>
              </a:rPr>
              <a:t>between the </a:t>
            </a:r>
            <a:r>
              <a:rPr lang="en-US" sz="2000" dirty="0">
                <a:latin typeface="Times-Roman"/>
              </a:rPr>
              <a:t>two </a:t>
            </a:r>
            <a:r>
              <a:rPr lang="en-US" sz="2000" dirty="0" smtClean="0">
                <a:latin typeface="Times-Roman"/>
              </a:rPr>
              <a:t>hosts information </a:t>
            </a:r>
            <a:r>
              <a:rPr lang="en-US" sz="2000" dirty="0">
                <a:latin typeface="Times-Roman"/>
              </a:rPr>
              <a:t>such as </a:t>
            </a:r>
            <a:r>
              <a:rPr lang="en-US" sz="2000" dirty="0">
                <a:solidFill>
                  <a:srgbClr val="FF0000"/>
                </a:solidFill>
                <a:latin typeface="Times-Roman"/>
              </a:rPr>
              <a:t>user identification, password</a:t>
            </a:r>
            <a:r>
              <a:rPr lang="en-US" sz="2000" dirty="0">
                <a:latin typeface="Times-Roman"/>
              </a:rPr>
              <a:t>, commands </a:t>
            </a:r>
            <a:r>
              <a:rPr lang="en-US" sz="2000" dirty="0" smtClean="0">
                <a:latin typeface="Times-Roman"/>
              </a:rPr>
              <a:t>to change </a:t>
            </a:r>
            <a:r>
              <a:rPr lang="en-US" sz="2000" dirty="0">
                <a:latin typeface="Times-Roman"/>
              </a:rPr>
              <a:t>remote directory, and commands to “put” and “get” files.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solidFill>
                  <a:srgbClr val="FF0000"/>
                </a:solidFill>
                <a:latin typeface="Times-Roman"/>
              </a:rPr>
              <a:t>data </a:t>
            </a:r>
            <a:r>
              <a:rPr lang="en-US" sz="2000" dirty="0" smtClean="0">
                <a:solidFill>
                  <a:srgbClr val="FF0000"/>
                </a:solidFill>
                <a:latin typeface="Times-Roman"/>
              </a:rPr>
              <a:t>connection </a:t>
            </a:r>
            <a:r>
              <a:rPr lang="en-US" sz="2000" dirty="0" smtClean="0">
                <a:latin typeface="Times-Roman"/>
              </a:rPr>
              <a:t>is </a:t>
            </a:r>
            <a:r>
              <a:rPr lang="en-US" sz="2000" dirty="0">
                <a:latin typeface="Times-Roman"/>
              </a:rPr>
              <a:t>used to actually </a:t>
            </a:r>
            <a:r>
              <a:rPr lang="en-US" sz="2000" dirty="0">
                <a:solidFill>
                  <a:srgbClr val="FF0000"/>
                </a:solidFill>
                <a:latin typeface="Times-Roman"/>
              </a:rPr>
              <a:t>send a file</a:t>
            </a:r>
            <a:r>
              <a:rPr lang="en-US" sz="2000" dirty="0">
                <a:latin typeface="Times-Roman"/>
              </a:rPr>
              <a:t>. Because FTP uses a separate control connection, FTP </a:t>
            </a:r>
            <a:r>
              <a:rPr lang="en-US" sz="2000" dirty="0" smtClean="0">
                <a:latin typeface="Times-Roman"/>
              </a:rPr>
              <a:t>is said </a:t>
            </a:r>
            <a:r>
              <a:rPr lang="en-US" sz="2000" dirty="0">
                <a:latin typeface="Times-Roman"/>
              </a:rPr>
              <a:t>to send its control information </a:t>
            </a:r>
            <a:r>
              <a:rPr lang="en-US" sz="2000" b="1" dirty="0">
                <a:solidFill>
                  <a:srgbClr val="FF0000"/>
                </a:solidFill>
                <a:latin typeface="Times-Bold"/>
              </a:rPr>
              <a:t>out-of-band</a:t>
            </a:r>
            <a:r>
              <a:rPr lang="en-US" sz="2000" dirty="0">
                <a:latin typeface="Times-Roman"/>
              </a:rPr>
              <a:t>.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HTTP</a:t>
            </a:r>
            <a:r>
              <a:rPr lang="en-US" sz="2000" dirty="0">
                <a:latin typeface="Times-Roman"/>
              </a:rPr>
              <a:t>, as you recall, sends </a:t>
            </a:r>
            <a:r>
              <a:rPr lang="en-US" sz="2000" dirty="0" smtClean="0">
                <a:latin typeface="Times-Roman"/>
              </a:rPr>
              <a:t>request and </a:t>
            </a:r>
            <a:r>
              <a:rPr lang="en-US" sz="2000" dirty="0">
                <a:latin typeface="Times-Roman"/>
              </a:rPr>
              <a:t>response header lines into the </a:t>
            </a:r>
            <a:r>
              <a:rPr lang="en-US" sz="2000" dirty="0">
                <a:solidFill>
                  <a:srgbClr val="FF0000"/>
                </a:solidFill>
                <a:latin typeface="Times-Roman"/>
              </a:rPr>
              <a:t>same TCP connection </a:t>
            </a:r>
            <a:r>
              <a:rPr lang="en-US" sz="2000" dirty="0">
                <a:latin typeface="Times-Roman"/>
              </a:rPr>
              <a:t>that carries the </a:t>
            </a:r>
            <a:r>
              <a:rPr lang="en-US" sz="2000" dirty="0" smtClean="0">
                <a:latin typeface="Times-Roman"/>
              </a:rPr>
              <a:t>transferred file </a:t>
            </a:r>
            <a:r>
              <a:rPr lang="en-US" sz="2000" dirty="0">
                <a:latin typeface="Times-Roman"/>
              </a:rPr>
              <a:t>itself. For this reason, HTTP is said to send </a:t>
            </a:r>
            <a:r>
              <a:rPr lang="en-US" sz="2000" dirty="0">
                <a:solidFill>
                  <a:srgbClr val="FF0000"/>
                </a:solidFill>
                <a:latin typeface="Times-Roman"/>
              </a:rPr>
              <a:t>its control information </a:t>
            </a:r>
            <a:r>
              <a:rPr lang="en-US" sz="2000" b="1" dirty="0">
                <a:solidFill>
                  <a:srgbClr val="FF0000"/>
                </a:solidFill>
                <a:latin typeface="Times-Bold"/>
              </a:rPr>
              <a:t>in-band</a:t>
            </a:r>
            <a:r>
              <a:rPr lang="en-US" sz="2000" dirty="0">
                <a:latin typeface="Times-Roman"/>
              </a:rPr>
              <a:t>.</a:t>
            </a:r>
            <a:endParaRPr lang="en-IN" sz="2000" dirty="0"/>
          </a:p>
        </p:txBody>
      </p:sp>
    </p:spTree>
    <p:extLst>
      <p:ext uri="{BB962C8B-B14F-4D97-AF65-F5344CB8AC3E}">
        <p14:creationId xmlns:p14="http://schemas.microsoft.com/office/powerpoint/2010/main" val="18137279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43</a:t>
            </a:fld>
            <a:endParaRPr lang="en-US" dirty="0"/>
          </a:p>
        </p:txBody>
      </p:sp>
      <p:sp>
        <p:nvSpPr>
          <p:cNvPr id="4" name="Rectangle 3"/>
          <p:cNvSpPr/>
          <p:nvPr/>
        </p:nvSpPr>
        <p:spPr>
          <a:xfrm>
            <a:off x="511628" y="327737"/>
            <a:ext cx="11299371" cy="6124754"/>
          </a:xfrm>
          <a:prstGeom prst="rect">
            <a:avLst/>
          </a:prstGeom>
        </p:spPr>
        <p:txBody>
          <a:bodyPr wrap="square">
            <a:spAutoFit/>
          </a:bodyPr>
          <a:lstStyle/>
          <a:p>
            <a:pPr algn="just"/>
            <a:r>
              <a:rPr lang="en-US" sz="3200" b="1" dirty="0" smtClean="0">
                <a:latin typeface="Berkeley-Bold"/>
              </a:rPr>
              <a:t>FTP </a:t>
            </a:r>
            <a:r>
              <a:rPr lang="en-US" sz="3200" b="1" dirty="0">
                <a:latin typeface="Berkeley-Bold"/>
              </a:rPr>
              <a:t>Commands and Replies</a:t>
            </a:r>
          </a:p>
          <a:p>
            <a:pPr marL="285750" indent="-285750" algn="just">
              <a:buFont typeface="Arial" panose="020B0604020202020204" pitchFamily="34" charset="0"/>
              <a:buChar char="•"/>
            </a:pPr>
            <a:r>
              <a:rPr lang="en-US" dirty="0" smtClean="0">
                <a:latin typeface="Times-Roman"/>
              </a:rPr>
              <a:t>The </a:t>
            </a:r>
            <a:r>
              <a:rPr lang="en-US" dirty="0">
                <a:latin typeface="Times-Roman"/>
              </a:rPr>
              <a:t>commands, from client to server, and replies, from server </a:t>
            </a:r>
            <a:r>
              <a:rPr lang="en-US" dirty="0" smtClean="0">
                <a:latin typeface="Times-Roman"/>
              </a:rPr>
              <a:t>to client</a:t>
            </a:r>
            <a:r>
              <a:rPr lang="en-US" dirty="0">
                <a:latin typeface="Times-Roman"/>
              </a:rPr>
              <a:t>, are sent across the control connection in </a:t>
            </a:r>
            <a:r>
              <a:rPr lang="en-US" dirty="0">
                <a:solidFill>
                  <a:srgbClr val="FF0000"/>
                </a:solidFill>
                <a:latin typeface="Times-Roman"/>
              </a:rPr>
              <a:t>7-bit ASCII format</a:t>
            </a:r>
            <a:r>
              <a:rPr lang="en-US" dirty="0">
                <a:latin typeface="Times-Roman"/>
              </a:rPr>
              <a:t>.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Each </a:t>
            </a:r>
            <a:r>
              <a:rPr lang="en-US" dirty="0">
                <a:latin typeface="Times-Roman"/>
              </a:rPr>
              <a:t>command </a:t>
            </a:r>
            <a:r>
              <a:rPr lang="en-US" dirty="0" smtClean="0">
                <a:latin typeface="Times-Roman"/>
              </a:rPr>
              <a:t>consists of </a:t>
            </a:r>
            <a:r>
              <a:rPr lang="en-US" dirty="0">
                <a:solidFill>
                  <a:srgbClr val="FF0000"/>
                </a:solidFill>
                <a:latin typeface="Times-Roman"/>
              </a:rPr>
              <a:t>four uppercase ASCII characters</a:t>
            </a:r>
            <a:r>
              <a:rPr lang="en-US" dirty="0">
                <a:latin typeface="Times-Roman"/>
              </a:rPr>
              <a:t>, some with optional arguments. Some </a:t>
            </a:r>
            <a:r>
              <a:rPr lang="en-US" dirty="0" smtClean="0">
                <a:latin typeface="Times-Roman"/>
              </a:rPr>
              <a:t>of the </a:t>
            </a:r>
            <a:r>
              <a:rPr lang="en-US" dirty="0">
                <a:latin typeface="Times-Roman"/>
              </a:rPr>
              <a:t>more common commands are given below:</a:t>
            </a:r>
          </a:p>
          <a:p>
            <a:pPr marL="285750" indent="-285750" algn="just">
              <a:buFont typeface="Arial" panose="020B0604020202020204" pitchFamily="34" charset="0"/>
              <a:buChar char="•"/>
            </a:pPr>
            <a:r>
              <a:rPr lang="en-US" dirty="0" smtClean="0">
                <a:solidFill>
                  <a:srgbClr val="FF0000"/>
                </a:solidFill>
                <a:latin typeface="Courier10PitchBT-Roman"/>
              </a:rPr>
              <a:t>USER</a:t>
            </a:r>
            <a:r>
              <a:rPr lang="en-US" dirty="0" smtClean="0">
                <a:latin typeface="Courier10PitchBT-Roman"/>
              </a:rPr>
              <a:t> </a:t>
            </a:r>
            <a:r>
              <a:rPr lang="en-US" dirty="0">
                <a:latin typeface="Courier10PitchBT-Roman"/>
              </a:rPr>
              <a:t>username: </a:t>
            </a:r>
            <a:r>
              <a:rPr lang="en-US" dirty="0">
                <a:latin typeface="Times-Roman"/>
              </a:rPr>
              <a:t>Used to send the user identification to the server.</a:t>
            </a:r>
          </a:p>
          <a:p>
            <a:pPr marL="285750" indent="-285750" algn="just">
              <a:buFont typeface="Arial" panose="020B0604020202020204" pitchFamily="34" charset="0"/>
              <a:buChar char="•"/>
            </a:pPr>
            <a:r>
              <a:rPr lang="en-US" dirty="0" smtClean="0">
                <a:solidFill>
                  <a:srgbClr val="FF0000"/>
                </a:solidFill>
                <a:latin typeface="Courier10PitchBT-Roman"/>
              </a:rPr>
              <a:t>PASS</a:t>
            </a:r>
            <a:r>
              <a:rPr lang="en-US" dirty="0" smtClean="0">
                <a:latin typeface="Courier10PitchBT-Roman"/>
              </a:rPr>
              <a:t> </a:t>
            </a:r>
            <a:r>
              <a:rPr lang="en-US" dirty="0">
                <a:latin typeface="Courier10PitchBT-Roman"/>
              </a:rPr>
              <a:t>password: </a:t>
            </a:r>
            <a:r>
              <a:rPr lang="en-US" dirty="0">
                <a:latin typeface="Times-Roman"/>
              </a:rPr>
              <a:t>Used to send the user password to the server.</a:t>
            </a:r>
          </a:p>
          <a:p>
            <a:pPr marL="285750" indent="-285750" algn="just">
              <a:buFont typeface="Arial" panose="020B0604020202020204" pitchFamily="34" charset="0"/>
              <a:buChar char="•"/>
            </a:pPr>
            <a:r>
              <a:rPr lang="en-US" dirty="0" smtClean="0">
                <a:solidFill>
                  <a:srgbClr val="FF0000"/>
                </a:solidFill>
                <a:latin typeface="Courier10PitchBT-Roman"/>
              </a:rPr>
              <a:t>LIST</a:t>
            </a:r>
            <a:r>
              <a:rPr lang="en-US" dirty="0">
                <a:latin typeface="Courier10PitchBT-Roman"/>
              </a:rPr>
              <a:t>: </a:t>
            </a:r>
            <a:r>
              <a:rPr lang="en-US" dirty="0">
                <a:latin typeface="Times-Roman"/>
              </a:rPr>
              <a:t>Used to ask the server to send back a list of all the files in the </a:t>
            </a:r>
            <a:r>
              <a:rPr lang="en-US" dirty="0" smtClean="0">
                <a:latin typeface="Times-Roman"/>
              </a:rPr>
              <a:t>current remote </a:t>
            </a:r>
            <a:r>
              <a:rPr lang="en-US" dirty="0">
                <a:latin typeface="Times-Roman"/>
              </a:rPr>
              <a:t>directory. The list of files is sent over a (new and non-persistent) </a:t>
            </a:r>
            <a:r>
              <a:rPr lang="en-US" dirty="0" smtClean="0">
                <a:latin typeface="Times-Roman"/>
              </a:rPr>
              <a:t>data connection </a:t>
            </a:r>
            <a:r>
              <a:rPr lang="en-US" dirty="0">
                <a:latin typeface="Times-Roman"/>
              </a:rPr>
              <a:t>rather than the control TCP connection.</a:t>
            </a:r>
          </a:p>
          <a:p>
            <a:pPr marL="285750" indent="-285750" algn="just">
              <a:buFont typeface="Arial" panose="020B0604020202020204" pitchFamily="34" charset="0"/>
              <a:buChar char="•"/>
            </a:pPr>
            <a:r>
              <a:rPr lang="en-US" dirty="0" smtClean="0">
                <a:solidFill>
                  <a:srgbClr val="FF0000"/>
                </a:solidFill>
                <a:latin typeface="Courier10PitchBT-Roman"/>
              </a:rPr>
              <a:t>RETR</a:t>
            </a:r>
            <a:r>
              <a:rPr lang="en-US" dirty="0" smtClean="0">
                <a:latin typeface="Courier10PitchBT-Roman"/>
              </a:rPr>
              <a:t> </a:t>
            </a:r>
            <a:r>
              <a:rPr lang="en-US" dirty="0">
                <a:latin typeface="Courier10PitchBT-Roman"/>
              </a:rPr>
              <a:t>filename: </a:t>
            </a:r>
            <a:r>
              <a:rPr lang="en-US" dirty="0">
                <a:latin typeface="Times-Roman"/>
              </a:rPr>
              <a:t>Used to retrieve (that is, get) a file from the current </a:t>
            </a:r>
            <a:r>
              <a:rPr lang="en-US" dirty="0" smtClean="0">
                <a:latin typeface="Times-Roman"/>
              </a:rPr>
              <a:t>directory of </a:t>
            </a:r>
            <a:r>
              <a:rPr lang="en-US" dirty="0">
                <a:latin typeface="Times-Roman"/>
              </a:rPr>
              <a:t>the remote host. This command causes the remote host to initiate a </a:t>
            </a:r>
            <a:r>
              <a:rPr lang="en-US" dirty="0" smtClean="0">
                <a:latin typeface="Times-Roman"/>
              </a:rPr>
              <a:t>data connection </a:t>
            </a:r>
            <a:r>
              <a:rPr lang="en-US" dirty="0">
                <a:latin typeface="Times-Roman"/>
              </a:rPr>
              <a:t>and to send the requested file over the data connection.</a:t>
            </a:r>
          </a:p>
          <a:p>
            <a:pPr marL="285750" indent="-285750" algn="just">
              <a:buFont typeface="Arial" panose="020B0604020202020204" pitchFamily="34" charset="0"/>
              <a:buChar char="•"/>
            </a:pPr>
            <a:r>
              <a:rPr lang="en-US" dirty="0" smtClean="0">
                <a:solidFill>
                  <a:srgbClr val="FF0000"/>
                </a:solidFill>
                <a:latin typeface="Courier10PitchBT-Roman"/>
              </a:rPr>
              <a:t>STOR</a:t>
            </a:r>
            <a:r>
              <a:rPr lang="en-US" dirty="0" smtClean="0">
                <a:latin typeface="Courier10PitchBT-Roman"/>
              </a:rPr>
              <a:t> </a:t>
            </a:r>
            <a:r>
              <a:rPr lang="en-US" dirty="0">
                <a:latin typeface="Courier10PitchBT-Roman"/>
              </a:rPr>
              <a:t>filename: </a:t>
            </a:r>
            <a:r>
              <a:rPr lang="en-US" dirty="0">
                <a:latin typeface="Times-Roman"/>
              </a:rPr>
              <a:t>Used to store (that is, put) a file into the current </a:t>
            </a:r>
            <a:r>
              <a:rPr lang="en-US" dirty="0" smtClean="0">
                <a:latin typeface="Times-Roman"/>
              </a:rPr>
              <a:t>directory </a:t>
            </a:r>
            <a:r>
              <a:rPr lang="en-IN" dirty="0" smtClean="0">
                <a:latin typeface="Times-Roman"/>
              </a:rPr>
              <a:t>of </a:t>
            </a:r>
            <a:r>
              <a:rPr lang="en-IN" dirty="0">
                <a:latin typeface="Times-Roman"/>
              </a:rPr>
              <a:t>the remote host</a:t>
            </a:r>
            <a:r>
              <a:rPr lang="en-IN" dirty="0" smtClean="0">
                <a:latin typeface="Times-Roman"/>
              </a:rPr>
              <a:t>.</a:t>
            </a:r>
          </a:p>
          <a:p>
            <a:pPr marL="285750" indent="-285750" algn="just">
              <a:buFont typeface="Arial" panose="020B0604020202020204" pitchFamily="34" charset="0"/>
              <a:buChar char="•"/>
            </a:pPr>
            <a:endParaRPr lang="en-US" dirty="0">
              <a:latin typeface="Times-Roman"/>
            </a:endParaRPr>
          </a:p>
          <a:p>
            <a:r>
              <a:rPr lang="en-IN" dirty="0">
                <a:latin typeface="Times-Roman"/>
              </a:rPr>
              <a:t>Each command </a:t>
            </a:r>
            <a:r>
              <a:rPr lang="en-US" dirty="0">
                <a:latin typeface="Times-Roman"/>
              </a:rPr>
              <a:t>is followed by a reply, sent from server to client. The </a:t>
            </a:r>
            <a:r>
              <a:rPr lang="en-US" dirty="0">
                <a:solidFill>
                  <a:srgbClr val="FF0000"/>
                </a:solidFill>
                <a:latin typeface="Times-Roman"/>
              </a:rPr>
              <a:t>replies are three-digit numbers</a:t>
            </a:r>
            <a:r>
              <a:rPr lang="en-US" dirty="0">
                <a:latin typeface="Times-Roman"/>
              </a:rPr>
              <a:t>, with an </a:t>
            </a:r>
            <a:r>
              <a:rPr lang="en-US" dirty="0">
                <a:solidFill>
                  <a:srgbClr val="FF0000"/>
                </a:solidFill>
                <a:latin typeface="Times-Roman"/>
              </a:rPr>
              <a:t>optional message </a:t>
            </a:r>
            <a:r>
              <a:rPr lang="en-US" dirty="0">
                <a:latin typeface="Times-Roman"/>
              </a:rPr>
              <a:t>following the number. Some replies, along with their possible messages, are as follows:</a:t>
            </a:r>
          </a:p>
          <a:p>
            <a:r>
              <a:rPr lang="en-US" dirty="0">
                <a:latin typeface="Times-Roman"/>
              </a:rPr>
              <a:t>• </a:t>
            </a:r>
            <a:r>
              <a:rPr lang="en-US" dirty="0">
                <a:latin typeface="Courier10PitchBT-Roman"/>
              </a:rPr>
              <a:t>331 Username OK, password required</a:t>
            </a:r>
          </a:p>
          <a:p>
            <a:r>
              <a:rPr lang="en-US" dirty="0">
                <a:latin typeface="Times-Roman"/>
              </a:rPr>
              <a:t>• </a:t>
            </a:r>
            <a:r>
              <a:rPr lang="en-US" dirty="0">
                <a:latin typeface="Courier10PitchBT-Roman"/>
              </a:rPr>
              <a:t>125 Data connection already open; transfer starting</a:t>
            </a:r>
          </a:p>
          <a:p>
            <a:r>
              <a:rPr lang="en-US" dirty="0">
                <a:latin typeface="Times-Roman"/>
              </a:rPr>
              <a:t>• </a:t>
            </a:r>
            <a:r>
              <a:rPr lang="en-US" dirty="0">
                <a:latin typeface="Courier10PitchBT-Roman"/>
              </a:rPr>
              <a:t>425 Can’t open data connection</a:t>
            </a:r>
          </a:p>
          <a:p>
            <a:r>
              <a:rPr lang="en-IN" dirty="0">
                <a:latin typeface="Times-Roman"/>
              </a:rPr>
              <a:t>• </a:t>
            </a:r>
            <a:r>
              <a:rPr lang="en-IN" dirty="0">
                <a:latin typeface="Courier10PitchBT-Roman"/>
              </a:rPr>
              <a:t>452 Error writing file</a:t>
            </a:r>
            <a:endParaRPr lang="en-IN" dirty="0"/>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1480028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Principles of network applications</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Web and HTTP</a:t>
            </a:r>
          </a:p>
          <a:p>
            <a:pPr marL="401638" indent="-401638">
              <a:buClr>
                <a:srgbClr val="0000A8"/>
              </a:buClr>
              <a:defRPr/>
            </a:pPr>
            <a:r>
              <a:rPr lang="en-US" sz="3200" dirty="0">
                <a:latin typeface="Calibri" panose="020F0502020204030204" pitchFamily="34" charset="0"/>
                <a:cs typeface="Calibri" panose="020F0502020204030204" pitchFamily="34" charset="0"/>
              </a:rPr>
              <a:t>E-mail, SMTP, </a:t>
            </a:r>
            <a:r>
              <a:rPr lang="en-US" sz="3200" dirty="0" smtClean="0">
                <a:latin typeface="Calibri" panose="020F0502020204030204" pitchFamily="34" charset="0"/>
                <a:cs typeface="Calibri" panose="020F0502020204030204" pitchFamily="34" charset="0"/>
              </a:rPr>
              <a:t>POP3,IMAP</a:t>
            </a:r>
            <a:endParaRPr lang="en-US" sz="3200" dirty="0">
              <a:latin typeface="Calibri" panose="020F0502020204030204" pitchFamily="34" charset="0"/>
              <a:cs typeface="Calibri" panose="020F0502020204030204" pitchFamily="34" charset="0"/>
            </a:endParaRP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The Domain Name System DNS</a:t>
            </a:r>
          </a:p>
          <a:p>
            <a:endParaRPr lang="en-US" dirty="0"/>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P2P applications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video streaming and content distribution networks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socket programming with UDP and TCP</a:t>
            </a:r>
          </a:p>
          <a:p>
            <a:pPr>
              <a:buFont typeface="Wingdings" pitchFamily="2" charset="2"/>
              <a:buNone/>
            </a:pPr>
            <a:endParaRPr lang="en-US" altLang="en-US" sz="2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44</a:t>
            </a:fld>
            <a:endParaRPr lang="en-US" dirty="0"/>
          </a:p>
        </p:txBody>
      </p:sp>
      <p:pic>
        <p:nvPicPr>
          <p:cNvPr id="7" name="Picture 6" descr="Kurose&amp;Ross 8th edition photo">
            <a:extLst>
              <a:ext uri="{FF2B5EF4-FFF2-40B4-BE49-F238E27FC236}">
                <a16:creationId xmlns:a16="http://schemas.microsoft.com/office/drawing/2014/main" id="{1483A316-B08E-574D-B36E-624819972D75}"/>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10164260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E-mail</a:t>
            </a:r>
            <a:endParaRPr lang="en-US" sz="4400" dirty="0"/>
          </a:p>
        </p:txBody>
      </p:sp>
      <p:sp>
        <p:nvSpPr>
          <p:cNvPr id="8" name="Rectangle 3">
            <a:extLst>
              <a:ext uri="{FF2B5EF4-FFF2-40B4-BE49-F238E27FC236}">
                <a16:creationId xmlns:a16="http://schemas.microsoft.com/office/drawing/2014/main" id="{21810D1F-B21D-4B49-9104-1DDE54C093AE}"/>
              </a:ext>
            </a:extLst>
          </p:cNvPr>
          <p:cNvSpPr txBox="1">
            <a:spLocks noChangeArrowheads="1"/>
          </p:cNvSpPr>
          <p:nvPr/>
        </p:nvSpPr>
        <p:spPr>
          <a:xfrm>
            <a:off x="544512" y="1366838"/>
            <a:ext cx="7119031" cy="48768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Three major components: </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 agents </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mail servers </a:t>
            </a:r>
          </a:p>
          <a:p>
            <a:pPr marL="460375" marR="0" lvl="0" indent="-215900" algn="l" defTabSz="914400" rtl="0" eaLnBrk="1" fontAlgn="auto" latinLnBrk="0" hangingPunct="1">
              <a:lnSpc>
                <a:spcPct val="90000"/>
              </a:lnSpc>
              <a:spcBef>
                <a:spcPts val="400"/>
              </a:spcBef>
              <a:spcAft>
                <a:spcPct val="7500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simple mail transfer protocol: SMTP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User Agent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a.k.a.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mail reader”</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composing, editing, reading mail messages</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e.g., Outlook, iPhone mail client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outgoing, incoming messages stored on server</a:t>
            </a:r>
          </a:p>
        </p:txBody>
      </p:sp>
      <p:grpSp>
        <p:nvGrpSpPr>
          <p:cNvPr id="433" name="Group 279">
            <a:extLst>
              <a:ext uri="{FF2B5EF4-FFF2-40B4-BE49-F238E27FC236}">
                <a16:creationId xmlns:a16="http://schemas.microsoft.com/office/drawing/2014/main" id="{2EF60A4B-BB2C-B34B-90F3-D1FE6C8FFDAD}"/>
              </a:ext>
            </a:extLst>
          </p:cNvPr>
          <p:cNvGrpSpPr>
            <a:grpSpLocks/>
          </p:cNvGrpSpPr>
          <p:nvPr/>
        </p:nvGrpSpPr>
        <p:grpSpPr bwMode="auto">
          <a:xfrm>
            <a:off x="9926119" y="5308075"/>
            <a:ext cx="1736725" cy="973138"/>
            <a:chOff x="4458" y="3335"/>
            <a:chExt cx="1094" cy="613"/>
          </a:xfrm>
        </p:grpSpPr>
        <p:sp>
          <p:nvSpPr>
            <p:cNvPr id="434" name="Text Box 263">
              <a:extLst>
                <a:ext uri="{FF2B5EF4-FFF2-40B4-BE49-F238E27FC236}">
                  <a16:creationId xmlns:a16="http://schemas.microsoft.com/office/drawing/2014/main" id="{41250870-CE47-A94F-91C6-42B94321E1E7}"/>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35" name="Group 278">
              <a:extLst>
                <a:ext uri="{FF2B5EF4-FFF2-40B4-BE49-F238E27FC236}">
                  <a16:creationId xmlns:a16="http://schemas.microsoft.com/office/drawing/2014/main" id="{F337E40C-B180-194A-B368-8F35ECF83896}"/>
                </a:ext>
              </a:extLst>
            </p:cNvPr>
            <p:cNvGrpSpPr>
              <a:grpSpLocks/>
            </p:cNvGrpSpPr>
            <p:nvPr/>
          </p:nvGrpSpPr>
          <p:grpSpPr bwMode="auto">
            <a:xfrm>
              <a:off x="4458" y="3408"/>
              <a:ext cx="450" cy="120"/>
              <a:chOff x="4314" y="3444"/>
              <a:chExt cx="450" cy="120"/>
            </a:xfrm>
          </p:grpSpPr>
          <p:sp>
            <p:nvSpPr>
              <p:cNvPr id="438" name="Rectangle 264">
                <a:extLst>
                  <a:ext uri="{FF2B5EF4-FFF2-40B4-BE49-F238E27FC236}">
                    <a16:creationId xmlns:a16="http://schemas.microsoft.com/office/drawing/2014/main" id="{952BA00D-1B4A-4948-82B5-82AE8D13A24F}"/>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9" name="Line 265">
                <a:extLst>
                  <a:ext uri="{FF2B5EF4-FFF2-40B4-BE49-F238E27FC236}">
                    <a16:creationId xmlns:a16="http://schemas.microsoft.com/office/drawing/2014/main" id="{B275CB99-7AAC-A148-8381-65E960D05921}"/>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0" name="Line 266">
                <a:extLst>
                  <a:ext uri="{FF2B5EF4-FFF2-40B4-BE49-F238E27FC236}">
                    <a16:creationId xmlns:a16="http://schemas.microsoft.com/office/drawing/2014/main" id="{47491974-AD71-004E-AB59-0655640AEC45}"/>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1" name="Line 267">
                <a:extLst>
                  <a:ext uri="{FF2B5EF4-FFF2-40B4-BE49-F238E27FC236}">
                    <a16:creationId xmlns:a16="http://schemas.microsoft.com/office/drawing/2014/main" id="{B200EE76-91FF-8846-8C54-A23D92713A6F}"/>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2" name="Line 268">
                <a:extLst>
                  <a:ext uri="{FF2B5EF4-FFF2-40B4-BE49-F238E27FC236}">
                    <a16:creationId xmlns:a16="http://schemas.microsoft.com/office/drawing/2014/main" id="{FF930B76-2857-B14D-AD85-09CD6FA57CA5}"/>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3" name="Line 269">
                <a:extLst>
                  <a:ext uri="{FF2B5EF4-FFF2-40B4-BE49-F238E27FC236}">
                    <a16:creationId xmlns:a16="http://schemas.microsoft.com/office/drawing/2014/main" id="{A45A103A-DECC-1641-9DE7-659C116522FC}"/>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4" name="Line 270">
                <a:extLst>
                  <a:ext uri="{FF2B5EF4-FFF2-40B4-BE49-F238E27FC236}">
                    <a16:creationId xmlns:a16="http://schemas.microsoft.com/office/drawing/2014/main" id="{73B06C32-185A-D246-82A4-C6DC25E70096}"/>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5" name="Line 271">
                <a:extLst>
                  <a:ext uri="{FF2B5EF4-FFF2-40B4-BE49-F238E27FC236}">
                    <a16:creationId xmlns:a16="http://schemas.microsoft.com/office/drawing/2014/main" id="{7341EBA5-2E81-A74B-8F94-6ADE0EB85AE6}"/>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36" name="Rectangle 272">
              <a:extLst>
                <a:ext uri="{FF2B5EF4-FFF2-40B4-BE49-F238E27FC236}">
                  <a16:creationId xmlns:a16="http://schemas.microsoft.com/office/drawing/2014/main" id="{0B665308-9EC4-5A44-9326-2A177FF67D5A}"/>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7" name="Text Box 277">
              <a:extLst>
                <a:ext uri="{FF2B5EF4-FFF2-40B4-BE49-F238E27FC236}">
                  <a16:creationId xmlns:a16="http://schemas.microsoft.com/office/drawing/2014/main" id="{F20D1BFA-9817-D84B-AAED-9E047761E91E}"/>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8" name="Group 17">
            <a:extLst>
              <a:ext uri="{FF2B5EF4-FFF2-40B4-BE49-F238E27FC236}">
                <a16:creationId xmlns:a16="http://schemas.microsoft.com/office/drawing/2014/main" id="{A40EF7C7-BC9E-1D46-9787-9C4C966D32B3}"/>
              </a:ext>
            </a:extLst>
          </p:cNvPr>
          <p:cNvGrpSpPr/>
          <p:nvPr/>
        </p:nvGrpSpPr>
        <p:grpSpPr>
          <a:xfrm>
            <a:off x="7241455" y="1234950"/>
            <a:ext cx="2992437" cy="3595688"/>
            <a:chOff x="7241455" y="1234950"/>
            <a:chExt cx="2992437" cy="3595688"/>
          </a:xfrm>
        </p:grpSpPr>
        <p:grpSp>
          <p:nvGrpSpPr>
            <p:cNvPr id="17" name="Group 16">
              <a:extLst>
                <a:ext uri="{FF2B5EF4-FFF2-40B4-BE49-F238E27FC236}">
                  <a16:creationId xmlns:a16="http://schemas.microsoft.com/office/drawing/2014/main" id="{40F0B8AA-4B19-CB47-90E3-2610230A6897}"/>
                </a:ext>
              </a:extLst>
            </p:cNvPr>
            <p:cNvGrpSpPr/>
            <p:nvPr/>
          </p:nvGrpSpPr>
          <p:grpSpPr>
            <a:xfrm>
              <a:off x="9233767" y="2182687"/>
              <a:ext cx="1000125" cy="1247776"/>
              <a:chOff x="9233767" y="2182687"/>
              <a:chExt cx="1000125" cy="1247776"/>
            </a:xfrm>
          </p:grpSpPr>
          <p:grpSp>
            <p:nvGrpSpPr>
              <p:cNvPr id="447" name="Group 389">
                <a:extLst>
                  <a:ext uri="{FF2B5EF4-FFF2-40B4-BE49-F238E27FC236}">
                    <a16:creationId xmlns:a16="http://schemas.microsoft.com/office/drawing/2014/main" id="{0E121856-D2CF-BD44-A732-5CF1698DF941}"/>
                  </a:ext>
                </a:extLst>
              </p:cNvPr>
              <p:cNvGrpSpPr>
                <a:grpSpLocks/>
              </p:cNvGrpSpPr>
              <p:nvPr/>
            </p:nvGrpSpPr>
            <p:grpSpPr bwMode="auto">
              <a:xfrm>
                <a:off x="9233767" y="2182687"/>
                <a:ext cx="477838" cy="715963"/>
                <a:chOff x="4140" y="429"/>
                <a:chExt cx="1425" cy="2396"/>
              </a:xfrm>
            </p:grpSpPr>
            <p:sp>
              <p:nvSpPr>
                <p:cNvPr id="610" name="Freeform 390">
                  <a:extLst>
                    <a:ext uri="{FF2B5EF4-FFF2-40B4-BE49-F238E27FC236}">
                      <a16:creationId xmlns:a16="http://schemas.microsoft.com/office/drawing/2014/main" id="{D8B60AB9-7CE6-F14B-893A-0B1ECB740A5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1" name="Rectangle 391">
                  <a:extLst>
                    <a:ext uri="{FF2B5EF4-FFF2-40B4-BE49-F238E27FC236}">
                      <a16:creationId xmlns:a16="http://schemas.microsoft.com/office/drawing/2014/main" id="{D3C4D367-DB85-294D-941E-C4CCF95D17E3}"/>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2" name="Freeform 392">
                  <a:extLst>
                    <a:ext uri="{FF2B5EF4-FFF2-40B4-BE49-F238E27FC236}">
                      <a16:creationId xmlns:a16="http://schemas.microsoft.com/office/drawing/2014/main" id="{5CA055FA-0720-7840-BE18-48478EEE554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3" name="Freeform 393">
                  <a:extLst>
                    <a:ext uri="{FF2B5EF4-FFF2-40B4-BE49-F238E27FC236}">
                      <a16:creationId xmlns:a16="http://schemas.microsoft.com/office/drawing/2014/main" id="{3BBFE8BC-0BD4-134B-A671-36514DDAC58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4" name="Rectangle 394">
                  <a:extLst>
                    <a:ext uri="{FF2B5EF4-FFF2-40B4-BE49-F238E27FC236}">
                      <a16:creationId xmlns:a16="http://schemas.microsoft.com/office/drawing/2014/main" id="{D0B0114B-71C7-6A4B-951C-64F84E158BCF}"/>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5" name="Group 395">
                  <a:extLst>
                    <a:ext uri="{FF2B5EF4-FFF2-40B4-BE49-F238E27FC236}">
                      <a16:creationId xmlns:a16="http://schemas.microsoft.com/office/drawing/2014/main" id="{CCE97BC5-B32E-A244-B98A-2D18B9679406}"/>
                    </a:ext>
                  </a:extLst>
                </p:cNvPr>
                <p:cNvGrpSpPr>
                  <a:grpSpLocks/>
                </p:cNvGrpSpPr>
                <p:nvPr/>
              </p:nvGrpSpPr>
              <p:grpSpPr bwMode="auto">
                <a:xfrm>
                  <a:off x="4749" y="668"/>
                  <a:ext cx="581" cy="145"/>
                  <a:chOff x="614" y="2568"/>
                  <a:chExt cx="725" cy="139"/>
                </a:xfrm>
              </p:grpSpPr>
              <p:sp>
                <p:nvSpPr>
                  <p:cNvPr id="640" name="AutoShape 396">
                    <a:extLst>
                      <a:ext uri="{FF2B5EF4-FFF2-40B4-BE49-F238E27FC236}">
                        <a16:creationId xmlns:a16="http://schemas.microsoft.com/office/drawing/2014/main" id="{EFA6368E-1013-B44C-9AE2-9FFA4CC527BB}"/>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41" name="AutoShape 397">
                    <a:extLst>
                      <a:ext uri="{FF2B5EF4-FFF2-40B4-BE49-F238E27FC236}">
                        <a16:creationId xmlns:a16="http://schemas.microsoft.com/office/drawing/2014/main" id="{2A187B97-5F9E-CE47-A163-46FD77373D6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6" name="Rectangle 398">
                  <a:extLst>
                    <a:ext uri="{FF2B5EF4-FFF2-40B4-BE49-F238E27FC236}">
                      <a16:creationId xmlns:a16="http://schemas.microsoft.com/office/drawing/2014/main" id="{B19FBC61-83B0-A14E-99F0-5BFCCFCB1B17}"/>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7" name="Group 399">
                  <a:extLst>
                    <a:ext uri="{FF2B5EF4-FFF2-40B4-BE49-F238E27FC236}">
                      <a16:creationId xmlns:a16="http://schemas.microsoft.com/office/drawing/2014/main" id="{1C88BBDC-CC23-854A-A7B8-9B5383302B0E}"/>
                    </a:ext>
                  </a:extLst>
                </p:cNvPr>
                <p:cNvGrpSpPr>
                  <a:grpSpLocks/>
                </p:cNvGrpSpPr>
                <p:nvPr/>
              </p:nvGrpSpPr>
              <p:grpSpPr bwMode="auto">
                <a:xfrm>
                  <a:off x="4747" y="994"/>
                  <a:ext cx="581" cy="134"/>
                  <a:chOff x="614" y="2568"/>
                  <a:chExt cx="725" cy="139"/>
                </a:xfrm>
              </p:grpSpPr>
              <p:sp>
                <p:nvSpPr>
                  <p:cNvPr id="638" name="AutoShape 400">
                    <a:extLst>
                      <a:ext uri="{FF2B5EF4-FFF2-40B4-BE49-F238E27FC236}">
                        <a16:creationId xmlns:a16="http://schemas.microsoft.com/office/drawing/2014/main" id="{D6910F87-2FF9-EA4E-BC68-494D372CF51F}"/>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9" name="AutoShape 401">
                    <a:extLst>
                      <a:ext uri="{FF2B5EF4-FFF2-40B4-BE49-F238E27FC236}">
                        <a16:creationId xmlns:a16="http://schemas.microsoft.com/office/drawing/2014/main" id="{36245E4E-FB1E-2C43-BBAA-D642BCC1B1A4}"/>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8" name="Rectangle 402">
                  <a:extLst>
                    <a:ext uri="{FF2B5EF4-FFF2-40B4-BE49-F238E27FC236}">
                      <a16:creationId xmlns:a16="http://schemas.microsoft.com/office/drawing/2014/main" id="{C98B4378-660F-1847-8A4B-3CAB9591D15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9" name="Rectangle 403">
                  <a:extLst>
                    <a:ext uri="{FF2B5EF4-FFF2-40B4-BE49-F238E27FC236}">
                      <a16:creationId xmlns:a16="http://schemas.microsoft.com/office/drawing/2014/main" id="{A0C2801C-C1EF-0E49-A30F-D154AACBD32C}"/>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0" name="Group 404">
                  <a:extLst>
                    <a:ext uri="{FF2B5EF4-FFF2-40B4-BE49-F238E27FC236}">
                      <a16:creationId xmlns:a16="http://schemas.microsoft.com/office/drawing/2014/main" id="{C3C627D1-CE9C-6540-87D5-7005B1BB7761}"/>
                    </a:ext>
                  </a:extLst>
                </p:cNvPr>
                <p:cNvGrpSpPr>
                  <a:grpSpLocks/>
                </p:cNvGrpSpPr>
                <p:nvPr/>
              </p:nvGrpSpPr>
              <p:grpSpPr bwMode="auto">
                <a:xfrm>
                  <a:off x="4735" y="1627"/>
                  <a:ext cx="582" cy="151"/>
                  <a:chOff x="614" y="2568"/>
                  <a:chExt cx="725" cy="139"/>
                </a:xfrm>
              </p:grpSpPr>
              <p:sp>
                <p:nvSpPr>
                  <p:cNvPr id="636" name="AutoShape 405">
                    <a:extLst>
                      <a:ext uri="{FF2B5EF4-FFF2-40B4-BE49-F238E27FC236}">
                        <a16:creationId xmlns:a16="http://schemas.microsoft.com/office/drawing/2014/main" id="{F5475DB0-E162-B943-9743-BEE80D59A6BC}"/>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7" name="AutoShape 406">
                    <a:extLst>
                      <a:ext uri="{FF2B5EF4-FFF2-40B4-BE49-F238E27FC236}">
                        <a16:creationId xmlns:a16="http://schemas.microsoft.com/office/drawing/2014/main" id="{0E11B07E-90A2-774A-B7AE-AC422F4C847B}"/>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1" name="Freeform 407">
                  <a:extLst>
                    <a:ext uri="{FF2B5EF4-FFF2-40B4-BE49-F238E27FC236}">
                      <a16:creationId xmlns:a16="http://schemas.microsoft.com/office/drawing/2014/main" id="{1B37433A-90DE-CC44-828B-3C03F4C8E9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2" name="Group 408">
                  <a:extLst>
                    <a:ext uri="{FF2B5EF4-FFF2-40B4-BE49-F238E27FC236}">
                      <a16:creationId xmlns:a16="http://schemas.microsoft.com/office/drawing/2014/main" id="{38854C6D-17EC-FB41-ABA7-0643F7D45FAD}"/>
                    </a:ext>
                  </a:extLst>
                </p:cNvPr>
                <p:cNvGrpSpPr>
                  <a:grpSpLocks/>
                </p:cNvGrpSpPr>
                <p:nvPr/>
              </p:nvGrpSpPr>
              <p:grpSpPr bwMode="auto">
                <a:xfrm>
                  <a:off x="4739" y="1327"/>
                  <a:ext cx="582" cy="139"/>
                  <a:chOff x="614" y="2568"/>
                  <a:chExt cx="725" cy="139"/>
                </a:xfrm>
              </p:grpSpPr>
              <p:sp>
                <p:nvSpPr>
                  <p:cNvPr id="634" name="AutoShape 409">
                    <a:extLst>
                      <a:ext uri="{FF2B5EF4-FFF2-40B4-BE49-F238E27FC236}">
                        <a16:creationId xmlns:a16="http://schemas.microsoft.com/office/drawing/2014/main" id="{AE268757-BE47-B84D-A5F7-C7A75F7D40E3}"/>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5" name="AutoShape 410">
                    <a:extLst>
                      <a:ext uri="{FF2B5EF4-FFF2-40B4-BE49-F238E27FC236}">
                        <a16:creationId xmlns:a16="http://schemas.microsoft.com/office/drawing/2014/main" id="{6C0AC9FF-5D0C-3B41-AEB8-B2A9150426C7}"/>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3" name="Rectangle 411">
                  <a:extLst>
                    <a:ext uri="{FF2B5EF4-FFF2-40B4-BE49-F238E27FC236}">
                      <a16:creationId xmlns:a16="http://schemas.microsoft.com/office/drawing/2014/main" id="{24F7E0AB-A636-974F-9A33-43BD0E53FB8A}"/>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4" name="Freeform 412">
                  <a:extLst>
                    <a:ext uri="{FF2B5EF4-FFF2-40B4-BE49-F238E27FC236}">
                      <a16:creationId xmlns:a16="http://schemas.microsoft.com/office/drawing/2014/main" id="{626230FF-050C-984E-BC00-3872336DC4B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5" name="Freeform 413">
                  <a:extLst>
                    <a:ext uri="{FF2B5EF4-FFF2-40B4-BE49-F238E27FC236}">
                      <a16:creationId xmlns:a16="http://schemas.microsoft.com/office/drawing/2014/main" id="{1F463BAA-0F23-DF45-8D3B-FFFDAEB5B7E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6" name="Oval 414">
                  <a:extLst>
                    <a:ext uri="{FF2B5EF4-FFF2-40B4-BE49-F238E27FC236}">
                      <a16:creationId xmlns:a16="http://schemas.microsoft.com/office/drawing/2014/main" id="{1EC71AF3-4591-B945-BADD-38C9BADCC394}"/>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7" name="Freeform 415">
                  <a:extLst>
                    <a:ext uri="{FF2B5EF4-FFF2-40B4-BE49-F238E27FC236}">
                      <a16:creationId xmlns:a16="http://schemas.microsoft.com/office/drawing/2014/main" id="{3FA9BCF9-A6ED-5043-B90A-C3836646EE5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8" name="AutoShape 416">
                  <a:extLst>
                    <a:ext uri="{FF2B5EF4-FFF2-40B4-BE49-F238E27FC236}">
                      <a16:creationId xmlns:a16="http://schemas.microsoft.com/office/drawing/2014/main" id="{BBF32DE7-F26B-6747-8D1C-21F79EC8B16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9" name="AutoShape 417">
                  <a:extLst>
                    <a:ext uri="{FF2B5EF4-FFF2-40B4-BE49-F238E27FC236}">
                      <a16:creationId xmlns:a16="http://schemas.microsoft.com/office/drawing/2014/main" id="{FF922F0B-EF31-AB4A-A5EA-3FA7101E96BC}"/>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0" name="Oval 418">
                  <a:extLst>
                    <a:ext uri="{FF2B5EF4-FFF2-40B4-BE49-F238E27FC236}">
                      <a16:creationId xmlns:a16="http://schemas.microsoft.com/office/drawing/2014/main" id="{BB6526D2-E304-EA47-868B-62023801D97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1" name="Oval 419">
                  <a:extLst>
                    <a:ext uri="{FF2B5EF4-FFF2-40B4-BE49-F238E27FC236}">
                      <a16:creationId xmlns:a16="http://schemas.microsoft.com/office/drawing/2014/main" id="{4390F52E-4427-8240-A6CD-9F975F0B8C1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32" name="Oval 420">
                  <a:extLst>
                    <a:ext uri="{FF2B5EF4-FFF2-40B4-BE49-F238E27FC236}">
                      <a16:creationId xmlns:a16="http://schemas.microsoft.com/office/drawing/2014/main" id="{17E60F8D-F128-F140-A015-7BE8151AF98B}"/>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3" name="Rectangle 421">
                  <a:extLst>
                    <a:ext uri="{FF2B5EF4-FFF2-40B4-BE49-F238E27FC236}">
                      <a16:creationId xmlns:a16="http://schemas.microsoft.com/office/drawing/2014/main" id="{DE9F5E27-DCB1-A549-A90A-C0BACA49C537}"/>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1" name="Group 19">
                <a:extLst>
                  <a:ext uri="{FF2B5EF4-FFF2-40B4-BE49-F238E27FC236}">
                    <a16:creationId xmlns:a16="http://schemas.microsoft.com/office/drawing/2014/main" id="{E14109E5-50CE-4847-B30A-2C61F96D4CA6}"/>
                  </a:ext>
                </a:extLst>
              </p:cNvPr>
              <p:cNvGrpSpPr>
                <a:grpSpLocks/>
              </p:cNvGrpSpPr>
              <p:nvPr/>
            </p:nvGrpSpPr>
            <p:grpSpPr bwMode="auto">
              <a:xfrm>
                <a:off x="9424267" y="2381125"/>
                <a:ext cx="809625" cy="1049338"/>
                <a:chOff x="4296" y="2627"/>
                <a:chExt cx="510" cy="661"/>
              </a:xfrm>
            </p:grpSpPr>
            <p:sp>
              <p:nvSpPr>
                <p:cNvPr id="531" name="Rectangle 20">
                  <a:extLst>
                    <a:ext uri="{FF2B5EF4-FFF2-40B4-BE49-F238E27FC236}">
                      <a16:creationId xmlns:a16="http://schemas.microsoft.com/office/drawing/2014/main" id="{AC5B0A66-A167-204E-8BFA-3B433DC5EA3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2" name="Text Box 21">
                  <a:extLst>
                    <a:ext uri="{FF2B5EF4-FFF2-40B4-BE49-F238E27FC236}">
                      <a16:creationId xmlns:a16="http://schemas.microsoft.com/office/drawing/2014/main" id="{0F59B7E1-B7F5-BB4A-BBE3-B5F7809DD24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3" name="Rectangle 22">
                  <a:extLst>
                    <a:ext uri="{FF2B5EF4-FFF2-40B4-BE49-F238E27FC236}">
                      <a16:creationId xmlns:a16="http://schemas.microsoft.com/office/drawing/2014/main" id="{71535726-47D0-144C-BBB8-62C6C2FEFFA3}"/>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4" name="Line 23">
                  <a:extLst>
                    <a:ext uri="{FF2B5EF4-FFF2-40B4-BE49-F238E27FC236}">
                      <a16:creationId xmlns:a16="http://schemas.microsoft.com/office/drawing/2014/main" id="{DA368A70-02AC-1B46-A642-02BA5ECF6EF0}"/>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5" name="Line 24">
                  <a:extLst>
                    <a:ext uri="{FF2B5EF4-FFF2-40B4-BE49-F238E27FC236}">
                      <a16:creationId xmlns:a16="http://schemas.microsoft.com/office/drawing/2014/main" id="{F13ECAFE-D297-7F4B-812D-941FBEE37E3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6" name="Line 25">
                  <a:extLst>
                    <a:ext uri="{FF2B5EF4-FFF2-40B4-BE49-F238E27FC236}">
                      <a16:creationId xmlns:a16="http://schemas.microsoft.com/office/drawing/2014/main" id="{D1B35153-5338-A043-BE0E-433F05C2503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7" name="Line 26">
                  <a:extLst>
                    <a:ext uri="{FF2B5EF4-FFF2-40B4-BE49-F238E27FC236}">
                      <a16:creationId xmlns:a16="http://schemas.microsoft.com/office/drawing/2014/main" id="{89EADCDA-274C-2E43-8C54-9FCA855047E5}"/>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8" name="Line 27">
                  <a:extLst>
                    <a:ext uri="{FF2B5EF4-FFF2-40B4-BE49-F238E27FC236}">
                      <a16:creationId xmlns:a16="http://schemas.microsoft.com/office/drawing/2014/main" id="{17DEFD25-82BB-6545-B3F0-B1240F51A5F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9" name="Line 28">
                  <a:extLst>
                    <a:ext uri="{FF2B5EF4-FFF2-40B4-BE49-F238E27FC236}">
                      <a16:creationId xmlns:a16="http://schemas.microsoft.com/office/drawing/2014/main" id="{694FC287-3940-D144-83E9-13190F74DAF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0" name="Line 29">
                  <a:extLst>
                    <a:ext uri="{FF2B5EF4-FFF2-40B4-BE49-F238E27FC236}">
                      <a16:creationId xmlns:a16="http://schemas.microsoft.com/office/drawing/2014/main" id="{BAE767AB-23DB-7E44-99F4-F1113227541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1" name="Rectangle 30">
                  <a:extLst>
                    <a:ext uri="{FF2B5EF4-FFF2-40B4-BE49-F238E27FC236}">
                      <a16:creationId xmlns:a16="http://schemas.microsoft.com/office/drawing/2014/main" id="{49A7C92C-8BD2-6B47-9196-5E60999B8B0F}"/>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2" name="Rectangle 31">
                  <a:extLst>
                    <a:ext uri="{FF2B5EF4-FFF2-40B4-BE49-F238E27FC236}">
                      <a16:creationId xmlns:a16="http://schemas.microsoft.com/office/drawing/2014/main" id="{C3A9FD5C-54B1-7D45-B12D-299767B3ACED}"/>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3" name="Rectangle 32">
                  <a:extLst>
                    <a:ext uri="{FF2B5EF4-FFF2-40B4-BE49-F238E27FC236}">
                      <a16:creationId xmlns:a16="http://schemas.microsoft.com/office/drawing/2014/main" id="{2DFC74AC-2A06-B94B-9404-34F755D7199B}"/>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4" name="Rectangle 33">
                  <a:extLst>
                    <a:ext uri="{FF2B5EF4-FFF2-40B4-BE49-F238E27FC236}">
                      <a16:creationId xmlns:a16="http://schemas.microsoft.com/office/drawing/2014/main" id="{9821B6CC-315C-8446-BDFF-A89664E7046B}"/>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5" name="Rectangle 34">
                  <a:extLst>
                    <a:ext uri="{FF2B5EF4-FFF2-40B4-BE49-F238E27FC236}">
                      <a16:creationId xmlns:a16="http://schemas.microsoft.com/office/drawing/2014/main" id="{DAB5F22E-A0E3-4743-8405-E2AEEFFCADE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6" name="Group 15">
              <a:extLst>
                <a:ext uri="{FF2B5EF4-FFF2-40B4-BE49-F238E27FC236}">
                  <a16:creationId xmlns:a16="http://schemas.microsoft.com/office/drawing/2014/main" id="{74EA5111-B6B7-B344-B449-F28A4145AF94}"/>
                </a:ext>
              </a:extLst>
            </p:cNvPr>
            <p:cNvGrpSpPr/>
            <p:nvPr/>
          </p:nvGrpSpPr>
          <p:grpSpPr>
            <a:xfrm>
              <a:off x="7241455" y="3576512"/>
              <a:ext cx="992187" cy="1254126"/>
              <a:chOff x="7241455" y="3576512"/>
              <a:chExt cx="992187" cy="1254126"/>
            </a:xfrm>
          </p:grpSpPr>
          <p:grpSp>
            <p:nvGrpSpPr>
              <p:cNvPr id="448" name="Group 356">
                <a:extLst>
                  <a:ext uri="{FF2B5EF4-FFF2-40B4-BE49-F238E27FC236}">
                    <a16:creationId xmlns:a16="http://schemas.microsoft.com/office/drawing/2014/main" id="{E94FBB23-E0FF-2E4C-ADA9-B7693567EB7C}"/>
                  </a:ext>
                </a:extLst>
              </p:cNvPr>
              <p:cNvGrpSpPr>
                <a:grpSpLocks/>
              </p:cNvGrpSpPr>
              <p:nvPr/>
            </p:nvGrpSpPr>
            <p:grpSpPr bwMode="auto">
              <a:xfrm>
                <a:off x="7241455" y="3576512"/>
                <a:ext cx="477838" cy="715963"/>
                <a:chOff x="4140" y="429"/>
                <a:chExt cx="1425" cy="2396"/>
              </a:xfrm>
            </p:grpSpPr>
            <p:sp>
              <p:nvSpPr>
                <p:cNvPr id="578" name="Freeform 357">
                  <a:extLst>
                    <a:ext uri="{FF2B5EF4-FFF2-40B4-BE49-F238E27FC236}">
                      <a16:creationId xmlns:a16="http://schemas.microsoft.com/office/drawing/2014/main" id="{83F8A882-2D18-F84A-A8B3-6AFE04482C3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9" name="Rectangle 358">
                  <a:extLst>
                    <a:ext uri="{FF2B5EF4-FFF2-40B4-BE49-F238E27FC236}">
                      <a16:creationId xmlns:a16="http://schemas.microsoft.com/office/drawing/2014/main" id="{9C1CE4E9-0931-724C-9C29-8D583A01FCBA}"/>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0" name="Freeform 359">
                  <a:extLst>
                    <a:ext uri="{FF2B5EF4-FFF2-40B4-BE49-F238E27FC236}">
                      <a16:creationId xmlns:a16="http://schemas.microsoft.com/office/drawing/2014/main" id="{5EDD0773-DE61-DE40-83D1-11CAD8B59063}"/>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1" name="Freeform 360">
                  <a:extLst>
                    <a:ext uri="{FF2B5EF4-FFF2-40B4-BE49-F238E27FC236}">
                      <a16:creationId xmlns:a16="http://schemas.microsoft.com/office/drawing/2014/main" id="{52B4DD92-CFC5-9245-BB48-BB112C50A01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2" name="Rectangle 361">
                  <a:extLst>
                    <a:ext uri="{FF2B5EF4-FFF2-40B4-BE49-F238E27FC236}">
                      <a16:creationId xmlns:a16="http://schemas.microsoft.com/office/drawing/2014/main" id="{D4F645E8-31AB-5245-8FAA-CAC16B245C38}"/>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3" name="Group 362">
                  <a:extLst>
                    <a:ext uri="{FF2B5EF4-FFF2-40B4-BE49-F238E27FC236}">
                      <a16:creationId xmlns:a16="http://schemas.microsoft.com/office/drawing/2014/main" id="{EBFEFCB3-1DE5-534A-BB6F-F63DB31F192C}"/>
                    </a:ext>
                  </a:extLst>
                </p:cNvPr>
                <p:cNvGrpSpPr>
                  <a:grpSpLocks/>
                </p:cNvGrpSpPr>
                <p:nvPr/>
              </p:nvGrpSpPr>
              <p:grpSpPr bwMode="auto">
                <a:xfrm>
                  <a:off x="4749" y="668"/>
                  <a:ext cx="581" cy="145"/>
                  <a:chOff x="614" y="2568"/>
                  <a:chExt cx="725" cy="139"/>
                </a:xfrm>
              </p:grpSpPr>
              <p:sp>
                <p:nvSpPr>
                  <p:cNvPr id="608" name="AutoShape 363">
                    <a:extLst>
                      <a:ext uri="{FF2B5EF4-FFF2-40B4-BE49-F238E27FC236}">
                        <a16:creationId xmlns:a16="http://schemas.microsoft.com/office/drawing/2014/main" id="{F74423DF-E08E-F346-B899-EAB3551FCA35}"/>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9" name="AutoShape 364">
                    <a:extLst>
                      <a:ext uri="{FF2B5EF4-FFF2-40B4-BE49-F238E27FC236}">
                        <a16:creationId xmlns:a16="http://schemas.microsoft.com/office/drawing/2014/main" id="{4FF1799F-7FEB-6F4A-9DBF-9929B67C8977}"/>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4" name="Rectangle 365">
                  <a:extLst>
                    <a:ext uri="{FF2B5EF4-FFF2-40B4-BE49-F238E27FC236}">
                      <a16:creationId xmlns:a16="http://schemas.microsoft.com/office/drawing/2014/main" id="{B07FB88B-4AAA-E84E-9D0B-2BFBEC9383D1}"/>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5" name="Group 366">
                  <a:extLst>
                    <a:ext uri="{FF2B5EF4-FFF2-40B4-BE49-F238E27FC236}">
                      <a16:creationId xmlns:a16="http://schemas.microsoft.com/office/drawing/2014/main" id="{A3E91AB2-1E99-EB48-89FF-E9A629275BA4}"/>
                    </a:ext>
                  </a:extLst>
                </p:cNvPr>
                <p:cNvGrpSpPr>
                  <a:grpSpLocks/>
                </p:cNvGrpSpPr>
                <p:nvPr/>
              </p:nvGrpSpPr>
              <p:grpSpPr bwMode="auto">
                <a:xfrm>
                  <a:off x="4747" y="994"/>
                  <a:ext cx="581" cy="134"/>
                  <a:chOff x="614" y="2568"/>
                  <a:chExt cx="725" cy="139"/>
                </a:xfrm>
              </p:grpSpPr>
              <p:sp>
                <p:nvSpPr>
                  <p:cNvPr id="606" name="AutoShape 367">
                    <a:extLst>
                      <a:ext uri="{FF2B5EF4-FFF2-40B4-BE49-F238E27FC236}">
                        <a16:creationId xmlns:a16="http://schemas.microsoft.com/office/drawing/2014/main" id="{F3BF2799-81E1-EB48-82D8-0C7388FC1D12}"/>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7" name="AutoShape 368">
                    <a:extLst>
                      <a:ext uri="{FF2B5EF4-FFF2-40B4-BE49-F238E27FC236}">
                        <a16:creationId xmlns:a16="http://schemas.microsoft.com/office/drawing/2014/main" id="{40815B01-E265-EF4D-B7AD-0310DB1E52A3}"/>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6" name="Rectangle 369">
                  <a:extLst>
                    <a:ext uri="{FF2B5EF4-FFF2-40B4-BE49-F238E27FC236}">
                      <a16:creationId xmlns:a16="http://schemas.microsoft.com/office/drawing/2014/main" id="{D725FCD3-6F82-BD46-A54E-AD91C9C01D0C}"/>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7" name="Rectangle 370">
                  <a:extLst>
                    <a:ext uri="{FF2B5EF4-FFF2-40B4-BE49-F238E27FC236}">
                      <a16:creationId xmlns:a16="http://schemas.microsoft.com/office/drawing/2014/main" id="{EECD261C-17CF-5541-AF55-4668703B9D75}"/>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8" name="Group 371">
                  <a:extLst>
                    <a:ext uri="{FF2B5EF4-FFF2-40B4-BE49-F238E27FC236}">
                      <a16:creationId xmlns:a16="http://schemas.microsoft.com/office/drawing/2014/main" id="{59C6E391-34C0-6749-ADF1-A8C086AE5EFA}"/>
                    </a:ext>
                  </a:extLst>
                </p:cNvPr>
                <p:cNvGrpSpPr>
                  <a:grpSpLocks/>
                </p:cNvGrpSpPr>
                <p:nvPr/>
              </p:nvGrpSpPr>
              <p:grpSpPr bwMode="auto">
                <a:xfrm>
                  <a:off x="4735" y="1627"/>
                  <a:ext cx="582" cy="151"/>
                  <a:chOff x="614" y="2568"/>
                  <a:chExt cx="725" cy="139"/>
                </a:xfrm>
              </p:grpSpPr>
              <p:sp>
                <p:nvSpPr>
                  <p:cNvPr id="604" name="AutoShape 372">
                    <a:extLst>
                      <a:ext uri="{FF2B5EF4-FFF2-40B4-BE49-F238E27FC236}">
                        <a16:creationId xmlns:a16="http://schemas.microsoft.com/office/drawing/2014/main" id="{464BBA8C-E6AB-BF4F-A793-C3FE2EB21E3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5" name="AutoShape 373">
                    <a:extLst>
                      <a:ext uri="{FF2B5EF4-FFF2-40B4-BE49-F238E27FC236}">
                        <a16:creationId xmlns:a16="http://schemas.microsoft.com/office/drawing/2014/main" id="{A595B797-10DB-C24B-ADD1-006D1A2CC826}"/>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9" name="Freeform 374">
                  <a:extLst>
                    <a:ext uri="{FF2B5EF4-FFF2-40B4-BE49-F238E27FC236}">
                      <a16:creationId xmlns:a16="http://schemas.microsoft.com/office/drawing/2014/main" id="{9EF523C5-BBA5-CC44-9C9B-8D6BBA2FB83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90" name="Group 375">
                  <a:extLst>
                    <a:ext uri="{FF2B5EF4-FFF2-40B4-BE49-F238E27FC236}">
                      <a16:creationId xmlns:a16="http://schemas.microsoft.com/office/drawing/2014/main" id="{21A7BCE0-C905-7245-9132-B22060D65238}"/>
                    </a:ext>
                  </a:extLst>
                </p:cNvPr>
                <p:cNvGrpSpPr>
                  <a:grpSpLocks/>
                </p:cNvGrpSpPr>
                <p:nvPr/>
              </p:nvGrpSpPr>
              <p:grpSpPr bwMode="auto">
                <a:xfrm>
                  <a:off x="4739" y="1327"/>
                  <a:ext cx="582" cy="139"/>
                  <a:chOff x="614" y="2568"/>
                  <a:chExt cx="725" cy="139"/>
                </a:xfrm>
              </p:grpSpPr>
              <p:sp>
                <p:nvSpPr>
                  <p:cNvPr id="602" name="AutoShape 376">
                    <a:extLst>
                      <a:ext uri="{FF2B5EF4-FFF2-40B4-BE49-F238E27FC236}">
                        <a16:creationId xmlns:a16="http://schemas.microsoft.com/office/drawing/2014/main" id="{8662D52E-AA25-6B4C-87A1-ADE96C3E7EBC}"/>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3" name="AutoShape 377">
                    <a:extLst>
                      <a:ext uri="{FF2B5EF4-FFF2-40B4-BE49-F238E27FC236}">
                        <a16:creationId xmlns:a16="http://schemas.microsoft.com/office/drawing/2014/main" id="{0DB37A7B-978A-FF4B-896E-D4181E5F806E}"/>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91" name="Rectangle 378">
                  <a:extLst>
                    <a:ext uri="{FF2B5EF4-FFF2-40B4-BE49-F238E27FC236}">
                      <a16:creationId xmlns:a16="http://schemas.microsoft.com/office/drawing/2014/main" id="{B290BD75-E362-B344-A460-F9BB76BE6AFD}"/>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2" name="Freeform 379">
                  <a:extLst>
                    <a:ext uri="{FF2B5EF4-FFF2-40B4-BE49-F238E27FC236}">
                      <a16:creationId xmlns:a16="http://schemas.microsoft.com/office/drawing/2014/main" id="{79B15B23-8A2F-934E-9C61-06ABF9B8B36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3" name="Freeform 380">
                  <a:extLst>
                    <a:ext uri="{FF2B5EF4-FFF2-40B4-BE49-F238E27FC236}">
                      <a16:creationId xmlns:a16="http://schemas.microsoft.com/office/drawing/2014/main" id="{469D94BF-4B49-C849-B61B-9F7323E2D40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4" name="Oval 381">
                  <a:extLst>
                    <a:ext uri="{FF2B5EF4-FFF2-40B4-BE49-F238E27FC236}">
                      <a16:creationId xmlns:a16="http://schemas.microsoft.com/office/drawing/2014/main" id="{DD6BD772-CB8F-5D41-8B4D-D90DBB916A9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5" name="Freeform 382">
                  <a:extLst>
                    <a:ext uri="{FF2B5EF4-FFF2-40B4-BE49-F238E27FC236}">
                      <a16:creationId xmlns:a16="http://schemas.microsoft.com/office/drawing/2014/main" id="{E75141AB-B05A-D643-89AE-5FE2CD0634F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6" name="AutoShape 383">
                  <a:extLst>
                    <a:ext uri="{FF2B5EF4-FFF2-40B4-BE49-F238E27FC236}">
                      <a16:creationId xmlns:a16="http://schemas.microsoft.com/office/drawing/2014/main" id="{CB79249E-240C-7C4E-9C97-68F86E877A10}"/>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7" name="AutoShape 384">
                  <a:extLst>
                    <a:ext uri="{FF2B5EF4-FFF2-40B4-BE49-F238E27FC236}">
                      <a16:creationId xmlns:a16="http://schemas.microsoft.com/office/drawing/2014/main" id="{AFE02841-E545-6D43-9842-35F1873A31C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8" name="Oval 385">
                  <a:extLst>
                    <a:ext uri="{FF2B5EF4-FFF2-40B4-BE49-F238E27FC236}">
                      <a16:creationId xmlns:a16="http://schemas.microsoft.com/office/drawing/2014/main" id="{DF028839-2C39-E346-9828-0EEC6CA8F14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9" name="Oval 386">
                  <a:extLst>
                    <a:ext uri="{FF2B5EF4-FFF2-40B4-BE49-F238E27FC236}">
                      <a16:creationId xmlns:a16="http://schemas.microsoft.com/office/drawing/2014/main" id="{6996D80D-9F55-9848-983C-5CF57CA3112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00" name="Oval 387">
                  <a:extLst>
                    <a:ext uri="{FF2B5EF4-FFF2-40B4-BE49-F238E27FC236}">
                      <a16:creationId xmlns:a16="http://schemas.microsoft.com/office/drawing/2014/main" id="{5F857B48-B4B0-8742-B029-9B1DE202061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1" name="Rectangle 388">
                  <a:extLst>
                    <a:ext uri="{FF2B5EF4-FFF2-40B4-BE49-F238E27FC236}">
                      <a16:creationId xmlns:a16="http://schemas.microsoft.com/office/drawing/2014/main" id="{C5C7B7F3-1D8A-8641-8A5D-BAA406A899E3}"/>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2" name="Group 60">
                <a:extLst>
                  <a:ext uri="{FF2B5EF4-FFF2-40B4-BE49-F238E27FC236}">
                    <a16:creationId xmlns:a16="http://schemas.microsoft.com/office/drawing/2014/main" id="{1D0A3D53-03AA-0E40-B5FB-181B8E2FEA1E}"/>
                  </a:ext>
                </a:extLst>
              </p:cNvPr>
              <p:cNvGrpSpPr>
                <a:grpSpLocks/>
              </p:cNvGrpSpPr>
              <p:nvPr/>
            </p:nvGrpSpPr>
            <p:grpSpPr bwMode="auto">
              <a:xfrm>
                <a:off x="7424017" y="3781300"/>
                <a:ext cx="809625" cy="1049338"/>
                <a:chOff x="4296" y="2627"/>
                <a:chExt cx="510" cy="661"/>
              </a:xfrm>
            </p:grpSpPr>
            <p:sp>
              <p:nvSpPr>
                <p:cNvPr id="516" name="Rectangle 61">
                  <a:extLst>
                    <a:ext uri="{FF2B5EF4-FFF2-40B4-BE49-F238E27FC236}">
                      <a16:creationId xmlns:a16="http://schemas.microsoft.com/office/drawing/2014/main" id="{09E3AC14-3A72-6246-B449-8586196CBAF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7" name="Text Box 62">
                  <a:extLst>
                    <a:ext uri="{FF2B5EF4-FFF2-40B4-BE49-F238E27FC236}">
                      <a16:creationId xmlns:a16="http://schemas.microsoft.com/office/drawing/2014/main" id="{D2A4573A-250B-6A45-8C10-89684568692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8" name="Rectangle 63">
                  <a:extLst>
                    <a:ext uri="{FF2B5EF4-FFF2-40B4-BE49-F238E27FC236}">
                      <a16:creationId xmlns:a16="http://schemas.microsoft.com/office/drawing/2014/main" id="{40146E01-E619-F546-B029-CBBAAF30C82C}"/>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9" name="Line 64">
                  <a:extLst>
                    <a:ext uri="{FF2B5EF4-FFF2-40B4-BE49-F238E27FC236}">
                      <a16:creationId xmlns:a16="http://schemas.microsoft.com/office/drawing/2014/main" id="{FCC8A08D-9C98-EB41-A948-990137F339D3}"/>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0" name="Line 65">
                  <a:extLst>
                    <a:ext uri="{FF2B5EF4-FFF2-40B4-BE49-F238E27FC236}">
                      <a16:creationId xmlns:a16="http://schemas.microsoft.com/office/drawing/2014/main" id="{75D0D962-9B47-2146-995B-5D3637B8EB22}"/>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1" name="Line 66">
                  <a:extLst>
                    <a:ext uri="{FF2B5EF4-FFF2-40B4-BE49-F238E27FC236}">
                      <a16:creationId xmlns:a16="http://schemas.microsoft.com/office/drawing/2014/main" id="{4362F887-D4F4-4343-A7F9-49AF2E8600D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2" name="Line 67">
                  <a:extLst>
                    <a:ext uri="{FF2B5EF4-FFF2-40B4-BE49-F238E27FC236}">
                      <a16:creationId xmlns:a16="http://schemas.microsoft.com/office/drawing/2014/main" id="{4A49EBF7-F329-CC4A-8B42-F722F30857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3" name="Line 68">
                  <a:extLst>
                    <a:ext uri="{FF2B5EF4-FFF2-40B4-BE49-F238E27FC236}">
                      <a16:creationId xmlns:a16="http://schemas.microsoft.com/office/drawing/2014/main" id="{82EFD27F-3B61-A346-B083-AAFCDF0EA5BB}"/>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4" name="Line 69">
                  <a:extLst>
                    <a:ext uri="{FF2B5EF4-FFF2-40B4-BE49-F238E27FC236}">
                      <a16:creationId xmlns:a16="http://schemas.microsoft.com/office/drawing/2014/main" id="{6C135136-1AE0-D94F-997B-F186DFAB8A21}"/>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5" name="Line 70">
                  <a:extLst>
                    <a:ext uri="{FF2B5EF4-FFF2-40B4-BE49-F238E27FC236}">
                      <a16:creationId xmlns:a16="http://schemas.microsoft.com/office/drawing/2014/main" id="{016DC3AC-C1A5-5A41-8B1E-93A178B84A5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6" name="Rectangle 71">
                  <a:extLst>
                    <a:ext uri="{FF2B5EF4-FFF2-40B4-BE49-F238E27FC236}">
                      <a16:creationId xmlns:a16="http://schemas.microsoft.com/office/drawing/2014/main" id="{F20CF242-1809-FA43-9084-68A8CC4F3F9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7" name="Rectangle 72">
                  <a:extLst>
                    <a:ext uri="{FF2B5EF4-FFF2-40B4-BE49-F238E27FC236}">
                      <a16:creationId xmlns:a16="http://schemas.microsoft.com/office/drawing/2014/main" id="{A951A319-F2ED-E54B-BC34-067EB07B743B}"/>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8" name="Rectangle 73">
                  <a:extLst>
                    <a:ext uri="{FF2B5EF4-FFF2-40B4-BE49-F238E27FC236}">
                      <a16:creationId xmlns:a16="http://schemas.microsoft.com/office/drawing/2014/main" id="{C9389D47-A050-7E4E-9C99-66E158B1320A}"/>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9" name="Rectangle 74">
                  <a:extLst>
                    <a:ext uri="{FF2B5EF4-FFF2-40B4-BE49-F238E27FC236}">
                      <a16:creationId xmlns:a16="http://schemas.microsoft.com/office/drawing/2014/main" id="{82A09EAE-ECEF-4840-9456-E78E9477533D}"/>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0" name="Rectangle 75">
                  <a:extLst>
                    <a:ext uri="{FF2B5EF4-FFF2-40B4-BE49-F238E27FC236}">
                      <a16:creationId xmlns:a16="http://schemas.microsoft.com/office/drawing/2014/main" id="{98C78C1E-7887-EB4B-AF3E-B1E5417851B6}"/>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5" name="Group 14">
              <a:extLst>
                <a:ext uri="{FF2B5EF4-FFF2-40B4-BE49-F238E27FC236}">
                  <a16:creationId xmlns:a16="http://schemas.microsoft.com/office/drawing/2014/main" id="{9BC336C6-3436-2F4A-914E-3D65E6CDC4AC}"/>
                </a:ext>
              </a:extLst>
            </p:cNvPr>
            <p:cNvGrpSpPr/>
            <p:nvPr/>
          </p:nvGrpSpPr>
          <p:grpSpPr>
            <a:xfrm>
              <a:off x="7263680" y="1234950"/>
              <a:ext cx="969962" cy="1347788"/>
              <a:chOff x="7263680" y="1234950"/>
              <a:chExt cx="969962" cy="1347788"/>
            </a:xfrm>
          </p:grpSpPr>
          <p:grpSp>
            <p:nvGrpSpPr>
              <p:cNvPr id="449" name="Group 320">
                <a:extLst>
                  <a:ext uri="{FF2B5EF4-FFF2-40B4-BE49-F238E27FC236}">
                    <a16:creationId xmlns:a16="http://schemas.microsoft.com/office/drawing/2014/main" id="{340E8E49-51CF-6E45-9052-CF7181389F83}"/>
                  </a:ext>
                </a:extLst>
              </p:cNvPr>
              <p:cNvGrpSpPr>
                <a:grpSpLocks/>
              </p:cNvGrpSpPr>
              <p:nvPr/>
            </p:nvGrpSpPr>
            <p:grpSpPr bwMode="auto">
              <a:xfrm>
                <a:off x="7263680" y="1234950"/>
                <a:ext cx="477838" cy="715963"/>
                <a:chOff x="4140" y="429"/>
                <a:chExt cx="1425" cy="2396"/>
              </a:xfrm>
            </p:grpSpPr>
            <p:sp>
              <p:nvSpPr>
                <p:cNvPr id="546" name="Freeform 321">
                  <a:extLst>
                    <a:ext uri="{FF2B5EF4-FFF2-40B4-BE49-F238E27FC236}">
                      <a16:creationId xmlns:a16="http://schemas.microsoft.com/office/drawing/2014/main" id="{BEC5D903-8ABE-D349-8FB8-1F0733D7C35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7" name="Rectangle 322">
                  <a:extLst>
                    <a:ext uri="{FF2B5EF4-FFF2-40B4-BE49-F238E27FC236}">
                      <a16:creationId xmlns:a16="http://schemas.microsoft.com/office/drawing/2014/main" id="{534FC966-A738-5346-9EAA-EA12C5BAE7BF}"/>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8" name="Freeform 323">
                  <a:extLst>
                    <a:ext uri="{FF2B5EF4-FFF2-40B4-BE49-F238E27FC236}">
                      <a16:creationId xmlns:a16="http://schemas.microsoft.com/office/drawing/2014/main" id="{C7AAE311-58A8-B540-B624-7805E2A9180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9" name="Freeform 324">
                  <a:extLst>
                    <a:ext uri="{FF2B5EF4-FFF2-40B4-BE49-F238E27FC236}">
                      <a16:creationId xmlns:a16="http://schemas.microsoft.com/office/drawing/2014/main" id="{4A162690-8387-C94A-859C-898885C0C581}"/>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0" name="Rectangle 325">
                  <a:extLst>
                    <a:ext uri="{FF2B5EF4-FFF2-40B4-BE49-F238E27FC236}">
                      <a16:creationId xmlns:a16="http://schemas.microsoft.com/office/drawing/2014/main" id="{B8FCFAA4-5C48-0E42-B3F1-753DEF9195D4}"/>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1" name="Group 326">
                  <a:extLst>
                    <a:ext uri="{FF2B5EF4-FFF2-40B4-BE49-F238E27FC236}">
                      <a16:creationId xmlns:a16="http://schemas.microsoft.com/office/drawing/2014/main" id="{F3C28584-49A3-D049-AF9D-3686D903CF4E}"/>
                    </a:ext>
                  </a:extLst>
                </p:cNvPr>
                <p:cNvGrpSpPr>
                  <a:grpSpLocks/>
                </p:cNvGrpSpPr>
                <p:nvPr/>
              </p:nvGrpSpPr>
              <p:grpSpPr bwMode="auto">
                <a:xfrm>
                  <a:off x="4749" y="668"/>
                  <a:ext cx="581" cy="145"/>
                  <a:chOff x="614" y="2568"/>
                  <a:chExt cx="725" cy="139"/>
                </a:xfrm>
              </p:grpSpPr>
              <p:sp>
                <p:nvSpPr>
                  <p:cNvPr id="576" name="AutoShape 327">
                    <a:extLst>
                      <a:ext uri="{FF2B5EF4-FFF2-40B4-BE49-F238E27FC236}">
                        <a16:creationId xmlns:a16="http://schemas.microsoft.com/office/drawing/2014/main" id="{6FB655FB-E665-6C42-A605-72C0C5F8EFD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7" name="AutoShape 328">
                    <a:extLst>
                      <a:ext uri="{FF2B5EF4-FFF2-40B4-BE49-F238E27FC236}">
                        <a16:creationId xmlns:a16="http://schemas.microsoft.com/office/drawing/2014/main" id="{632596E8-4400-A54F-A67A-E9F5167C71F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2" name="Rectangle 329">
                  <a:extLst>
                    <a:ext uri="{FF2B5EF4-FFF2-40B4-BE49-F238E27FC236}">
                      <a16:creationId xmlns:a16="http://schemas.microsoft.com/office/drawing/2014/main" id="{67BA56C1-E98C-B945-B3EF-CC7F50A4EC4D}"/>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3" name="Group 330">
                  <a:extLst>
                    <a:ext uri="{FF2B5EF4-FFF2-40B4-BE49-F238E27FC236}">
                      <a16:creationId xmlns:a16="http://schemas.microsoft.com/office/drawing/2014/main" id="{5DE83AEA-657B-A646-94EA-B784E11C0A6F}"/>
                    </a:ext>
                  </a:extLst>
                </p:cNvPr>
                <p:cNvGrpSpPr>
                  <a:grpSpLocks/>
                </p:cNvGrpSpPr>
                <p:nvPr/>
              </p:nvGrpSpPr>
              <p:grpSpPr bwMode="auto">
                <a:xfrm>
                  <a:off x="4747" y="994"/>
                  <a:ext cx="581" cy="134"/>
                  <a:chOff x="614" y="2568"/>
                  <a:chExt cx="725" cy="139"/>
                </a:xfrm>
              </p:grpSpPr>
              <p:sp>
                <p:nvSpPr>
                  <p:cNvPr id="574" name="AutoShape 331">
                    <a:extLst>
                      <a:ext uri="{FF2B5EF4-FFF2-40B4-BE49-F238E27FC236}">
                        <a16:creationId xmlns:a16="http://schemas.microsoft.com/office/drawing/2014/main" id="{D9691199-9F63-E04B-A044-88265C68367A}"/>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5" name="AutoShape 332">
                    <a:extLst>
                      <a:ext uri="{FF2B5EF4-FFF2-40B4-BE49-F238E27FC236}">
                        <a16:creationId xmlns:a16="http://schemas.microsoft.com/office/drawing/2014/main" id="{861BBB5E-4B29-9743-9562-40018933ADC7}"/>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4" name="Rectangle 333">
                  <a:extLst>
                    <a:ext uri="{FF2B5EF4-FFF2-40B4-BE49-F238E27FC236}">
                      <a16:creationId xmlns:a16="http://schemas.microsoft.com/office/drawing/2014/main" id="{5A0D44FC-AE5E-B848-BCCC-201581A9A88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5" name="Rectangle 334">
                  <a:extLst>
                    <a:ext uri="{FF2B5EF4-FFF2-40B4-BE49-F238E27FC236}">
                      <a16:creationId xmlns:a16="http://schemas.microsoft.com/office/drawing/2014/main" id="{25B33689-CD79-E34A-8116-B479B04C5A38}"/>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6" name="Group 335">
                  <a:extLst>
                    <a:ext uri="{FF2B5EF4-FFF2-40B4-BE49-F238E27FC236}">
                      <a16:creationId xmlns:a16="http://schemas.microsoft.com/office/drawing/2014/main" id="{AABC70E1-3FC5-214D-95EB-D858D7228452}"/>
                    </a:ext>
                  </a:extLst>
                </p:cNvPr>
                <p:cNvGrpSpPr>
                  <a:grpSpLocks/>
                </p:cNvGrpSpPr>
                <p:nvPr/>
              </p:nvGrpSpPr>
              <p:grpSpPr bwMode="auto">
                <a:xfrm>
                  <a:off x="4735" y="1627"/>
                  <a:ext cx="582" cy="151"/>
                  <a:chOff x="614" y="2568"/>
                  <a:chExt cx="725" cy="139"/>
                </a:xfrm>
              </p:grpSpPr>
              <p:sp>
                <p:nvSpPr>
                  <p:cNvPr id="572" name="AutoShape 336">
                    <a:extLst>
                      <a:ext uri="{FF2B5EF4-FFF2-40B4-BE49-F238E27FC236}">
                        <a16:creationId xmlns:a16="http://schemas.microsoft.com/office/drawing/2014/main" id="{C3D8D779-F8CB-CD40-BAC5-CB440D038F6E}"/>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3" name="AutoShape 337">
                    <a:extLst>
                      <a:ext uri="{FF2B5EF4-FFF2-40B4-BE49-F238E27FC236}">
                        <a16:creationId xmlns:a16="http://schemas.microsoft.com/office/drawing/2014/main" id="{A7DC0708-50B4-3B45-91FC-E9945608169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7" name="Freeform 338">
                  <a:extLst>
                    <a:ext uri="{FF2B5EF4-FFF2-40B4-BE49-F238E27FC236}">
                      <a16:creationId xmlns:a16="http://schemas.microsoft.com/office/drawing/2014/main" id="{F81DB241-8545-2F47-8ED3-BCEF09EE9878}"/>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8" name="Group 339">
                  <a:extLst>
                    <a:ext uri="{FF2B5EF4-FFF2-40B4-BE49-F238E27FC236}">
                      <a16:creationId xmlns:a16="http://schemas.microsoft.com/office/drawing/2014/main" id="{660A80F0-E4A2-C94C-BA95-FC179A4D243E}"/>
                    </a:ext>
                  </a:extLst>
                </p:cNvPr>
                <p:cNvGrpSpPr>
                  <a:grpSpLocks/>
                </p:cNvGrpSpPr>
                <p:nvPr/>
              </p:nvGrpSpPr>
              <p:grpSpPr bwMode="auto">
                <a:xfrm>
                  <a:off x="4739" y="1327"/>
                  <a:ext cx="582" cy="139"/>
                  <a:chOff x="614" y="2568"/>
                  <a:chExt cx="725" cy="139"/>
                </a:xfrm>
              </p:grpSpPr>
              <p:sp>
                <p:nvSpPr>
                  <p:cNvPr id="570" name="AutoShape 340">
                    <a:extLst>
                      <a:ext uri="{FF2B5EF4-FFF2-40B4-BE49-F238E27FC236}">
                        <a16:creationId xmlns:a16="http://schemas.microsoft.com/office/drawing/2014/main" id="{44957B4E-FA72-F842-B1DF-482FEA10C28F}"/>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1" name="AutoShape 341">
                    <a:extLst>
                      <a:ext uri="{FF2B5EF4-FFF2-40B4-BE49-F238E27FC236}">
                        <a16:creationId xmlns:a16="http://schemas.microsoft.com/office/drawing/2014/main" id="{A4BF6B7D-79D5-BA42-AE47-51D796FD8758}"/>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9" name="Rectangle 342">
                  <a:extLst>
                    <a:ext uri="{FF2B5EF4-FFF2-40B4-BE49-F238E27FC236}">
                      <a16:creationId xmlns:a16="http://schemas.microsoft.com/office/drawing/2014/main" id="{3D2F04C3-4A89-044A-928B-7883BBCFE81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0" name="Freeform 343">
                  <a:extLst>
                    <a:ext uri="{FF2B5EF4-FFF2-40B4-BE49-F238E27FC236}">
                      <a16:creationId xmlns:a16="http://schemas.microsoft.com/office/drawing/2014/main" id="{C3465DBB-D953-194E-872E-54B6D50106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1" name="Freeform 344">
                  <a:extLst>
                    <a:ext uri="{FF2B5EF4-FFF2-40B4-BE49-F238E27FC236}">
                      <a16:creationId xmlns:a16="http://schemas.microsoft.com/office/drawing/2014/main" id="{F1A04862-B02B-6B41-98AF-CDF41D7DFC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2" name="Oval 345">
                  <a:extLst>
                    <a:ext uri="{FF2B5EF4-FFF2-40B4-BE49-F238E27FC236}">
                      <a16:creationId xmlns:a16="http://schemas.microsoft.com/office/drawing/2014/main" id="{9BD37437-ADA3-2944-BD51-EABFA9121F9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3" name="Freeform 346">
                  <a:extLst>
                    <a:ext uri="{FF2B5EF4-FFF2-40B4-BE49-F238E27FC236}">
                      <a16:creationId xmlns:a16="http://schemas.microsoft.com/office/drawing/2014/main" id="{60737BBB-1922-B94B-9F49-5D5A31340F2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4" name="AutoShape 347">
                  <a:extLst>
                    <a:ext uri="{FF2B5EF4-FFF2-40B4-BE49-F238E27FC236}">
                      <a16:creationId xmlns:a16="http://schemas.microsoft.com/office/drawing/2014/main" id="{69A87503-8E72-B04D-B43E-68DE386A28AF}"/>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5" name="AutoShape 348">
                  <a:extLst>
                    <a:ext uri="{FF2B5EF4-FFF2-40B4-BE49-F238E27FC236}">
                      <a16:creationId xmlns:a16="http://schemas.microsoft.com/office/drawing/2014/main" id="{9C242210-75A1-C74A-AD41-CD3DFBA513F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6" name="Oval 349">
                  <a:extLst>
                    <a:ext uri="{FF2B5EF4-FFF2-40B4-BE49-F238E27FC236}">
                      <a16:creationId xmlns:a16="http://schemas.microsoft.com/office/drawing/2014/main" id="{9E20BCA0-BB6D-EB46-A9ED-9D1E316B4D04}"/>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7" name="Oval 350">
                  <a:extLst>
                    <a:ext uri="{FF2B5EF4-FFF2-40B4-BE49-F238E27FC236}">
                      <a16:creationId xmlns:a16="http://schemas.microsoft.com/office/drawing/2014/main" id="{297213E3-E288-8241-B9F6-8960296E417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568" name="Oval 351">
                  <a:extLst>
                    <a:ext uri="{FF2B5EF4-FFF2-40B4-BE49-F238E27FC236}">
                      <a16:creationId xmlns:a16="http://schemas.microsoft.com/office/drawing/2014/main" id="{5DA2A59F-3932-6E44-9575-17A09BF9BD2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9" name="Rectangle 352">
                  <a:extLst>
                    <a:ext uri="{FF2B5EF4-FFF2-40B4-BE49-F238E27FC236}">
                      <a16:creationId xmlns:a16="http://schemas.microsoft.com/office/drawing/2014/main" id="{9C26FDA8-EA55-8941-A4CE-00104425A2CD}"/>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3" name="Group 96">
                <a:extLst>
                  <a:ext uri="{FF2B5EF4-FFF2-40B4-BE49-F238E27FC236}">
                    <a16:creationId xmlns:a16="http://schemas.microsoft.com/office/drawing/2014/main" id="{2000DD18-01EC-D249-9DB7-B38FA9A4FCDE}"/>
                  </a:ext>
                </a:extLst>
              </p:cNvPr>
              <p:cNvGrpSpPr>
                <a:grpSpLocks/>
              </p:cNvGrpSpPr>
              <p:nvPr/>
            </p:nvGrpSpPr>
            <p:grpSpPr bwMode="auto">
              <a:xfrm>
                <a:off x="7424017" y="1533400"/>
                <a:ext cx="809625" cy="1049338"/>
                <a:chOff x="4296" y="2627"/>
                <a:chExt cx="510" cy="661"/>
              </a:xfrm>
            </p:grpSpPr>
            <p:sp>
              <p:nvSpPr>
                <p:cNvPr id="501" name="Rectangle 97">
                  <a:extLst>
                    <a:ext uri="{FF2B5EF4-FFF2-40B4-BE49-F238E27FC236}">
                      <a16:creationId xmlns:a16="http://schemas.microsoft.com/office/drawing/2014/main" id="{B5114480-66D5-5F4F-8FBC-DCDDCD291F16}"/>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2" name="Text Box 98">
                  <a:extLst>
                    <a:ext uri="{FF2B5EF4-FFF2-40B4-BE49-F238E27FC236}">
                      <a16:creationId xmlns:a16="http://schemas.microsoft.com/office/drawing/2014/main" id="{6724E005-ABDA-2D4B-8176-871B891BA5F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3" name="Rectangle 99">
                  <a:extLst>
                    <a:ext uri="{FF2B5EF4-FFF2-40B4-BE49-F238E27FC236}">
                      <a16:creationId xmlns:a16="http://schemas.microsoft.com/office/drawing/2014/main" id="{20411000-C9BB-0146-BD6E-64ECE7F8CB80}"/>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4" name="Line 100">
                  <a:extLst>
                    <a:ext uri="{FF2B5EF4-FFF2-40B4-BE49-F238E27FC236}">
                      <a16:creationId xmlns:a16="http://schemas.microsoft.com/office/drawing/2014/main" id="{417734CA-B3E5-ED4D-A76B-C9B698139B16}"/>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5" name="Line 101">
                  <a:extLst>
                    <a:ext uri="{FF2B5EF4-FFF2-40B4-BE49-F238E27FC236}">
                      <a16:creationId xmlns:a16="http://schemas.microsoft.com/office/drawing/2014/main" id="{8B7FC465-941C-F44A-8BB8-04BF5FE7DEF0}"/>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6" name="Line 102">
                  <a:extLst>
                    <a:ext uri="{FF2B5EF4-FFF2-40B4-BE49-F238E27FC236}">
                      <a16:creationId xmlns:a16="http://schemas.microsoft.com/office/drawing/2014/main" id="{D3CD8D46-5D1A-864D-9835-95D91C69A191}"/>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7" name="Line 103">
                  <a:extLst>
                    <a:ext uri="{FF2B5EF4-FFF2-40B4-BE49-F238E27FC236}">
                      <a16:creationId xmlns:a16="http://schemas.microsoft.com/office/drawing/2014/main" id="{0FF0EB99-7ED7-A54F-9F34-F24C7C5F10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8" name="Line 104">
                  <a:extLst>
                    <a:ext uri="{FF2B5EF4-FFF2-40B4-BE49-F238E27FC236}">
                      <a16:creationId xmlns:a16="http://schemas.microsoft.com/office/drawing/2014/main" id="{809DF9DB-9AF7-1548-B87E-4B6AF3CAC2A6}"/>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9" name="Line 105">
                  <a:extLst>
                    <a:ext uri="{FF2B5EF4-FFF2-40B4-BE49-F238E27FC236}">
                      <a16:creationId xmlns:a16="http://schemas.microsoft.com/office/drawing/2014/main" id="{5A1CA32A-2C23-8643-B0AD-CC79C24E333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0" name="Line 106">
                  <a:extLst>
                    <a:ext uri="{FF2B5EF4-FFF2-40B4-BE49-F238E27FC236}">
                      <a16:creationId xmlns:a16="http://schemas.microsoft.com/office/drawing/2014/main" id="{F1A1145A-6963-0D4A-B4F9-013614B7150C}"/>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1" name="Rectangle 107">
                  <a:extLst>
                    <a:ext uri="{FF2B5EF4-FFF2-40B4-BE49-F238E27FC236}">
                      <a16:creationId xmlns:a16="http://schemas.microsoft.com/office/drawing/2014/main" id="{F0E0A255-DDCC-F14C-897A-AE9D1CEAF50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2" name="Rectangle 108">
                  <a:extLst>
                    <a:ext uri="{FF2B5EF4-FFF2-40B4-BE49-F238E27FC236}">
                      <a16:creationId xmlns:a16="http://schemas.microsoft.com/office/drawing/2014/main" id="{A8229304-AE2F-4B4F-9A8B-A0DA1B2A36DC}"/>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3" name="Rectangle 109">
                  <a:extLst>
                    <a:ext uri="{FF2B5EF4-FFF2-40B4-BE49-F238E27FC236}">
                      <a16:creationId xmlns:a16="http://schemas.microsoft.com/office/drawing/2014/main" id="{07C5E7BA-0901-FE41-A8A0-490D8AD03E6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4" name="Rectangle 110">
                  <a:extLst>
                    <a:ext uri="{FF2B5EF4-FFF2-40B4-BE49-F238E27FC236}">
                      <a16:creationId xmlns:a16="http://schemas.microsoft.com/office/drawing/2014/main" id="{421A29F7-5907-194D-9393-AFD8435D1096}"/>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5" name="Rectangle 111">
                  <a:extLst>
                    <a:ext uri="{FF2B5EF4-FFF2-40B4-BE49-F238E27FC236}">
                      <a16:creationId xmlns:a16="http://schemas.microsoft.com/office/drawing/2014/main" id="{48DD03FB-6798-ED44-8836-A7F08A83D7A3}"/>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grpSp>
        <p:nvGrpSpPr>
          <p:cNvPr id="22" name="Group 21">
            <a:extLst>
              <a:ext uri="{FF2B5EF4-FFF2-40B4-BE49-F238E27FC236}">
                <a16:creationId xmlns:a16="http://schemas.microsoft.com/office/drawing/2014/main" id="{5D47C044-747C-144D-AAD3-503C152CDDD4}"/>
              </a:ext>
            </a:extLst>
          </p:cNvPr>
          <p:cNvGrpSpPr/>
          <p:nvPr/>
        </p:nvGrpSpPr>
        <p:grpSpPr>
          <a:xfrm>
            <a:off x="7036667" y="2001712"/>
            <a:ext cx="2349500" cy="2209800"/>
            <a:chOff x="7036667" y="2001712"/>
            <a:chExt cx="2349500" cy="2209800"/>
          </a:xfrm>
        </p:grpSpPr>
        <p:grpSp>
          <p:nvGrpSpPr>
            <p:cNvPr id="21" name="Group 20">
              <a:extLst>
                <a:ext uri="{FF2B5EF4-FFF2-40B4-BE49-F238E27FC236}">
                  <a16:creationId xmlns:a16="http://schemas.microsoft.com/office/drawing/2014/main" id="{72D7673F-3C6E-3A4B-BC47-0EEF8794D17D}"/>
                </a:ext>
              </a:extLst>
            </p:cNvPr>
            <p:cNvGrpSpPr/>
            <p:nvPr/>
          </p:nvGrpSpPr>
          <p:grpSpPr>
            <a:xfrm>
              <a:off x="8262217" y="3125662"/>
              <a:ext cx="1123950" cy="1085850"/>
              <a:chOff x="8262217" y="3125662"/>
              <a:chExt cx="1123950" cy="1085850"/>
            </a:xfrm>
          </p:grpSpPr>
          <p:sp>
            <p:nvSpPr>
              <p:cNvPr id="454" name="Line 117">
                <a:extLst>
                  <a:ext uri="{FF2B5EF4-FFF2-40B4-BE49-F238E27FC236}">
                    <a16:creationId xmlns:a16="http://schemas.microsoft.com/office/drawing/2014/main" id="{4A29E487-CD56-8749-B78A-9DA7D6B3AEC9}"/>
                  </a:ext>
                </a:extLst>
              </p:cNvPr>
              <p:cNvSpPr>
                <a:spLocks noChangeShapeType="1"/>
              </p:cNvSpPr>
              <p:nvPr/>
            </p:nvSpPr>
            <p:spPr bwMode="auto">
              <a:xfrm flipV="1">
                <a:off x="8262217" y="3125662"/>
                <a:ext cx="1123950" cy="1085850"/>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6" name="Group 119">
                <a:extLst>
                  <a:ext uri="{FF2B5EF4-FFF2-40B4-BE49-F238E27FC236}">
                    <a16:creationId xmlns:a16="http://schemas.microsoft.com/office/drawing/2014/main" id="{8392F016-E5DA-B045-8480-EE0CC242FE54}"/>
                  </a:ext>
                </a:extLst>
              </p:cNvPr>
              <p:cNvGrpSpPr>
                <a:grpSpLocks/>
              </p:cNvGrpSpPr>
              <p:nvPr/>
            </p:nvGrpSpPr>
            <p:grpSpPr bwMode="auto">
              <a:xfrm>
                <a:off x="8365405" y="3419350"/>
                <a:ext cx="1017588" cy="523875"/>
                <a:chOff x="3749" y="2537"/>
                <a:chExt cx="641" cy="330"/>
              </a:xfrm>
            </p:grpSpPr>
            <p:sp>
              <p:nvSpPr>
                <p:cNvPr id="499" name="Rectangle 120">
                  <a:extLst>
                    <a:ext uri="{FF2B5EF4-FFF2-40B4-BE49-F238E27FC236}">
                      <a16:creationId xmlns:a16="http://schemas.microsoft.com/office/drawing/2014/main" id="{099A1A3B-91B2-8044-BF4F-8328704158E2}"/>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0" name="Text Box 121">
                  <a:extLst>
                    <a:ext uri="{FF2B5EF4-FFF2-40B4-BE49-F238E27FC236}">
                      <a16:creationId xmlns:a16="http://schemas.microsoft.com/office/drawing/2014/main" id="{F33E0D1E-FA20-9F44-8584-F9EC6F285FA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20" name="Group 19">
              <a:extLst>
                <a:ext uri="{FF2B5EF4-FFF2-40B4-BE49-F238E27FC236}">
                  <a16:creationId xmlns:a16="http://schemas.microsoft.com/office/drawing/2014/main" id="{E18BCB51-C445-2B48-96E9-33A1177485C4}"/>
                </a:ext>
              </a:extLst>
            </p:cNvPr>
            <p:cNvGrpSpPr/>
            <p:nvPr/>
          </p:nvGrpSpPr>
          <p:grpSpPr>
            <a:xfrm>
              <a:off x="8262217" y="2001712"/>
              <a:ext cx="1123950" cy="790575"/>
              <a:chOff x="8262217" y="2001712"/>
              <a:chExt cx="1123950" cy="790575"/>
            </a:xfrm>
          </p:grpSpPr>
          <p:sp>
            <p:nvSpPr>
              <p:cNvPr id="450" name="Line 9">
                <a:extLst>
                  <a:ext uri="{FF2B5EF4-FFF2-40B4-BE49-F238E27FC236}">
                    <a16:creationId xmlns:a16="http://schemas.microsoft.com/office/drawing/2014/main" id="{C85D5474-FE98-384B-A663-0D4ACC9DB90E}"/>
                  </a:ext>
                </a:extLst>
              </p:cNvPr>
              <p:cNvSpPr>
                <a:spLocks noChangeShapeType="1"/>
              </p:cNvSpPr>
              <p:nvPr/>
            </p:nvSpPr>
            <p:spPr bwMode="auto">
              <a:xfrm>
                <a:off x="8262217" y="2001712"/>
                <a:ext cx="1123950" cy="7905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7" name="Group 122">
                <a:extLst>
                  <a:ext uri="{FF2B5EF4-FFF2-40B4-BE49-F238E27FC236}">
                    <a16:creationId xmlns:a16="http://schemas.microsoft.com/office/drawing/2014/main" id="{BBA0AF8E-CB3A-0344-A62B-9959A4196C30}"/>
                  </a:ext>
                </a:extLst>
              </p:cNvPr>
              <p:cNvGrpSpPr>
                <a:grpSpLocks/>
              </p:cNvGrpSpPr>
              <p:nvPr/>
            </p:nvGrpSpPr>
            <p:grpSpPr bwMode="auto">
              <a:xfrm>
                <a:off x="8327305" y="2162050"/>
                <a:ext cx="1017588" cy="523875"/>
                <a:chOff x="3749" y="2537"/>
                <a:chExt cx="641" cy="330"/>
              </a:xfrm>
            </p:grpSpPr>
            <p:sp>
              <p:nvSpPr>
                <p:cNvPr id="497" name="Rectangle 123">
                  <a:extLst>
                    <a:ext uri="{FF2B5EF4-FFF2-40B4-BE49-F238E27FC236}">
                      <a16:creationId xmlns:a16="http://schemas.microsoft.com/office/drawing/2014/main" id="{099C1906-3821-1543-9E10-34EA59C232C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8" name="Text Box 124">
                  <a:extLst>
                    <a:ext uri="{FF2B5EF4-FFF2-40B4-BE49-F238E27FC236}">
                      <a16:creationId xmlns:a16="http://schemas.microsoft.com/office/drawing/2014/main" id="{3EBC20E8-2C79-0144-BCCC-FDC909C15AE0}"/>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19" name="Group 18">
              <a:extLst>
                <a:ext uri="{FF2B5EF4-FFF2-40B4-BE49-F238E27FC236}">
                  <a16:creationId xmlns:a16="http://schemas.microsoft.com/office/drawing/2014/main" id="{09517890-8B38-E244-82C5-964EF5D704FC}"/>
                </a:ext>
              </a:extLst>
            </p:cNvPr>
            <p:cNvGrpSpPr/>
            <p:nvPr/>
          </p:nvGrpSpPr>
          <p:grpSpPr>
            <a:xfrm>
              <a:off x="7036667" y="2601787"/>
              <a:ext cx="1017588" cy="1247775"/>
              <a:chOff x="7036667" y="2601787"/>
              <a:chExt cx="1017588" cy="1247775"/>
            </a:xfrm>
          </p:grpSpPr>
          <p:sp>
            <p:nvSpPr>
              <p:cNvPr id="455" name="Line 118">
                <a:extLst>
                  <a:ext uri="{FF2B5EF4-FFF2-40B4-BE49-F238E27FC236}">
                    <a16:creationId xmlns:a16="http://schemas.microsoft.com/office/drawing/2014/main" id="{3E2BA10C-F026-3444-9F81-F7136C415AE4}"/>
                  </a:ext>
                </a:extLst>
              </p:cNvPr>
              <p:cNvSpPr>
                <a:spLocks noChangeShapeType="1"/>
              </p:cNvSpPr>
              <p:nvPr/>
            </p:nvSpPr>
            <p:spPr bwMode="auto">
              <a:xfrm flipH="1" flipV="1">
                <a:off x="7519267" y="2601787"/>
                <a:ext cx="0" cy="12477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8" name="Group 125">
                <a:extLst>
                  <a:ext uri="{FF2B5EF4-FFF2-40B4-BE49-F238E27FC236}">
                    <a16:creationId xmlns:a16="http://schemas.microsoft.com/office/drawing/2014/main" id="{01686861-2518-7E4A-9CA7-12F4D39AF89A}"/>
                  </a:ext>
                </a:extLst>
              </p:cNvPr>
              <p:cNvGrpSpPr>
                <a:grpSpLocks/>
              </p:cNvGrpSpPr>
              <p:nvPr/>
            </p:nvGrpSpPr>
            <p:grpSpPr bwMode="auto">
              <a:xfrm>
                <a:off x="7036667" y="2809750"/>
                <a:ext cx="1017588" cy="523875"/>
                <a:chOff x="3770" y="2495"/>
                <a:chExt cx="641" cy="330"/>
              </a:xfrm>
            </p:grpSpPr>
            <p:sp>
              <p:nvSpPr>
                <p:cNvPr id="495" name="Rectangle 126">
                  <a:extLst>
                    <a:ext uri="{FF2B5EF4-FFF2-40B4-BE49-F238E27FC236}">
                      <a16:creationId xmlns:a16="http://schemas.microsoft.com/office/drawing/2014/main" id="{316A9CDF-5E07-6F44-8D92-09FD292C8BE3}"/>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6" name="Text Box 127">
                  <a:extLst>
                    <a:ext uri="{FF2B5EF4-FFF2-40B4-BE49-F238E27FC236}">
                      <a16:creationId xmlns:a16="http://schemas.microsoft.com/office/drawing/2014/main" id="{B5260883-E51F-614F-B418-1ADE3913D561}"/>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grpSp>
        <p:nvGrpSpPr>
          <p:cNvPr id="14" name="Group 13">
            <a:extLst>
              <a:ext uri="{FF2B5EF4-FFF2-40B4-BE49-F238E27FC236}">
                <a16:creationId xmlns:a16="http://schemas.microsoft.com/office/drawing/2014/main" id="{A01D6118-1EED-624E-97BF-35AEC3281607}"/>
              </a:ext>
            </a:extLst>
          </p:cNvPr>
          <p:cNvGrpSpPr/>
          <p:nvPr/>
        </p:nvGrpSpPr>
        <p:grpSpPr>
          <a:xfrm>
            <a:off x="7646267" y="801562"/>
            <a:ext cx="3668713" cy="5118100"/>
            <a:chOff x="7646267" y="801562"/>
            <a:chExt cx="3668713" cy="5118100"/>
          </a:xfrm>
        </p:grpSpPr>
        <p:grpSp>
          <p:nvGrpSpPr>
            <p:cNvPr id="459" name="Group 423">
              <a:extLst>
                <a:ext uri="{FF2B5EF4-FFF2-40B4-BE49-F238E27FC236}">
                  <a16:creationId xmlns:a16="http://schemas.microsoft.com/office/drawing/2014/main" id="{A4841B85-38B7-2D4B-8B88-1F35C663B600}"/>
                </a:ext>
              </a:extLst>
            </p:cNvPr>
            <p:cNvGrpSpPr>
              <a:grpSpLocks/>
            </p:cNvGrpSpPr>
            <p:nvPr/>
          </p:nvGrpSpPr>
          <p:grpSpPr bwMode="auto">
            <a:xfrm>
              <a:off x="8016155" y="801562"/>
              <a:ext cx="925513" cy="1054100"/>
              <a:chOff x="3566" y="550"/>
              <a:chExt cx="583" cy="664"/>
            </a:xfrm>
          </p:grpSpPr>
          <p:grpSp>
            <p:nvGrpSpPr>
              <p:cNvPr id="490" name="Group 353">
                <a:extLst>
                  <a:ext uri="{FF2B5EF4-FFF2-40B4-BE49-F238E27FC236}">
                    <a16:creationId xmlns:a16="http://schemas.microsoft.com/office/drawing/2014/main" id="{AFD4D502-A0F1-D149-A78A-D73A82AE8BEA}"/>
                  </a:ext>
                </a:extLst>
              </p:cNvPr>
              <p:cNvGrpSpPr>
                <a:grpSpLocks/>
              </p:cNvGrpSpPr>
              <p:nvPr/>
            </p:nvGrpSpPr>
            <p:grpSpPr bwMode="auto">
              <a:xfrm>
                <a:off x="3588" y="692"/>
                <a:ext cx="561" cy="522"/>
                <a:chOff x="-44" y="1473"/>
                <a:chExt cx="981" cy="1105"/>
              </a:xfrm>
            </p:grpSpPr>
            <p:pic>
              <p:nvPicPr>
                <p:cNvPr id="493" name="Picture 354" descr="desktop_computer_stylized_medium">
                  <a:extLst>
                    <a:ext uri="{FF2B5EF4-FFF2-40B4-BE49-F238E27FC236}">
                      <a16:creationId xmlns:a16="http://schemas.microsoft.com/office/drawing/2014/main" id="{40D93FD7-DFF9-2B4D-B3B7-4EC913BFD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 name="Freeform 355">
                  <a:extLst>
                    <a:ext uri="{FF2B5EF4-FFF2-40B4-BE49-F238E27FC236}">
                      <a16:creationId xmlns:a16="http://schemas.microsoft.com/office/drawing/2014/main" id="{A72A10F8-9FD3-CC47-9469-090A81B975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91" name="Rectangle 115">
                <a:extLst>
                  <a:ext uri="{FF2B5EF4-FFF2-40B4-BE49-F238E27FC236}">
                    <a16:creationId xmlns:a16="http://schemas.microsoft.com/office/drawing/2014/main" id="{D2C77E00-23F4-184B-A27D-C6B49F75B60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2" name="Text Box 116">
                <a:extLst>
                  <a:ext uri="{FF2B5EF4-FFF2-40B4-BE49-F238E27FC236}">
                    <a16:creationId xmlns:a16="http://schemas.microsoft.com/office/drawing/2014/main" id="{05F0290A-395C-4C46-87E1-FADC8794D6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0" name="Group 424">
              <a:extLst>
                <a:ext uri="{FF2B5EF4-FFF2-40B4-BE49-F238E27FC236}">
                  <a16:creationId xmlns:a16="http://schemas.microsoft.com/office/drawing/2014/main" id="{0A992F9B-3334-A546-963A-48B938222048}"/>
                </a:ext>
              </a:extLst>
            </p:cNvPr>
            <p:cNvGrpSpPr>
              <a:grpSpLocks/>
            </p:cNvGrpSpPr>
            <p:nvPr/>
          </p:nvGrpSpPr>
          <p:grpSpPr bwMode="auto">
            <a:xfrm>
              <a:off x="10052917" y="1617537"/>
              <a:ext cx="925513" cy="1054100"/>
              <a:chOff x="3566" y="550"/>
              <a:chExt cx="583" cy="664"/>
            </a:xfrm>
          </p:grpSpPr>
          <p:grpSp>
            <p:nvGrpSpPr>
              <p:cNvPr id="485" name="Group 425">
                <a:extLst>
                  <a:ext uri="{FF2B5EF4-FFF2-40B4-BE49-F238E27FC236}">
                    <a16:creationId xmlns:a16="http://schemas.microsoft.com/office/drawing/2014/main" id="{EB280194-5E79-4E47-B5D1-CEEB0FF6E43E}"/>
                  </a:ext>
                </a:extLst>
              </p:cNvPr>
              <p:cNvGrpSpPr>
                <a:grpSpLocks/>
              </p:cNvGrpSpPr>
              <p:nvPr/>
            </p:nvGrpSpPr>
            <p:grpSpPr bwMode="auto">
              <a:xfrm>
                <a:off x="3588" y="692"/>
                <a:ext cx="561" cy="522"/>
                <a:chOff x="-44" y="1473"/>
                <a:chExt cx="981" cy="1105"/>
              </a:xfrm>
            </p:grpSpPr>
            <p:pic>
              <p:nvPicPr>
                <p:cNvPr id="488" name="Picture 426" descr="desktop_computer_stylized_medium">
                  <a:extLst>
                    <a:ext uri="{FF2B5EF4-FFF2-40B4-BE49-F238E27FC236}">
                      <a16:creationId xmlns:a16="http://schemas.microsoft.com/office/drawing/2014/main" id="{95DD2938-B3F4-354F-AEEE-742FDF85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427">
                  <a:extLst>
                    <a:ext uri="{FF2B5EF4-FFF2-40B4-BE49-F238E27FC236}">
                      <a16:creationId xmlns:a16="http://schemas.microsoft.com/office/drawing/2014/main" id="{BD5151DD-FB70-C543-90A7-B0F10EB6BD0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6" name="Rectangle 115">
                <a:extLst>
                  <a:ext uri="{FF2B5EF4-FFF2-40B4-BE49-F238E27FC236}">
                    <a16:creationId xmlns:a16="http://schemas.microsoft.com/office/drawing/2014/main" id="{85717AA4-5337-0347-AD50-71DA1D854992}"/>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7" name="Text Box 116">
                <a:extLst>
                  <a:ext uri="{FF2B5EF4-FFF2-40B4-BE49-F238E27FC236}">
                    <a16:creationId xmlns:a16="http://schemas.microsoft.com/office/drawing/2014/main" id="{F3AA3464-AD31-9B4B-A076-587DC96DE06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1" name="Group 430">
              <a:extLst>
                <a:ext uri="{FF2B5EF4-FFF2-40B4-BE49-F238E27FC236}">
                  <a16:creationId xmlns:a16="http://schemas.microsoft.com/office/drawing/2014/main" id="{217AD242-63DC-3246-8983-194F60A7EA58}"/>
                </a:ext>
              </a:extLst>
            </p:cNvPr>
            <p:cNvGrpSpPr>
              <a:grpSpLocks/>
            </p:cNvGrpSpPr>
            <p:nvPr/>
          </p:nvGrpSpPr>
          <p:grpSpPr bwMode="auto">
            <a:xfrm>
              <a:off x="10389467" y="2379537"/>
              <a:ext cx="925513" cy="1054100"/>
              <a:chOff x="3566" y="550"/>
              <a:chExt cx="583" cy="664"/>
            </a:xfrm>
          </p:grpSpPr>
          <p:grpSp>
            <p:nvGrpSpPr>
              <p:cNvPr id="480" name="Group 431">
                <a:extLst>
                  <a:ext uri="{FF2B5EF4-FFF2-40B4-BE49-F238E27FC236}">
                    <a16:creationId xmlns:a16="http://schemas.microsoft.com/office/drawing/2014/main" id="{974C24FF-AF5F-3E4F-99B8-149696D509B6}"/>
                  </a:ext>
                </a:extLst>
              </p:cNvPr>
              <p:cNvGrpSpPr>
                <a:grpSpLocks/>
              </p:cNvGrpSpPr>
              <p:nvPr/>
            </p:nvGrpSpPr>
            <p:grpSpPr bwMode="auto">
              <a:xfrm>
                <a:off x="3588" y="692"/>
                <a:ext cx="561" cy="522"/>
                <a:chOff x="-44" y="1473"/>
                <a:chExt cx="981" cy="1105"/>
              </a:xfrm>
            </p:grpSpPr>
            <p:pic>
              <p:nvPicPr>
                <p:cNvPr id="483" name="Picture 432" descr="desktop_computer_stylized_medium">
                  <a:extLst>
                    <a:ext uri="{FF2B5EF4-FFF2-40B4-BE49-F238E27FC236}">
                      <a16:creationId xmlns:a16="http://schemas.microsoft.com/office/drawing/2014/main" id="{94FD5029-BA20-704F-8C99-9B3D77F9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 name="Freeform 433">
                  <a:extLst>
                    <a:ext uri="{FF2B5EF4-FFF2-40B4-BE49-F238E27FC236}">
                      <a16:creationId xmlns:a16="http://schemas.microsoft.com/office/drawing/2014/main" id="{63FE5925-A7DE-BB48-8E9D-2F611B484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1" name="Rectangle 115">
                <a:extLst>
                  <a:ext uri="{FF2B5EF4-FFF2-40B4-BE49-F238E27FC236}">
                    <a16:creationId xmlns:a16="http://schemas.microsoft.com/office/drawing/2014/main" id="{7AA59CDE-1819-E74E-B35C-280552DE498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2" name="Text Box 116">
                <a:extLst>
                  <a:ext uri="{FF2B5EF4-FFF2-40B4-BE49-F238E27FC236}">
                    <a16:creationId xmlns:a16="http://schemas.microsoft.com/office/drawing/2014/main" id="{941C260D-0416-B942-8EC7-39E82157676F}"/>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2" name="Group 436">
              <a:extLst>
                <a:ext uri="{FF2B5EF4-FFF2-40B4-BE49-F238E27FC236}">
                  <a16:creationId xmlns:a16="http://schemas.microsoft.com/office/drawing/2014/main" id="{7C7726AC-BD2A-0D41-9985-169CF8BB6630}"/>
                </a:ext>
              </a:extLst>
            </p:cNvPr>
            <p:cNvGrpSpPr>
              <a:grpSpLocks/>
            </p:cNvGrpSpPr>
            <p:nvPr/>
          </p:nvGrpSpPr>
          <p:grpSpPr bwMode="auto">
            <a:xfrm>
              <a:off x="10257705" y="3427287"/>
              <a:ext cx="925513" cy="1054100"/>
              <a:chOff x="3566" y="550"/>
              <a:chExt cx="583" cy="664"/>
            </a:xfrm>
          </p:grpSpPr>
          <p:grpSp>
            <p:nvGrpSpPr>
              <p:cNvPr id="475" name="Group 437">
                <a:extLst>
                  <a:ext uri="{FF2B5EF4-FFF2-40B4-BE49-F238E27FC236}">
                    <a16:creationId xmlns:a16="http://schemas.microsoft.com/office/drawing/2014/main" id="{3B182536-5340-6041-A241-A859D9FD3438}"/>
                  </a:ext>
                </a:extLst>
              </p:cNvPr>
              <p:cNvGrpSpPr>
                <a:grpSpLocks/>
              </p:cNvGrpSpPr>
              <p:nvPr/>
            </p:nvGrpSpPr>
            <p:grpSpPr bwMode="auto">
              <a:xfrm>
                <a:off x="3588" y="692"/>
                <a:ext cx="561" cy="522"/>
                <a:chOff x="-44" y="1473"/>
                <a:chExt cx="981" cy="1105"/>
              </a:xfrm>
            </p:grpSpPr>
            <p:pic>
              <p:nvPicPr>
                <p:cNvPr id="478" name="Picture 438" descr="desktop_computer_stylized_medium">
                  <a:extLst>
                    <a:ext uri="{FF2B5EF4-FFF2-40B4-BE49-F238E27FC236}">
                      <a16:creationId xmlns:a16="http://schemas.microsoft.com/office/drawing/2014/main" id="{481C4835-370F-7644-B8B7-6521A798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439">
                  <a:extLst>
                    <a:ext uri="{FF2B5EF4-FFF2-40B4-BE49-F238E27FC236}">
                      <a16:creationId xmlns:a16="http://schemas.microsoft.com/office/drawing/2014/main" id="{6E3E1766-B8F7-7441-8310-5BA46E231C2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6" name="Rectangle 115">
                <a:extLst>
                  <a:ext uri="{FF2B5EF4-FFF2-40B4-BE49-F238E27FC236}">
                    <a16:creationId xmlns:a16="http://schemas.microsoft.com/office/drawing/2014/main" id="{AC16B0B6-DEAD-0947-9235-51B6011023CB}"/>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7" name="Text Box 116">
                <a:extLst>
                  <a:ext uri="{FF2B5EF4-FFF2-40B4-BE49-F238E27FC236}">
                    <a16:creationId xmlns:a16="http://schemas.microsoft.com/office/drawing/2014/main" id="{DDD55D7A-2C9E-A146-81FE-681A98F3F80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3" name="Group 442">
              <a:extLst>
                <a:ext uri="{FF2B5EF4-FFF2-40B4-BE49-F238E27FC236}">
                  <a16:creationId xmlns:a16="http://schemas.microsoft.com/office/drawing/2014/main" id="{759437D6-E987-894D-862E-069CDBFFC0D8}"/>
                </a:ext>
              </a:extLst>
            </p:cNvPr>
            <p:cNvGrpSpPr>
              <a:grpSpLocks/>
            </p:cNvGrpSpPr>
            <p:nvPr/>
          </p:nvGrpSpPr>
          <p:grpSpPr bwMode="auto">
            <a:xfrm>
              <a:off x="7646267" y="4865562"/>
              <a:ext cx="925513" cy="1054100"/>
              <a:chOff x="3566" y="550"/>
              <a:chExt cx="583" cy="664"/>
            </a:xfrm>
          </p:grpSpPr>
          <p:grpSp>
            <p:nvGrpSpPr>
              <p:cNvPr id="470" name="Group 443">
                <a:extLst>
                  <a:ext uri="{FF2B5EF4-FFF2-40B4-BE49-F238E27FC236}">
                    <a16:creationId xmlns:a16="http://schemas.microsoft.com/office/drawing/2014/main" id="{D021EB12-4106-5D49-896F-C2B3F59B808C}"/>
                  </a:ext>
                </a:extLst>
              </p:cNvPr>
              <p:cNvGrpSpPr>
                <a:grpSpLocks/>
              </p:cNvGrpSpPr>
              <p:nvPr/>
            </p:nvGrpSpPr>
            <p:grpSpPr bwMode="auto">
              <a:xfrm>
                <a:off x="3588" y="692"/>
                <a:ext cx="561" cy="522"/>
                <a:chOff x="-44" y="1473"/>
                <a:chExt cx="981" cy="1105"/>
              </a:xfrm>
            </p:grpSpPr>
            <p:pic>
              <p:nvPicPr>
                <p:cNvPr id="473" name="Picture 444" descr="desktop_computer_stylized_medium">
                  <a:extLst>
                    <a:ext uri="{FF2B5EF4-FFF2-40B4-BE49-F238E27FC236}">
                      <a16:creationId xmlns:a16="http://schemas.microsoft.com/office/drawing/2014/main" id="{C1FE92BF-C380-984A-8786-0046B85D4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 name="Freeform 445">
                  <a:extLst>
                    <a:ext uri="{FF2B5EF4-FFF2-40B4-BE49-F238E27FC236}">
                      <a16:creationId xmlns:a16="http://schemas.microsoft.com/office/drawing/2014/main" id="{EC0BFAF3-2E7D-9647-94C6-0E8121FA17C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1" name="Rectangle 115">
                <a:extLst>
                  <a:ext uri="{FF2B5EF4-FFF2-40B4-BE49-F238E27FC236}">
                    <a16:creationId xmlns:a16="http://schemas.microsoft.com/office/drawing/2014/main" id="{0EE4B6E2-5850-3440-9D64-C4F95323957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Text Box 116">
                <a:extLst>
                  <a:ext uri="{FF2B5EF4-FFF2-40B4-BE49-F238E27FC236}">
                    <a16:creationId xmlns:a16="http://schemas.microsoft.com/office/drawing/2014/main" id="{4630A927-61B1-794F-B5F8-8FE57CCE3DDD}"/>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4" name="Group 448">
              <a:extLst>
                <a:ext uri="{FF2B5EF4-FFF2-40B4-BE49-F238E27FC236}">
                  <a16:creationId xmlns:a16="http://schemas.microsoft.com/office/drawing/2014/main" id="{515DE8BB-C137-2A4A-93F2-F5B0D57841F8}"/>
                </a:ext>
              </a:extLst>
            </p:cNvPr>
            <p:cNvGrpSpPr>
              <a:grpSpLocks/>
            </p:cNvGrpSpPr>
            <p:nvPr/>
          </p:nvGrpSpPr>
          <p:grpSpPr bwMode="auto">
            <a:xfrm>
              <a:off x="8374930" y="4246437"/>
              <a:ext cx="925513" cy="1054100"/>
              <a:chOff x="3566" y="550"/>
              <a:chExt cx="583" cy="664"/>
            </a:xfrm>
          </p:grpSpPr>
          <p:grpSp>
            <p:nvGrpSpPr>
              <p:cNvPr id="465" name="Group 449">
                <a:extLst>
                  <a:ext uri="{FF2B5EF4-FFF2-40B4-BE49-F238E27FC236}">
                    <a16:creationId xmlns:a16="http://schemas.microsoft.com/office/drawing/2014/main" id="{8057BAD2-00F7-A94E-A7F8-44AFC3CE28A9}"/>
                  </a:ext>
                </a:extLst>
              </p:cNvPr>
              <p:cNvGrpSpPr>
                <a:grpSpLocks/>
              </p:cNvGrpSpPr>
              <p:nvPr/>
            </p:nvGrpSpPr>
            <p:grpSpPr bwMode="auto">
              <a:xfrm>
                <a:off x="3588" y="692"/>
                <a:ext cx="561" cy="522"/>
                <a:chOff x="-44" y="1473"/>
                <a:chExt cx="981" cy="1105"/>
              </a:xfrm>
            </p:grpSpPr>
            <p:pic>
              <p:nvPicPr>
                <p:cNvPr id="468" name="Picture 450" descr="desktop_computer_stylized_medium">
                  <a:extLst>
                    <a:ext uri="{FF2B5EF4-FFF2-40B4-BE49-F238E27FC236}">
                      <a16:creationId xmlns:a16="http://schemas.microsoft.com/office/drawing/2014/main" id="{DA8399E4-9D09-8A45-9879-F4564EC5E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451">
                  <a:extLst>
                    <a:ext uri="{FF2B5EF4-FFF2-40B4-BE49-F238E27FC236}">
                      <a16:creationId xmlns:a16="http://schemas.microsoft.com/office/drawing/2014/main" id="{78EC18F8-DAAD-5B40-9CCE-F03A34A9B7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66" name="Rectangle 115">
                <a:extLst>
                  <a:ext uri="{FF2B5EF4-FFF2-40B4-BE49-F238E27FC236}">
                    <a16:creationId xmlns:a16="http://schemas.microsoft.com/office/drawing/2014/main" id="{9FD242AB-CF7E-5A41-A996-C099073211E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7" name="Text Box 116">
                <a:extLst>
                  <a:ext uri="{FF2B5EF4-FFF2-40B4-BE49-F238E27FC236}">
                    <a16:creationId xmlns:a16="http://schemas.microsoft.com/office/drawing/2014/main" id="{3C6A79A8-1567-FD40-9962-83B61094D5B0}"/>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
        <p:nvSpPr>
          <p:cNvPr id="221" name="Slide Number Placeholder 2">
            <a:extLst>
              <a:ext uri="{FF2B5EF4-FFF2-40B4-BE49-F238E27FC236}">
                <a16:creationId xmlns:a16="http://schemas.microsoft.com/office/drawing/2014/main" id="{949759AD-1D73-0346-A427-7818B3333AA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45</a:t>
            </a:fld>
            <a:endParaRPr lang="en-US" dirty="0"/>
          </a:p>
        </p:txBody>
      </p:sp>
    </p:spTree>
    <p:extLst>
      <p:ext uri="{BB962C8B-B14F-4D97-AF65-F5344CB8AC3E}">
        <p14:creationId xmlns:p14="http://schemas.microsoft.com/office/powerpoint/2010/main" val="248581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nodeType="withEffect">
                                  <p:stCondLst>
                                    <p:cond delay="0"/>
                                  </p:stCondLst>
                                  <p:childTnLst>
                                    <p:set>
                                      <p:cBhvr>
                                        <p:cTn id="20" dur="1" fill="hold">
                                          <p:stCondLst>
                                            <p:cond delay="0"/>
                                          </p:stCondLst>
                                        </p:cTn>
                                        <p:tgtEl>
                                          <p:spTgt spid="433"/>
                                        </p:tgtEl>
                                        <p:attrNameLst>
                                          <p:attrName>style.visibility</p:attrName>
                                        </p:attrNameLst>
                                      </p:cBhvr>
                                      <p:to>
                                        <p:strVal val="visible"/>
                                      </p:to>
                                    </p:set>
                                    <p:animEffect transition="in" filter="dissolve">
                                      <p:cBhvr>
                                        <p:cTn id="21" dur="500"/>
                                        <p:tgtEl>
                                          <p:spTgt spid="4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dissolve">
                                      <p:cBhvr>
                                        <p:cTn id="26" dur="500"/>
                                        <p:tgtEl>
                                          <p:spTgt spid="8">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Effect transition="in" filter="dissolve">
                                      <p:cBhvr>
                                        <p:cTn id="34" dur="500"/>
                                        <p:tgtEl>
                                          <p:spTgt spid="8">
                                            <p:txEl>
                                              <p:pRg st="4" end="4"/>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dissolve">
                                      <p:cBhvr>
                                        <p:cTn id="37" dur="500"/>
                                        <p:tgtEl>
                                          <p:spTgt spid="8">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dissolve">
                                      <p:cBhvr>
                                        <p:cTn id="40" dur="500"/>
                                        <p:tgtEl>
                                          <p:spTgt spid="8">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dissolve">
                                      <p:cBhvr>
                                        <p:cTn id="43" dur="500"/>
                                        <p:tgtEl>
                                          <p:spTgt spid="8">
                                            <p:txEl>
                                              <p:pRg st="7" end="7"/>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animEffect transition="in" filter="dissolve">
                                      <p:cBhvr>
                                        <p:cTn id="46" dur="500"/>
                                        <p:tgtEl>
                                          <p:spTgt spid="8">
                                            <p:txEl>
                                              <p:pRg st="8" end="8"/>
                                            </p:txEl>
                                          </p:spTgt>
                                        </p:tgtEl>
                                      </p:cBhvr>
                                    </p:animEffect>
                                  </p:childTnLst>
                                </p:cTn>
                              </p:par>
                              <p:par>
                                <p:cTn id="47" presetID="9" presetClass="exit" presetSubtype="0" fill="hold" nodeType="withEffect">
                                  <p:stCondLst>
                                    <p:cond delay="0"/>
                                  </p:stCondLst>
                                  <p:childTnLst>
                                    <p:animEffect transition="out" filter="dissolve">
                                      <p:cBhvr>
                                        <p:cTn id="48" dur="500"/>
                                        <p:tgtEl>
                                          <p:spTgt spid="22"/>
                                        </p:tgtEl>
                                      </p:cBhvr>
                                    </p:animEffect>
                                    <p:set>
                                      <p:cBhvr>
                                        <p:cTn id="49"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E-mail: mail servers</a:t>
            </a:r>
            <a:endParaRPr lang="en-US" sz="4400" dirty="0"/>
          </a:p>
        </p:txBody>
      </p:sp>
      <p:grpSp>
        <p:nvGrpSpPr>
          <p:cNvPr id="224" name="Group 279">
            <a:extLst>
              <a:ext uri="{FF2B5EF4-FFF2-40B4-BE49-F238E27FC236}">
                <a16:creationId xmlns:a16="http://schemas.microsoft.com/office/drawing/2014/main" id="{85ECCB70-4CBD-8D41-8867-9839284C0E92}"/>
              </a:ext>
            </a:extLst>
          </p:cNvPr>
          <p:cNvGrpSpPr>
            <a:grpSpLocks/>
          </p:cNvGrpSpPr>
          <p:nvPr/>
        </p:nvGrpSpPr>
        <p:grpSpPr bwMode="auto">
          <a:xfrm>
            <a:off x="9926119" y="5308075"/>
            <a:ext cx="1736725" cy="973138"/>
            <a:chOff x="4458" y="3335"/>
            <a:chExt cx="1094" cy="613"/>
          </a:xfrm>
        </p:grpSpPr>
        <p:sp>
          <p:nvSpPr>
            <p:cNvPr id="225" name="Text Box 263">
              <a:extLst>
                <a:ext uri="{FF2B5EF4-FFF2-40B4-BE49-F238E27FC236}">
                  <a16:creationId xmlns:a16="http://schemas.microsoft.com/office/drawing/2014/main" id="{735C70AA-4D0B-3E4D-B47F-55C95E7B4826}"/>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26" name="Group 278">
              <a:extLst>
                <a:ext uri="{FF2B5EF4-FFF2-40B4-BE49-F238E27FC236}">
                  <a16:creationId xmlns:a16="http://schemas.microsoft.com/office/drawing/2014/main" id="{E130EDE1-DE49-BC4D-9A74-CEDC9FFF3A84}"/>
                </a:ext>
              </a:extLst>
            </p:cNvPr>
            <p:cNvGrpSpPr>
              <a:grpSpLocks/>
            </p:cNvGrpSpPr>
            <p:nvPr/>
          </p:nvGrpSpPr>
          <p:grpSpPr bwMode="auto">
            <a:xfrm>
              <a:off x="4458" y="3408"/>
              <a:ext cx="450" cy="120"/>
              <a:chOff x="4314" y="3444"/>
              <a:chExt cx="450" cy="120"/>
            </a:xfrm>
          </p:grpSpPr>
          <p:sp>
            <p:nvSpPr>
              <p:cNvPr id="229" name="Rectangle 264">
                <a:extLst>
                  <a:ext uri="{FF2B5EF4-FFF2-40B4-BE49-F238E27FC236}">
                    <a16:creationId xmlns:a16="http://schemas.microsoft.com/office/drawing/2014/main" id="{D8ED0CFE-E76B-584D-BA7F-B64E112A3AD7}"/>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0" name="Line 265">
                <a:extLst>
                  <a:ext uri="{FF2B5EF4-FFF2-40B4-BE49-F238E27FC236}">
                    <a16:creationId xmlns:a16="http://schemas.microsoft.com/office/drawing/2014/main" id="{076E3A0A-DC0D-234E-ACFD-ED8D3EBB2805}"/>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1" name="Line 266">
                <a:extLst>
                  <a:ext uri="{FF2B5EF4-FFF2-40B4-BE49-F238E27FC236}">
                    <a16:creationId xmlns:a16="http://schemas.microsoft.com/office/drawing/2014/main" id="{FAE63733-4DC0-C740-915D-E91FC7FD9E26}"/>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2" name="Line 267">
                <a:extLst>
                  <a:ext uri="{FF2B5EF4-FFF2-40B4-BE49-F238E27FC236}">
                    <a16:creationId xmlns:a16="http://schemas.microsoft.com/office/drawing/2014/main" id="{9432E742-E38D-324E-8AE4-F24CFDAF4B38}"/>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3" name="Line 268">
                <a:extLst>
                  <a:ext uri="{FF2B5EF4-FFF2-40B4-BE49-F238E27FC236}">
                    <a16:creationId xmlns:a16="http://schemas.microsoft.com/office/drawing/2014/main" id="{BFE1C87F-4841-9248-85BA-C4E3AF7F1EF8}"/>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4" name="Line 269">
                <a:extLst>
                  <a:ext uri="{FF2B5EF4-FFF2-40B4-BE49-F238E27FC236}">
                    <a16:creationId xmlns:a16="http://schemas.microsoft.com/office/drawing/2014/main" id="{856416DF-3745-DB4A-BFC9-169A06391467}"/>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5" name="Line 270">
                <a:extLst>
                  <a:ext uri="{FF2B5EF4-FFF2-40B4-BE49-F238E27FC236}">
                    <a16:creationId xmlns:a16="http://schemas.microsoft.com/office/drawing/2014/main" id="{0DB9FDA2-2EA5-034B-903A-EBC13BC40F0C}"/>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6" name="Line 271">
                <a:extLst>
                  <a:ext uri="{FF2B5EF4-FFF2-40B4-BE49-F238E27FC236}">
                    <a16:creationId xmlns:a16="http://schemas.microsoft.com/office/drawing/2014/main" id="{F94A5742-E1B7-A64E-A807-9A41FFB1D4E1}"/>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27" name="Rectangle 272">
              <a:extLst>
                <a:ext uri="{FF2B5EF4-FFF2-40B4-BE49-F238E27FC236}">
                  <a16:creationId xmlns:a16="http://schemas.microsoft.com/office/drawing/2014/main" id="{FA709473-06C4-C847-B23D-5962F6EF8ABB}"/>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8" name="Text Box 277">
              <a:extLst>
                <a:ext uri="{FF2B5EF4-FFF2-40B4-BE49-F238E27FC236}">
                  <a16:creationId xmlns:a16="http://schemas.microsoft.com/office/drawing/2014/main" id="{6E499AE9-BC96-AA43-8A92-BB907E72E53A}"/>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7" name="Group 454">
            <a:extLst>
              <a:ext uri="{FF2B5EF4-FFF2-40B4-BE49-F238E27FC236}">
                <a16:creationId xmlns:a16="http://schemas.microsoft.com/office/drawing/2014/main" id="{FE2C87B1-0D29-6946-B29A-95FF8E6A0A50}"/>
              </a:ext>
            </a:extLst>
          </p:cNvPr>
          <p:cNvGrpSpPr>
            <a:grpSpLocks/>
          </p:cNvGrpSpPr>
          <p:nvPr/>
        </p:nvGrpSpPr>
        <p:grpSpPr bwMode="auto">
          <a:xfrm>
            <a:off x="7036667" y="801562"/>
            <a:ext cx="4278313" cy="5118100"/>
            <a:chOff x="2962" y="886"/>
            <a:chExt cx="2695" cy="3224"/>
          </a:xfrm>
        </p:grpSpPr>
        <p:grpSp>
          <p:nvGrpSpPr>
            <p:cNvPr id="238" name="Group 389">
              <a:extLst>
                <a:ext uri="{FF2B5EF4-FFF2-40B4-BE49-F238E27FC236}">
                  <a16:creationId xmlns:a16="http://schemas.microsoft.com/office/drawing/2014/main" id="{A13CA913-E4B3-254A-A935-ADB3F9E6EA19}"/>
                </a:ext>
              </a:extLst>
            </p:cNvPr>
            <p:cNvGrpSpPr>
              <a:grpSpLocks/>
            </p:cNvGrpSpPr>
            <p:nvPr/>
          </p:nvGrpSpPr>
          <p:grpSpPr bwMode="auto">
            <a:xfrm>
              <a:off x="4346" y="1756"/>
              <a:ext cx="301" cy="451"/>
              <a:chOff x="4140" y="429"/>
              <a:chExt cx="1425" cy="2396"/>
            </a:xfrm>
          </p:grpSpPr>
          <p:sp>
            <p:nvSpPr>
              <p:cNvPr id="401" name="Freeform 390">
                <a:extLst>
                  <a:ext uri="{FF2B5EF4-FFF2-40B4-BE49-F238E27FC236}">
                    <a16:creationId xmlns:a16="http://schemas.microsoft.com/office/drawing/2014/main" id="{6CCFD9B8-8C88-C24F-8883-4CF6367F462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2" name="Rectangle 391">
                <a:extLst>
                  <a:ext uri="{FF2B5EF4-FFF2-40B4-BE49-F238E27FC236}">
                    <a16:creationId xmlns:a16="http://schemas.microsoft.com/office/drawing/2014/main" id="{43B4C051-EEAE-814E-99DE-21C8B8D4790D}"/>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3" name="Freeform 392">
                <a:extLst>
                  <a:ext uri="{FF2B5EF4-FFF2-40B4-BE49-F238E27FC236}">
                    <a16:creationId xmlns:a16="http://schemas.microsoft.com/office/drawing/2014/main" id="{2BC8E3DE-CCCA-1344-8BA5-2A15D443A89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4" name="Freeform 393">
                <a:extLst>
                  <a:ext uri="{FF2B5EF4-FFF2-40B4-BE49-F238E27FC236}">
                    <a16:creationId xmlns:a16="http://schemas.microsoft.com/office/drawing/2014/main" id="{E0152158-7133-BA4C-A8F5-ADB2FFBFF65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5" name="Rectangle 394">
                <a:extLst>
                  <a:ext uri="{FF2B5EF4-FFF2-40B4-BE49-F238E27FC236}">
                    <a16:creationId xmlns:a16="http://schemas.microsoft.com/office/drawing/2014/main" id="{E5FA410D-74EF-7742-BB99-1CFEB8EDEE0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6" name="Group 395">
                <a:extLst>
                  <a:ext uri="{FF2B5EF4-FFF2-40B4-BE49-F238E27FC236}">
                    <a16:creationId xmlns:a16="http://schemas.microsoft.com/office/drawing/2014/main" id="{AF72D040-96B4-8540-B83D-471812640A4C}"/>
                  </a:ext>
                </a:extLst>
              </p:cNvPr>
              <p:cNvGrpSpPr>
                <a:grpSpLocks/>
              </p:cNvGrpSpPr>
              <p:nvPr/>
            </p:nvGrpSpPr>
            <p:grpSpPr bwMode="auto">
              <a:xfrm>
                <a:off x="4749" y="668"/>
                <a:ext cx="581" cy="145"/>
                <a:chOff x="614" y="2568"/>
                <a:chExt cx="725" cy="139"/>
              </a:xfrm>
            </p:grpSpPr>
            <p:sp>
              <p:nvSpPr>
                <p:cNvPr id="431" name="AutoShape 396">
                  <a:extLst>
                    <a:ext uri="{FF2B5EF4-FFF2-40B4-BE49-F238E27FC236}">
                      <a16:creationId xmlns:a16="http://schemas.microsoft.com/office/drawing/2014/main" id="{F18E39D5-A4BF-264B-B7EA-F621A57FAD92}"/>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2" name="AutoShape 397">
                  <a:extLst>
                    <a:ext uri="{FF2B5EF4-FFF2-40B4-BE49-F238E27FC236}">
                      <a16:creationId xmlns:a16="http://schemas.microsoft.com/office/drawing/2014/main" id="{39716169-1014-2547-9B50-032A17A0DFE4}"/>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7" name="Rectangle 398">
                <a:extLst>
                  <a:ext uri="{FF2B5EF4-FFF2-40B4-BE49-F238E27FC236}">
                    <a16:creationId xmlns:a16="http://schemas.microsoft.com/office/drawing/2014/main" id="{28879B2B-7691-B842-8771-94E870C3EE2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8" name="Group 399">
                <a:extLst>
                  <a:ext uri="{FF2B5EF4-FFF2-40B4-BE49-F238E27FC236}">
                    <a16:creationId xmlns:a16="http://schemas.microsoft.com/office/drawing/2014/main" id="{2D972829-8A16-6E47-B717-3364C7BD9266}"/>
                  </a:ext>
                </a:extLst>
              </p:cNvPr>
              <p:cNvGrpSpPr>
                <a:grpSpLocks/>
              </p:cNvGrpSpPr>
              <p:nvPr/>
            </p:nvGrpSpPr>
            <p:grpSpPr bwMode="auto">
              <a:xfrm>
                <a:off x="4747" y="994"/>
                <a:ext cx="581" cy="134"/>
                <a:chOff x="614" y="2568"/>
                <a:chExt cx="725" cy="139"/>
              </a:xfrm>
            </p:grpSpPr>
            <p:sp>
              <p:nvSpPr>
                <p:cNvPr id="429" name="AutoShape 400">
                  <a:extLst>
                    <a:ext uri="{FF2B5EF4-FFF2-40B4-BE49-F238E27FC236}">
                      <a16:creationId xmlns:a16="http://schemas.microsoft.com/office/drawing/2014/main" id="{E60C4025-90B9-A647-863C-1FEFBD8A4151}"/>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0" name="AutoShape 401">
                  <a:extLst>
                    <a:ext uri="{FF2B5EF4-FFF2-40B4-BE49-F238E27FC236}">
                      <a16:creationId xmlns:a16="http://schemas.microsoft.com/office/drawing/2014/main" id="{5C30FC9A-5758-C543-9950-783F68617D39}"/>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9" name="Rectangle 402">
                <a:extLst>
                  <a:ext uri="{FF2B5EF4-FFF2-40B4-BE49-F238E27FC236}">
                    <a16:creationId xmlns:a16="http://schemas.microsoft.com/office/drawing/2014/main" id="{8DDE3471-A288-6245-884A-B0607E1F646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0" name="Rectangle 403">
                <a:extLst>
                  <a:ext uri="{FF2B5EF4-FFF2-40B4-BE49-F238E27FC236}">
                    <a16:creationId xmlns:a16="http://schemas.microsoft.com/office/drawing/2014/main" id="{7B5A163C-1F88-0443-87E9-51D1B2C39E8E}"/>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1" name="Group 404">
                <a:extLst>
                  <a:ext uri="{FF2B5EF4-FFF2-40B4-BE49-F238E27FC236}">
                    <a16:creationId xmlns:a16="http://schemas.microsoft.com/office/drawing/2014/main" id="{D7C44D5A-AB33-A744-B633-909E75E589C1}"/>
                  </a:ext>
                </a:extLst>
              </p:cNvPr>
              <p:cNvGrpSpPr>
                <a:grpSpLocks/>
              </p:cNvGrpSpPr>
              <p:nvPr/>
            </p:nvGrpSpPr>
            <p:grpSpPr bwMode="auto">
              <a:xfrm>
                <a:off x="4735" y="1627"/>
                <a:ext cx="582" cy="151"/>
                <a:chOff x="614" y="2568"/>
                <a:chExt cx="725" cy="139"/>
              </a:xfrm>
            </p:grpSpPr>
            <p:sp>
              <p:nvSpPr>
                <p:cNvPr id="427" name="AutoShape 405">
                  <a:extLst>
                    <a:ext uri="{FF2B5EF4-FFF2-40B4-BE49-F238E27FC236}">
                      <a16:creationId xmlns:a16="http://schemas.microsoft.com/office/drawing/2014/main" id="{BB140094-DC4B-CC48-B901-9AF64D80BCAF}"/>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8" name="AutoShape 406">
                  <a:extLst>
                    <a:ext uri="{FF2B5EF4-FFF2-40B4-BE49-F238E27FC236}">
                      <a16:creationId xmlns:a16="http://schemas.microsoft.com/office/drawing/2014/main" id="{43B72EE6-71A8-E947-8E6C-0468656DDA60}"/>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2" name="Freeform 407">
                <a:extLst>
                  <a:ext uri="{FF2B5EF4-FFF2-40B4-BE49-F238E27FC236}">
                    <a16:creationId xmlns:a16="http://schemas.microsoft.com/office/drawing/2014/main" id="{D8EE526A-D741-074E-8520-BBA303937B9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3" name="Group 408">
                <a:extLst>
                  <a:ext uri="{FF2B5EF4-FFF2-40B4-BE49-F238E27FC236}">
                    <a16:creationId xmlns:a16="http://schemas.microsoft.com/office/drawing/2014/main" id="{8DC6A1FE-670A-8F4C-B521-23ECDDF7E06E}"/>
                  </a:ext>
                </a:extLst>
              </p:cNvPr>
              <p:cNvGrpSpPr>
                <a:grpSpLocks/>
              </p:cNvGrpSpPr>
              <p:nvPr/>
            </p:nvGrpSpPr>
            <p:grpSpPr bwMode="auto">
              <a:xfrm>
                <a:off x="4739" y="1327"/>
                <a:ext cx="582" cy="139"/>
                <a:chOff x="614" y="2568"/>
                <a:chExt cx="725" cy="139"/>
              </a:xfrm>
            </p:grpSpPr>
            <p:sp>
              <p:nvSpPr>
                <p:cNvPr id="425" name="AutoShape 409">
                  <a:extLst>
                    <a:ext uri="{FF2B5EF4-FFF2-40B4-BE49-F238E27FC236}">
                      <a16:creationId xmlns:a16="http://schemas.microsoft.com/office/drawing/2014/main" id="{0F0B48EC-30B0-2447-9BE4-237A0F1D6CE0}"/>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6" name="AutoShape 410">
                  <a:extLst>
                    <a:ext uri="{FF2B5EF4-FFF2-40B4-BE49-F238E27FC236}">
                      <a16:creationId xmlns:a16="http://schemas.microsoft.com/office/drawing/2014/main" id="{9C1B49B1-17F4-994D-8ECA-C396B76F722C}"/>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4" name="Rectangle 411">
                <a:extLst>
                  <a:ext uri="{FF2B5EF4-FFF2-40B4-BE49-F238E27FC236}">
                    <a16:creationId xmlns:a16="http://schemas.microsoft.com/office/drawing/2014/main" id="{A0980C94-D527-BA41-8507-6B28776A9CE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5" name="Freeform 412">
                <a:extLst>
                  <a:ext uri="{FF2B5EF4-FFF2-40B4-BE49-F238E27FC236}">
                    <a16:creationId xmlns:a16="http://schemas.microsoft.com/office/drawing/2014/main" id="{F0295E91-976F-C148-BFB3-59549C5388A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6" name="Freeform 413">
                <a:extLst>
                  <a:ext uri="{FF2B5EF4-FFF2-40B4-BE49-F238E27FC236}">
                    <a16:creationId xmlns:a16="http://schemas.microsoft.com/office/drawing/2014/main" id="{2C2F1597-CAE7-5248-BDE8-D6B16C5286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7" name="Oval 414">
                <a:extLst>
                  <a:ext uri="{FF2B5EF4-FFF2-40B4-BE49-F238E27FC236}">
                    <a16:creationId xmlns:a16="http://schemas.microsoft.com/office/drawing/2014/main" id="{914741F1-D3EA-3645-9C4D-9E5B4C95316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8" name="Freeform 415">
                <a:extLst>
                  <a:ext uri="{FF2B5EF4-FFF2-40B4-BE49-F238E27FC236}">
                    <a16:creationId xmlns:a16="http://schemas.microsoft.com/office/drawing/2014/main" id="{079F15E3-5A9F-844C-92CA-F9CBADE82E6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9" name="AutoShape 416">
                <a:extLst>
                  <a:ext uri="{FF2B5EF4-FFF2-40B4-BE49-F238E27FC236}">
                    <a16:creationId xmlns:a16="http://schemas.microsoft.com/office/drawing/2014/main" id="{25F2967B-CA00-2D49-B406-7209F80FBE93}"/>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0" name="AutoShape 417">
                <a:extLst>
                  <a:ext uri="{FF2B5EF4-FFF2-40B4-BE49-F238E27FC236}">
                    <a16:creationId xmlns:a16="http://schemas.microsoft.com/office/drawing/2014/main" id="{60A760B4-92D7-954E-A584-1C2A30FC6A0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1" name="Oval 418">
                <a:extLst>
                  <a:ext uri="{FF2B5EF4-FFF2-40B4-BE49-F238E27FC236}">
                    <a16:creationId xmlns:a16="http://schemas.microsoft.com/office/drawing/2014/main" id="{A94E8FB4-D219-2843-94C1-6710451B99F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2" name="Oval 419">
                <a:extLst>
                  <a:ext uri="{FF2B5EF4-FFF2-40B4-BE49-F238E27FC236}">
                    <a16:creationId xmlns:a16="http://schemas.microsoft.com/office/drawing/2014/main" id="{CBBF0878-886F-8240-BCA7-1F50627F077F}"/>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23" name="Oval 420">
                <a:extLst>
                  <a:ext uri="{FF2B5EF4-FFF2-40B4-BE49-F238E27FC236}">
                    <a16:creationId xmlns:a16="http://schemas.microsoft.com/office/drawing/2014/main" id="{722EEBED-10FC-6E4D-AABD-99355D382811}"/>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4" name="Rectangle 421">
                <a:extLst>
                  <a:ext uri="{FF2B5EF4-FFF2-40B4-BE49-F238E27FC236}">
                    <a16:creationId xmlns:a16="http://schemas.microsoft.com/office/drawing/2014/main" id="{92E23A4D-5618-484A-93AD-2343A39775D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9" name="Group 356">
              <a:extLst>
                <a:ext uri="{FF2B5EF4-FFF2-40B4-BE49-F238E27FC236}">
                  <a16:creationId xmlns:a16="http://schemas.microsoft.com/office/drawing/2014/main" id="{0FAAD616-9809-0F47-9C32-F28BCE96C450}"/>
                </a:ext>
              </a:extLst>
            </p:cNvPr>
            <p:cNvGrpSpPr>
              <a:grpSpLocks/>
            </p:cNvGrpSpPr>
            <p:nvPr/>
          </p:nvGrpSpPr>
          <p:grpSpPr bwMode="auto">
            <a:xfrm>
              <a:off x="3091" y="2634"/>
              <a:ext cx="301" cy="451"/>
              <a:chOff x="4140" y="429"/>
              <a:chExt cx="1425" cy="2396"/>
            </a:xfrm>
          </p:grpSpPr>
          <p:sp>
            <p:nvSpPr>
              <p:cNvPr id="369" name="Freeform 357">
                <a:extLst>
                  <a:ext uri="{FF2B5EF4-FFF2-40B4-BE49-F238E27FC236}">
                    <a16:creationId xmlns:a16="http://schemas.microsoft.com/office/drawing/2014/main" id="{2EB65E56-496B-EE43-A5BA-0034EDBB890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0" name="Rectangle 358">
                <a:extLst>
                  <a:ext uri="{FF2B5EF4-FFF2-40B4-BE49-F238E27FC236}">
                    <a16:creationId xmlns:a16="http://schemas.microsoft.com/office/drawing/2014/main" id="{E623A3D2-E041-CF4A-AEB9-0E88006BF388}"/>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1" name="Freeform 359">
                <a:extLst>
                  <a:ext uri="{FF2B5EF4-FFF2-40B4-BE49-F238E27FC236}">
                    <a16:creationId xmlns:a16="http://schemas.microsoft.com/office/drawing/2014/main" id="{06D96649-1A4B-D349-BD4A-B3CA1C35716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2" name="Freeform 360">
                <a:extLst>
                  <a:ext uri="{FF2B5EF4-FFF2-40B4-BE49-F238E27FC236}">
                    <a16:creationId xmlns:a16="http://schemas.microsoft.com/office/drawing/2014/main" id="{8CB236BD-E7A4-F54C-A810-99FD583B411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3" name="Rectangle 361">
                <a:extLst>
                  <a:ext uri="{FF2B5EF4-FFF2-40B4-BE49-F238E27FC236}">
                    <a16:creationId xmlns:a16="http://schemas.microsoft.com/office/drawing/2014/main" id="{92C08DD8-675E-D34D-A84F-65A2DE10FF7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4" name="Group 362">
                <a:extLst>
                  <a:ext uri="{FF2B5EF4-FFF2-40B4-BE49-F238E27FC236}">
                    <a16:creationId xmlns:a16="http://schemas.microsoft.com/office/drawing/2014/main" id="{168D1B37-2023-2A4F-AEFF-7BCC580296C7}"/>
                  </a:ext>
                </a:extLst>
              </p:cNvPr>
              <p:cNvGrpSpPr>
                <a:grpSpLocks/>
              </p:cNvGrpSpPr>
              <p:nvPr/>
            </p:nvGrpSpPr>
            <p:grpSpPr bwMode="auto">
              <a:xfrm>
                <a:off x="4749" y="668"/>
                <a:ext cx="581" cy="145"/>
                <a:chOff x="614" y="2568"/>
                <a:chExt cx="725" cy="139"/>
              </a:xfrm>
            </p:grpSpPr>
            <p:sp>
              <p:nvSpPr>
                <p:cNvPr id="399" name="AutoShape 363">
                  <a:extLst>
                    <a:ext uri="{FF2B5EF4-FFF2-40B4-BE49-F238E27FC236}">
                      <a16:creationId xmlns:a16="http://schemas.microsoft.com/office/drawing/2014/main" id="{697647FE-4187-6C41-95DB-62B96522DA3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0" name="AutoShape 364">
                  <a:extLst>
                    <a:ext uri="{FF2B5EF4-FFF2-40B4-BE49-F238E27FC236}">
                      <a16:creationId xmlns:a16="http://schemas.microsoft.com/office/drawing/2014/main" id="{64F362C9-3CBA-504B-95A3-38E06F0678DF}"/>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5" name="Rectangle 365">
                <a:extLst>
                  <a:ext uri="{FF2B5EF4-FFF2-40B4-BE49-F238E27FC236}">
                    <a16:creationId xmlns:a16="http://schemas.microsoft.com/office/drawing/2014/main" id="{94D546CA-749A-BC48-B20F-57C5A8077E7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6" name="Group 366">
                <a:extLst>
                  <a:ext uri="{FF2B5EF4-FFF2-40B4-BE49-F238E27FC236}">
                    <a16:creationId xmlns:a16="http://schemas.microsoft.com/office/drawing/2014/main" id="{1812EEBE-2662-1E46-B90F-2E97DD6FED46}"/>
                  </a:ext>
                </a:extLst>
              </p:cNvPr>
              <p:cNvGrpSpPr>
                <a:grpSpLocks/>
              </p:cNvGrpSpPr>
              <p:nvPr/>
            </p:nvGrpSpPr>
            <p:grpSpPr bwMode="auto">
              <a:xfrm>
                <a:off x="4747" y="994"/>
                <a:ext cx="581" cy="134"/>
                <a:chOff x="614" y="2568"/>
                <a:chExt cx="725" cy="139"/>
              </a:xfrm>
            </p:grpSpPr>
            <p:sp>
              <p:nvSpPr>
                <p:cNvPr id="397" name="AutoShape 367">
                  <a:extLst>
                    <a:ext uri="{FF2B5EF4-FFF2-40B4-BE49-F238E27FC236}">
                      <a16:creationId xmlns:a16="http://schemas.microsoft.com/office/drawing/2014/main" id="{5354875B-2A6A-B040-9309-A4A5A50F3BD6}"/>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8" name="AutoShape 368">
                  <a:extLst>
                    <a:ext uri="{FF2B5EF4-FFF2-40B4-BE49-F238E27FC236}">
                      <a16:creationId xmlns:a16="http://schemas.microsoft.com/office/drawing/2014/main" id="{7085F58B-EEE8-BE46-B008-54CF97C6078B}"/>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7" name="Rectangle 369">
                <a:extLst>
                  <a:ext uri="{FF2B5EF4-FFF2-40B4-BE49-F238E27FC236}">
                    <a16:creationId xmlns:a16="http://schemas.microsoft.com/office/drawing/2014/main" id="{AB889316-958A-3944-8776-456DA75AA7F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8" name="Rectangle 370">
                <a:extLst>
                  <a:ext uri="{FF2B5EF4-FFF2-40B4-BE49-F238E27FC236}">
                    <a16:creationId xmlns:a16="http://schemas.microsoft.com/office/drawing/2014/main" id="{28A61210-9BA6-1B42-99F0-0AA06313718A}"/>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9" name="Group 371">
                <a:extLst>
                  <a:ext uri="{FF2B5EF4-FFF2-40B4-BE49-F238E27FC236}">
                    <a16:creationId xmlns:a16="http://schemas.microsoft.com/office/drawing/2014/main" id="{2D18D821-27B1-1C41-BCE9-F6BAA81749A0}"/>
                  </a:ext>
                </a:extLst>
              </p:cNvPr>
              <p:cNvGrpSpPr>
                <a:grpSpLocks/>
              </p:cNvGrpSpPr>
              <p:nvPr/>
            </p:nvGrpSpPr>
            <p:grpSpPr bwMode="auto">
              <a:xfrm>
                <a:off x="4735" y="1627"/>
                <a:ext cx="582" cy="151"/>
                <a:chOff x="614" y="2568"/>
                <a:chExt cx="725" cy="139"/>
              </a:xfrm>
            </p:grpSpPr>
            <p:sp>
              <p:nvSpPr>
                <p:cNvPr id="395" name="AutoShape 372">
                  <a:extLst>
                    <a:ext uri="{FF2B5EF4-FFF2-40B4-BE49-F238E27FC236}">
                      <a16:creationId xmlns:a16="http://schemas.microsoft.com/office/drawing/2014/main" id="{B58EE831-7F05-9245-A127-DD8BBE0CAE1B}"/>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6" name="AutoShape 373">
                  <a:extLst>
                    <a:ext uri="{FF2B5EF4-FFF2-40B4-BE49-F238E27FC236}">
                      <a16:creationId xmlns:a16="http://schemas.microsoft.com/office/drawing/2014/main" id="{85C001D1-A6CB-AF4D-AEBE-CA0F781AACF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0" name="Freeform 374">
                <a:extLst>
                  <a:ext uri="{FF2B5EF4-FFF2-40B4-BE49-F238E27FC236}">
                    <a16:creationId xmlns:a16="http://schemas.microsoft.com/office/drawing/2014/main" id="{B8F2D608-6D10-E648-961C-502BF52F29F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81" name="Group 375">
                <a:extLst>
                  <a:ext uri="{FF2B5EF4-FFF2-40B4-BE49-F238E27FC236}">
                    <a16:creationId xmlns:a16="http://schemas.microsoft.com/office/drawing/2014/main" id="{EA90B984-0232-2446-8671-DE7D83867631}"/>
                  </a:ext>
                </a:extLst>
              </p:cNvPr>
              <p:cNvGrpSpPr>
                <a:grpSpLocks/>
              </p:cNvGrpSpPr>
              <p:nvPr/>
            </p:nvGrpSpPr>
            <p:grpSpPr bwMode="auto">
              <a:xfrm>
                <a:off x="4739" y="1327"/>
                <a:ext cx="582" cy="139"/>
                <a:chOff x="614" y="2568"/>
                <a:chExt cx="725" cy="139"/>
              </a:xfrm>
            </p:grpSpPr>
            <p:sp>
              <p:nvSpPr>
                <p:cNvPr id="393" name="AutoShape 376">
                  <a:extLst>
                    <a:ext uri="{FF2B5EF4-FFF2-40B4-BE49-F238E27FC236}">
                      <a16:creationId xmlns:a16="http://schemas.microsoft.com/office/drawing/2014/main" id="{6EB17013-082B-8046-B555-12F5A15CDDD5}"/>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4" name="AutoShape 377">
                  <a:extLst>
                    <a:ext uri="{FF2B5EF4-FFF2-40B4-BE49-F238E27FC236}">
                      <a16:creationId xmlns:a16="http://schemas.microsoft.com/office/drawing/2014/main" id="{A70DD0EF-6EE9-E241-AB7E-EB4BDADA2EA5}"/>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2" name="Rectangle 378">
                <a:extLst>
                  <a:ext uri="{FF2B5EF4-FFF2-40B4-BE49-F238E27FC236}">
                    <a16:creationId xmlns:a16="http://schemas.microsoft.com/office/drawing/2014/main" id="{06B18518-E7AE-2941-AC96-4C9A6B0F0A7E}"/>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3" name="Freeform 379">
                <a:extLst>
                  <a:ext uri="{FF2B5EF4-FFF2-40B4-BE49-F238E27FC236}">
                    <a16:creationId xmlns:a16="http://schemas.microsoft.com/office/drawing/2014/main" id="{C884ECAB-FBB2-1146-9BA8-9234C107623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4" name="Freeform 380">
                <a:extLst>
                  <a:ext uri="{FF2B5EF4-FFF2-40B4-BE49-F238E27FC236}">
                    <a16:creationId xmlns:a16="http://schemas.microsoft.com/office/drawing/2014/main" id="{86ACC5C0-75DC-D644-9593-987029E24B3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5" name="Oval 381">
                <a:extLst>
                  <a:ext uri="{FF2B5EF4-FFF2-40B4-BE49-F238E27FC236}">
                    <a16:creationId xmlns:a16="http://schemas.microsoft.com/office/drawing/2014/main" id="{8F3063A0-8C29-3F4C-BBB6-E5C3DB20465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6" name="Freeform 382">
                <a:extLst>
                  <a:ext uri="{FF2B5EF4-FFF2-40B4-BE49-F238E27FC236}">
                    <a16:creationId xmlns:a16="http://schemas.microsoft.com/office/drawing/2014/main" id="{458BBF01-F7B3-7C4A-9F9B-C150FEACFE4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7" name="AutoShape 383">
                <a:extLst>
                  <a:ext uri="{FF2B5EF4-FFF2-40B4-BE49-F238E27FC236}">
                    <a16:creationId xmlns:a16="http://schemas.microsoft.com/office/drawing/2014/main" id="{F09EBB6E-D725-9948-A7CD-454E0B2D099C}"/>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8" name="AutoShape 384">
                <a:extLst>
                  <a:ext uri="{FF2B5EF4-FFF2-40B4-BE49-F238E27FC236}">
                    <a16:creationId xmlns:a16="http://schemas.microsoft.com/office/drawing/2014/main" id="{02BBEBA8-A2A8-6940-9840-37361C65A6C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9" name="Oval 385">
                <a:extLst>
                  <a:ext uri="{FF2B5EF4-FFF2-40B4-BE49-F238E27FC236}">
                    <a16:creationId xmlns:a16="http://schemas.microsoft.com/office/drawing/2014/main" id="{6CD76452-9A37-284A-AC19-94EAEBD63819}"/>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0" name="Oval 386">
                <a:extLst>
                  <a:ext uri="{FF2B5EF4-FFF2-40B4-BE49-F238E27FC236}">
                    <a16:creationId xmlns:a16="http://schemas.microsoft.com/office/drawing/2014/main" id="{1E726A08-C3CF-E243-B6EC-2B48F6CD7C61}"/>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91" name="Oval 387">
                <a:extLst>
                  <a:ext uri="{FF2B5EF4-FFF2-40B4-BE49-F238E27FC236}">
                    <a16:creationId xmlns:a16="http://schemas.microsoft.com/office/drawing/2014/main" id="{EA8C927A-FBE1-A045-983E-D27E291B72F4}"/>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2" name="Rectangle 388">
                <a:extLst>
                  <a:ext uri="{FF2B5EF4-FFF2-40B4-BE49-F238E27FC236}">
                    <a16:creationId xmlns:a16="http://schemas.microsoft.com/office/drawing/2014/main" id="{C8D6AC43-68AF-D54D-86AA-6781530920F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0" name="Group 320">
              <a:extLst>
                <a:ext uri="{FF2B5EF4-FFF2-40B4-BE49-F238E27FC236}">
                  <a16:creationId xmlns:a16="http://schemas.microsoft.com/office/drawing/2014/main" id="{BCA856A3-13D3-2047-A080-FFDA86B41EEC}"/>
                </a:ext>
              </a:extLst>
            </p:cNvPr>
            <p:cNvGrpSpPr>
              <a:grpSpLocks/>
            </p:cNvGrpSpPr>
            <p:nvPr/>
          </p:nvGrpSpPr>
          <p:grpSpPr bwMode="auto">
            <a:xfrm>
              <a:off x="3105" y="1159"/>
              <a:ext cx="301" cy="451"/>
              <a:chOff x="4140" y="429"/>
              <a:chExt cx="1425" cy="2396"/>
            </a:xfrm>
          </p:grpSpPr>
          <p:sp>
            <p:nvSpPr>
              <p:cNvPr id="337" name="Freeform 321">
                <a:extLst>
                  <a:ext uri="{FF2B5EF4-FFF2-40B4-BE49-F238E27FC236}">
                    <a16:creationId xmlns:a16="http://schemas.microsoft.com/office/drawing/2014/main" id="{E9C36205-9E0D-2941-8A7D-957488780FE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8" name="Rectangle 322">
                <a:extLst>
                  <a:ext uri="{FF2B5EF4-FFF2-40B4-BE49-F238E27FC236}">
                    <a16:creationId xmlns:a16="http://schemas.microsoft.com/office/drawing/2014/main" id="{DC6B3BB4-B3F9-6649-8059-F6509EF98FF2}"/>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9" name="Freeform 323">
                <a:extLst>
                  <a:ext uri="{FF2B5EF4-FFF2-40B4-BE49-F238E27FC236}">
                    <a16:creationId xmlns:a16="http://schemas.microsoft.com/office/drawing/2014/main" id="{95CD3C72-5158-C545-A42A-E0769B6870C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0" name="Freeform 324">
                <a:extLst>
                  <a:ext uri="{FF2B5EF4-FFF2-40B4-BE49-F238E27FC236}">
                    <a16:creationId xmlns:a16="http://schemas.microsoft.com/office/drawing/2014/main" id="{1090F3E0-60AF-444E-8E42-17F66B71A6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1" name="Rectangle 325">
                <a:extLst>
                  <a:ext uri="{FF2B5EF4-FFF2-40B4-BE49-F238E27FC236}">
                    <a16:creationId xmlns:a16="http://schemas.microsoft.com/office/drawing/2014/main" id="{3E522ADC-77DE-624F-87AA-FAECC92070FC}"/>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2" name="Group 326">
                <a:extLst>
                  <a:ext uri="{FF2B5EF4-FFF2-40B4-BE49-F238E27FC236}">
                    <a16:creationId xmlns:a16="http://schemas.microsoft.com/office/drawing/2014/main" id="{9A881071-53C4-854C-B41F-14CD734AB8D9}"/>
                  </a:ext>
                </a:extLst>
              </p:cNvPr>
              <p:cNvGrpSpPr>
                <a:grpSpLocks/>
              </p:cNvGrpSpPr>
              <p:nvPr/>
            </p:nvGrpSpPr>
            <p:grpSpPr bwMode="auto">
              <a:xfrm>
                <a:off x="4749" y="668"/>
                <a:ext cx="581" cy="145"/>
                <a:chOff x="614" y="2568"/>
                <a:chExt cx="725" cy="139"/>
              </a:xfrm>
            </p:grpSpPr>
            <p:sp>
              <p:nvSpPr>
                <p:cNvPr id="367" name="AutoShape 327">
                  <a:extLst>
                    <a:ext uri="{FF2B5EF4-FFF2-40B4-BE49-F238E27FC236}">
                      <a16:creationId xmlns:a16="http://schemas.microsoft.com/office/drawing/2014/main" id="{5EC42EDF-C001-704E-BAAE-2375ABBC886E}"/>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8" name="AutoShape 328">
                  <a:extLst>
                    <a:ext uri="{FF2B5EF4-FFF2-40B4-BE49-F238E27FC236}">
                      <a16:creationId xmlns:a16="http://schemas.microsoft.com/office/drawing/2014/main" id="{D887905D-58B1-9A4E-A16A-32F0BF16C0D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3" name="Rectangle 329">
                <a:extLst>
                  <a:ext uri="{FF2B5EF4-FFF2-40B4-BE49-F238E27FC236}">
                    <a16:creationId xmlns:a16="http://schemas.microsoft.com/office/drawing/2014/main" id="{36A11B0A-F86E-BE46-B4B2-5F605E896F79}"/>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4" name="Group 330">
                <a:extLst>
                  <a:ext uri="{FF2B5EF4-FFF2-40B4-BE49-F238E27FC236}">
                    <a16:creationId xmlns:a16="http://schemas.microsoft.com/office/drawing/2014/main" id="{0D898D3E-53D5-FA42-B3ED-1A902F554505}"/>
                  </a:ext>
                </a:extLst>
              </p:cNvPr>
              <p:cNvGrpSpPr>
                <a:grpSpLocks/>
              </p:cNvGrpSpPr>
              <p:nvPr/>
            </p:nvGrpSpPr>
            <p:grpSpPr bwMode="auto">
              <a:xfrm>
                <a:off x="4747" y="994"/>
                <a:ext cx="581" cy="134"/>
                <a:chOff x="614" y="2568"/>
                <a:chExt cx="725" cy="139"/>
              </a:xfrm>
            </p:grpSpPr>
            <p:sp>
              <p:nvSpPr>
                <p:cNvPr id="365" name="AutoShape 331">
                  <a:extLst>
                    <a:ext uri="{FF2B5EF4-FFF2-40B4-BE49-F238E27FC236}">
                      <a16:creationId xmlns:a16="http://schemas.microsoft.com/office/drawing/2014/main" id="{140CF4C1-2936-734F-BC64-690AD15BC614}"/>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6" name="AutoShape 332">
                  <a:extLst>
                    <a:ext uri="{FF2B5EF4-FFF2-40B4-BE49-F238E27FC236}">
                      <a16:creationId xmlns:a16="http://schemas.microsoft.com/office/drawing/2014/main" id="{25379ADE-E4A2-3644-A2E3-CEB92CF3E14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5" name="Rectangle 333">
                <a:extLst>
                  <a:ext uri="{FF2B5EF4-FFF2-40B4-BE49-F238E27FC236}">
                    <a16:creationId xmlns:a16="http://schemas.microsoft.com/office/drawing/2014/main" id="{58B982F1-2C06-C64E-8596-91110597440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6" name="Rectangle 334">
                <a:extLst>
                  <a:ext uri="{FF2B5EF4-FFF2-40B4-BE49-F238E27FC236}">
                    <a16:creationId xmlns:a16="http://schemas.microsoft.com/office/drawing/2014/main" id="{EC5379D6-711E-1046-B80F-16F89DE4F0E4}"/>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7" name="Group 335">
                <a:extLst>
                  <a:ext uri="{FF2B5EF4-FFF2-40B4-BE49-F238E27FC236}">
                    <a16:creationId xmlns:a16="http://schemas.microsoft.com/office/drawing/2014/main" id="{62B6A9C1-9ECF-E740-8210-537B54075D58}"/>
                  </a:ext>
                </a:extLst>
              </p:cNvPr>
              <p:cNvGrpSpPr>
                <a:grpSpLocks/>
              </p:cNvGrpSpPr>
              <p:nvPr/>
            </p:nvGrpSpPr>
            <p:grpSpPr bwMode="auto">
              <a:xfrm>
                <a:off x="4735" y="1627"/>
                <a:ext cx="582" cy="151"/>
                <a:chOff x="614" y="2568"/>
                <a:chExt cx="725" cy="139"/>
              </a:xfrm>
            </p:grpSpPr>
            <p:sp>
              <p:nvSpPr>
                <p:cNvPr id="363" name="AutoShape 336">
                  <a:extLst>
                    <a:ext uri="{FF2B5EF4-FFF2-40B4-BE49-F238E27FC236}">
                      <a16:creationId xmlns:a16="http://schemas.microsoft.com/office/drawing/2014/main" id="{9D8FBAA6-1137-6844-B6C0-8AE8A997B6B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4" name="AutoShape 337">
                  <a:extLst>
                    <a:ext uri="{FF2B5EF4-FFF2-40B4-BE49-F238E27FC236}">
                      <a16:creationId xmlns:a16="http://schemas.microsoft.com/office/drawing/2014/main" id="{69F4B76F-7829-E94B-BEA3-FD8D128BDFA8}"/>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8" name="Freeform 338">
                <a:extLst>
                  <a:ext uri="{FF2B5EF4-FFF2-40B4-BE49-F238E27FC236}">
                    <a16:creationId xmlns:a16="http://schemas.microsoft.com/office/drawing/2014/main" id="{22A5C20A-B311-014E-A689-CAD61456A3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9" name="Group 339">
                <a:extLst>
                  <a:ext uri="{FF2B5EF4-FFF2-40B4-BE49-F238E27FC236}">
                    <a16:creationId xmlns:a16="http://schemas.microsoft.com/office/drawing/2014/main" id="{925CE1AB-BA57-3848-BF71-4F28A97B45CA}"/>
                  </a:ext>
                </a:extLst>
              </p:cNvPr>
              <p:cNvGrpSpPr>
                <a:grpSpLocks/>
              </p:cNvGrpSpPr>
              <p:nvPr/>
            </p:nvGrpSpPr>
            <p:grpSpPr bwMode="auto">
              <a:xfrm>
                <a:off x="4739" y="1327"/>
                <a:ext cx="582" cy="139"/>
                <a:chOff x="614" y="2568"/>
                <a:chExt cx="725" cy="139"/>
              </a:xfrm>
            </p:grpSpPr>
            <p:sp>
              <p:nvSpPr>
                <p:cNvPr id="361" name="AutoShape 340">
                  <a:extLst>
                    <a:ext uri="{FF2B5EF4-FFF2-40B4-BE49-F238E27FC236}">
                      <a16:creationId xmlns:a16="http://schemas.microsoft.com/office/drawing/2014/main" id="{B07E1427-3B3F-6340-A5C6-DEFB2FDEA81A}"/>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2" name="AutoShape 341">
                  <a:extLst>
                    <a:ext uri="{FF2B5EF4-FFF2-40B4-BE49-F238E27FC236}">
                      <a16:creationId xmlns:a16="http://schemas.microsoft.com/office/drawing/2014/main" id="{E9341EDB-352E-324A-895B-0C91268DFA76}"/>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50" name="Rectangle 342">
                <a:extLst>
                  <a:ext uri="{FF2B5EF4-FFF2-40B4-BE49-F238E27FC236}">
                    <a16:creationId xmlns:a16="http://schemas.microsoft.com/office/drawing/2014/main" id="{11D2D091-BAD4-0641-8566-710F8617E386}"/>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1" name="Freeform 343">
                <a:extLst>
                  <a:ext uri="{FF2B5EF4-FFF2-40B4-BE49-F238E27FC236}">
                    <a16:creationId xmlns:a16="http://schemas.microsoft.com/office/drawing/2014/main" id="{3E9A5AE3-2D61-1346-98F1-082A92E964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2" name="Freeform 344">
                <a:extLst>
                  <a:ext uri="{FF2B5EF4-FFF2-40B4-BE49-F238E27FC236}">
                    <a16:creationId xmlns:a16="http://schemas.microsoft.com/office/drawing/2014/main" id="{C88A9B02-44A8-734D-A285-32FD607BA8C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3" name="Oval 345">
                <a:extLst>
                  <a:ext uri="{FF2B5EF4-FFF2-40B4-BE49-F238E27FC236}">
                    <a16:creationId xmlns:a16="http://schemas.microsoft.com/office/drawing/2014/main" id="{F7E578EC-80CB-5240-8CD1-30DCB354983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4" name="Freeform 346">
                <a:extLst>
                  <a:ext uri="{FF2B5EF4-FFF2-40B4-BE49-F238E27FC236}">
                    <a16:creationId xmlns:a16="http://schemas.microsoft.com/office/drawing/2014/main" id="{01251E70-248C-C54E-995F-050E4B38D1B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5" name="AutoShape 347">
                <a:extLst>
                  <a:ext uri="{FF2B5EF4-FFF2-40B4-BE49-F238E27FC236}">
                    <a16:creationId xmlns:a16="http://schemas.microsoft.com/office/drawing/2014/main" id="{8EDCF461-339C-BE45-B223-F7FF2FF5301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41BCC026-3C31-E047-BE6D-95F125EFBEA1}"/>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7" name="Oval 349">
                <a:extLst>
                  <a:ext uri="{FF2B5EF4-FFF2-40B4-BE49-F238E27FC236}">
                    <a16:creationId xmlns:a16="http://schemas.microsoft.com/office/drawing/2014/main" id="{BDE395A6-533C-B447-98EC-373FD11B4943}"/>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8" name="Oval 350">
                <a:extLst>
                  <a:ext uri="{FF2B5EF4-FFF2-40B4-BE49-F238E27FC236}">
                    <a16:creationId xmlns:a16="http://schemas.microsoft.com/office/drawing/2014/main" id="{B4DADC3A-2C8C-F346-B8B8-136C0D22C48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59" name="Oval 351">
                <a:extLst>
                  <a:ext uri="{FF2B5EF4-FFF2-40B4-BE49-F238E27FC236}">
                    <a16:creationId xmlns:a16="http://schemas.microsoft.com/office/drawing/2014/main" id="{38987EEB-88F2-1244-9E1C-2C362707F83E}"/>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0" name="Rectangle 352">
                <a:extLst>
                  <a:ext uri="{FF2B5EF4-FFF2-40B4-BE49-F238E27FC236}">
                    <a16:creationId xmlns:a16="http://schemas.microsoft.com/office/drawing/2014/main" id="{AAD9CA5F-C3CC-4E40-B45E-D06325400A1A}"/>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1" name="Line 9">
              <a:extLst>
                <a:ext uri="{FF2B5EF4-FFF2-40B4-BE49-F238E27FC236}">
                  <a16:creationId xmlns:a16="http://schemas.microsoft.com/office/drawing/2014/main" id="{9E3D4712-7ACE-524B-B065-8A439F0D26A4}"/>
                </a:ext>
              </a:extLst>
            </p:cNvPr>
            <p:cNvSpPr>
              <a:spLocks noChangeShapeType="1"/>
            </p:cNvSpPr>
            <p:nvPr/>
          </p:nvSpPr>
          <p:spPr bwMode="auto">
            <a:xfrm>
              <a:off x="3734" y="1642"/>
              <a:ext cx="708" cy="498"/>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2" name="Group 19">
              <a:extLst>
                <a:ext uri="{FF2B5EF4-FFF2-40B4-BE49-F238E27FC236}">
                  <a16:creationId xmlns:a16="http://schemas.microsoft.com/office/drawing/2014/main" id="{B7732DA7-70D9-1240-BF36-777385ECC696}"/>
                </a:ext>
              </a:extLst>
            </p:cNvPr>
            <p:cNvGrpSpPr>
              <a:grpSpLocks/>
            </p:cNvGrpSpPr>
            <p:nvPr/>
          </p:nvGrpSpPr>
          <p:grpSpPr bwMode="auto">
            <a:xfrm>
              <a:off x="4466" y="1881"/>
              <a:ext cx="510" cy="661"/>
              <a:chOff x="4296" y="2627"/>
              <a:chExt cx="510" cy="661"/>
            </a:xfrm>
          </p:grpSpPr>
          <p:sp>
            <p:nvSpPr>
              <p:cNvPr id="322" name="Rectangle 20">
                <a:extLst>
                  <a:ext uri="{FF2B5EF4-FFF2-40B4-BE49-F238E27FC236}">
                    <a16:creationId xmlns:a16="http://schemas.microsoft.com/office/drawing/2014/main" id="{7EF39355-B61B-E84C-B3EA-87B8386C9CF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3" name="Text Box 21">
                <a:extLst>
                  <a:ext uri="{FF2B5EF4-FFF2-40B4-BE49-F238E27FC236}">
                    <a16:creationId xmlns:a16="http://schemas.microsoft.com/office/drawing/2014/main" id="{26712A7D-44B8-304E-A5C8-D984194E694B}"/>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4" name="Rectangle 22">
                <a:extLst>
                  <a:ext uri="{FF2B5EF4-FFF2-40B4-BE49-F238E27FC236}">
                    <a16:creationId xmlns:a16="http://schemas.microsoft.com/office/drawing/2014/main" id="{7D10463C-95E2-7A40-B36D-B52E7D083D19}"/>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5" name="Line 23">
                <a:extLst>
                  <a:ext uri="{FF2B5EF4-FFF2-40B4-BE49-F238E27FC236}">
                    <a16:creationId xmlns:a16="http://schemas.microsoft.com/office/drawing/2014/main" id="{68F9A836-2CFD-7B42-A92E-BE9292B82AD9}"/>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6" name="Line 24">
                <a:extLst>
                  <a:ext uri="{FF2B5EF4-FFF2-40B4-BE49-F238E27FC236}">
                    <a16:creationId xmlns:a16="http://schemas.microsoft.com/office/drawing/2014/main" id="{1779996E-0F2D-8442-BDA2-3F87ED9983F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7" name="Line 25">
                <a:extLst>
                  <a:ext uri="{FF2B5EF4-FFF2-40B4-BE49-F238E27FC236}">
                    <a16:creationId xmlns:a16="http://schemas.microsoft.com/office/drawing/2014/main" id="{40E69C7B-2F1A-5E44-95A1-0FA6ED85581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8" name="Line 26">
                <a:extLst>
                  <a:ext uri="{FF2B5EF4-FFF2-40B4-BE49-F238E27FC236}">
                    <a16:creationId xmlns:a16="http://schemas.microsoft.com/office/drawing/2014/main" id="{CFC35C20-DD29-644F-933D-922B8557DBE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9" name="Line 27">
                <a:extLst>
                  <a:ext uri="{FF2B5EF4-FFF2-40B4-BE49-F238E27FC236}">
                    <a16:creationId xmlns:a16="http://schemas.microsoft.com/office/drawing/2014/main" id="{43DE343D-639B-8043-A638-7551BBFABD2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0" name="Line 28">
                <a:extLst>
                  <a:ext uri="{FF2B5EF4-FFF2-40B4-BE49-F238E27FC236}">
                    <a16:creationId xmlns:a16="http://schemas.microsoft.com/office/drawing/2014/main" id="{73CAB6AE-7763-9144-9C11-A01FC53341DB}"/>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1" name="Line 29">
                <a:extLst>
                  <a:ext uri="{FF2B5EF4-FFF2-40B4-BE49-F238E27FC236}">
                    <a16:creationId xmlns:a16="http://schemas.microsoft.com/office/drawing/2014/main" id="{04D1B335-C850-7F4C-B4D0-A23B2568D00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2" name="Rectangle 30">
                <a:extLst>
                  <a:ext uri="{FF2B5EF4-FFF2-40B4-BE49-F238E27FC236}">
                    <a16:creationId xmlns:a16="http://schemas.microsoft.com/office/drawing/2014/main" id="{D75BC7AF-5CB3-C249-8C45-6520E20D06A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3" name="Rectangle 31">
                <a:extLst>
                  <a:ext uri="{FF2B5EF4-FFF2-40B4-BE49-F238E27FC236}">
                    <a16:creationId xmlns:a16="http://schemas.microsoft.com/office/drawing/2014/main" id="{74DAAAB9-27DF-DA4B-872B-8B29FE6DD3B9}"/>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4" name="Rectangle 32">
                <a:extLst>
                  <a:ext uri="{FF2B5EF4-FFF2-40B4-BE49-F238E27FC236}">
                    <a16:creationId xmlns:a16="http://schemas.microsoft.com/office/drawing/2014/main" id="{5F99C941-D513-9148-ABE9-3B9B588B292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5" name="Rectangle 33">
                <a:extLst>
                  <a:ext uri="{FF2B5EF4-FFF2-40B4-BE49-F238E27FC236}">
                    <a16:creationId xmlns:a16="http://schemas.microsoft.com/office/drawing/2014/main" id="{3651F20B-728B-344C-B4AD-749B1DEACD30}"/>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6" name="Rectangle 34">
                <a:extLst>
                  <a:ext uri="{FF2B5EF4-FFF2-40B4-BE49-F238E27FC236}">
                    <a16:creationId xmlns:a16="http://schemas.microsoft.com/office/drawing/2014/main" id="{7164AE9B-5D5E-3949-A3F4-DED08F720F1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3" name="Group 60">
              <a:extLst>
                <a:ext uri="{FF2B5EF4-FFF2-40B4-BE49-F238E27FC236}">
                  <a16:creationId xmlns:a16="http://schemas.microsoft.com/office/drawing/2014/main" id="{5A333144-1730-0C4F-A832-56ED7E3B8DBB}"/>
                </a:ext>
              </a:extLst>
            </p:cNvPr>
            <p:cNvGrpSpPr>
              <a:grpSpLocks/>
            </p:cNvGrpSpPr>
            <p:nvPr/>
          </p:nvGrpSpPr>
          <p:grpSpPr bwMode="auto">
            <a:xfrm>
              <a:off x="3206" y="2763"/>
              <a:ext cx="510" cy="661"/>
              <a:chOff x="4296" y="2627"/>
              <a:chExt cx="510" cy="661"/>
            </a:xfrm>
          </p:grpSpPr>
          <p:sp>
            <p:nvSpPr>
              <p:cNvPr id="307" name="Rectangle 61">
                <a:extLst>
                  <a:ext uri="{FF2B5EF4-FFF2-40B4-BE49-F238E27FC236}">
                    <a16:creationId xmlns:a16="http://schemas.microsoft.com/office/drawing/2014/main" id="{9395864E-A9B4-5342-82A1-DE3B8AFE9218}"/>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8" name="Text Box 62">
                <a:extLst>
                  <a:ext uri="{FF2B5EF4-FFF2-40B4-BE49-F238E27FC236}">
                    <a16:creationId xmlns:a16="http://schemas.microsoft.com/office/drawing/2014/main" id="{5AACD721-3312-0F4C-BAF3-B6F1B5616C9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9" name="Rectangle 63">
                <a:extLst>
                  <a:ext uri="{FF2B5EF4-FFF2-40B4-BE49-F238E27FC236}">
                    <a16:creationId xmlns:a16="http://schemas.microsoft.com/office/drawing/2014/main" id="{93B2530E-F2E5-1041-B7D2-9465CE4EADCD}"/>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0" name="Line 64">
                <a:extLst>
                  <a:ext uri="{FF2B5EF4-FFF2-40B4-BE49-F238E27FC236}">
                    <a16:creationId xmlns:a16="http://schemas.microsoft.com/office/drawing/2014/main" id="{894E865A-3431-FD4B-96A5-C97DAAC7A611}"/>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1" name="Line 65">
                <a:extLst>
                  <a:ext uri="{FF2B5EF4-FFF2-40B4-BE49-F238E27FC236}">
                    <a16:creationId xmlns:a16="http://schemas.microsoft.com/office/drawing/2014/main" id="{3CA43AF7-D356-4142-A618-06DCB23282BE}"/>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2" name="Line 66">
                <a:extLst>
                  <a:ext uri="{FF2B5EF4-FFF2-40B4-BE49-F238E27FC236}">
                    <a16:creationId xmlns:a16="http://schemas.microsoft.com/office/drawing/2014/main" id="{4F8E4FC5-0A2A-4849-97E6-425A5D2E696A}"/>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3" name="Line 67">
                <a:extLst>
                  <a:ext uri="{FF2B5EF4-FFF2-40B4-BE49-F238E27FC236}">
                    <a16:creationId xmlns:a16="http://schemas.microsoft.com/office/drawing/2014/main" id="{343125A4-6A3A-F943-89E3-12B16C09D277}"/>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4" name="Line 68">
                <a:extLst>
                  <a:ext uri="{FF2B5EF4-FFF2-40B4-BE49-F238E27FC236}">
                    <a16:creationId xmlns:a16="http://schemas.microsoft.com/office/drawing/2014/main" id="{D4CB6017-5831-FA48-815B-BE92970244C9}"/>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5" name="Line 69">
                <a:extLst>
                  <a:ext uri="{FF2B5EF4-FFF2-40B4-BE49-F238E27FC236}">
                    <a16:creationId xmlns:a16="http://schemas.microsoft.com/office/drawing/2014/main" id="{E4754EF7-D910-814B-8B41-2FD2BAA878B3}"/>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6" name="Line 70">
                <a:extLst>
                  <a:ext uri="{FF2B5EF4-FFF2-40B4-BE49-F238E27FC236}">
                    <a16:creationId xmlns:a16="http://schemas.microsoft.com/office/drawing/2014/main" id="{F137C288-EF55-D540-A997-85FA917D7318}"/>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7" name="Rectangle 71">
                <a:extLst>
                  <a:ext uri="{FF2B5EF4-FFF2-40B4-BE49-F238E27FC236}">
                    <a16:creationId xmlns:a16="http://schemas.microsoft.com/office/drawing/2014/main" id="{F56FC77C-FB59-7F4E-B825-2A488EF8C8AC}"/>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8" name="Rectangle 72">
                <a:extLst>
                  <a:ext uri="{FF2B5EF4-FFF2-40B4-BE49-F238E27FC236}">
                    <a16:creationId xmlns:a16="http://schemas.microsoft.com/office/drawing/2014/main" id="{F41D8631-6A74-BA42-8A05-01D02E0EAA23}"/>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9" name="Rectangle 73">
                <a:extLst>
                  <a:ext uri="{FF2B5EF4-FFF2-40B4-BE49-F238E27FC236}">
                    <a16:creationId xmlns:a16="http://schemas.microsoft.com/office/drawing/2014/main" id="{C73BF6A9-3054-FB43-A0C0-EB576EBF15A1}"/>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0" name="Rectangle 74">
                <a:extLst>
                  <a:ext uri="{FF2B5EF4-FFF2-40B4-BE49-F238E27FC236}">
                    <a16:creationId xmlns:a16="http://schemas.microsoft.com/office/drawing/2014/main" id="{944FDC84-5A12-CC42-9A23-A92DDF6AE032}"/>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1" name="Rectangle 75">
                <a:extLst>
                  <a:ext uri="{FF2B5EF4-FFF2-40B4-BE49-F238E27FC236}">
                    <a16:creationId xmlns:a16="http://schemas.microsoft.com/office/drawing/2014/main" id="{88D6DBF9-99B2-4544-BF6D-329E89DCB6E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6">
              <a:extLst>
                <a:ext uri="{FF2B5EF4-FFF2-40B4-BE49-F238E27FC236}">
                  <a16:creationId xmlns:a16="http://schemas.microsoft.com/office/drawing/2014/main" id="{57000094-DC40-484B-A0CA-146FA733FEE9}"/>
                </a:ext>
              </a:extLst>
            </p:cNvPr>
            <p:cNvGrpSpPr>
              <a:grpSpLocks/>
            </p:cNvGrpSpPr>
            <p:nvPr/>
          </p:nvGrpSpPr>
          <p:grpSpPr bwMode="auto">
            <a:xfrm>
              <a:off x="3206" y="1347"/>
              <a:ext cx="510" cy="661"/>
              <a:chOff x="4296" y="2627"/>
              <a:chExt cx="510" cy="661"/>
            </a:xfrm>
          </p:grpSpPr>
          <p:sp>
            <p:nvSpPr>
              <p:cNvPr id="292" name="Rectangle 97">
                <a:extLst>
                  <a:ext uri="{FF2B5EF4-FFF2-40B4-BE49-F238E27FC236}">
                    <a16:creationId xmlns:a16="http://schemas.microsoft.com/office/drawing/2014/main" id="{23688015-1451-B649-A136-19DFE598C30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3" name="Text Box 98">
                <a:extLst>
                  <a:ext uri="{FF2B5EF4-FFF2-40B4-BE49-F238E27FC236}">
                    <a16:creationId xmlns:a16="http://schemas.microsoft.com/office/drawing/2014/main" id="{8D2FAA41-802D-714B-9684-49001E0C1669}"/>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4" name="Rectangle 99">
                <a:extLst>
                  <a:ext uri="{FF2B5EF4-FFF2-40B4-BE49-F238E27FC236}">
                    <a16:creationId xmlns:a16="http://schemas.microsoft.com/office/drawing/2014/main" id="{A4CCD107-61E7-3242-85D1-3EAFC1B4790B}"/>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5" name="Line 100">
                <a:extLst>
                  <a:ext uri="{FF2B5EF4-FFF2-40B4-BE49-F238E27FC236}">
                    <a16:creationId xmlns:a16="http://schemas.microsoft.com/office/drawing/2014/main" id="{2743033E-E6A8-F646-99FA-C57B67EFD0CF}"/>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6" name="Line 101">
                <a:extLst>
                  <a:ext uri="{FF2B5EF4-FFF2-40B4-BE49-F238E27FC236}">
                    <a16:creationId xmlns:a16="http://schemas.microsoft.com/office/drawing/2014/main" id="{2C5C87C8-3EB9-C345-8455-9601CC8BF268}"/>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7" name="Line 102">
                <a:extLst>
                  <a:ext uri="{FF2B5EF4-FFF2-40B4-BE49-F238E27FC236}">
                    <a16:creationId xmlns:a16="http://schemas.microsoft.com/office/drawing/2014/main" id="{61F561F5-A8AF-F046-8A1B-EB72756DC9E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8" name="Line 103">
                <a:extLst>
                  <a:ext uri="{FF2B5EF4-FFF2-40B4-BE49-F238E27FC236}">
                    <a16:creationId xmlns:a16="http://schemas.microsoft.com/office/drawing/2014/main" id="{189B5DCD-C8CD-4049-BF55-784B4932C7C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9" name="Line 104">
                <a:extLst>
                  <a:ext uri="{FF2B5EF4-FFF2-40B4-BE49-F238E27FC236}">
                    <a16:creationId xmlns:a16="http://schemas.microsoft.com/office/drawing/2014/main" id="{51E021BF-BE11-C748-8956-6CE4588C2A3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0" name="Line 105">
                <a:extLst>
                  <a:ext uri="{FF2B5EF4-FFF2-40B4-BE49-F238E27FC236}">
                    <a16:creationId xmlns:a16="http://schemas.microsoft.com/office/drawing/2014/main" id="{4B929A3B-B815-E441-922D-EA14E8C14CA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1" name="Line 106">
                <a:extLst>
                  <a:ext uri="{FF2B5EF4-FFF2-40B4-BE49-F238E27FC236}">
                    <a16:creationId xmlns:a16="http://schemas.microsoft.com/office/drawing/2014/main" id="{5A282BD2-5338-3E4D-8636-9D489C73E76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2" name="Rectangle 107">
                <a:extLst>
                  <a:ext uri="{FF2B5EF4-FFF2-40B4-BE49-F238E27FC236}">
                    <a16:creationId xmlns:a16="http://schemas.microsoft.com/office/drawing/2014/main" id="{8E194D1F-5621-4E4F-9797-A2C32D688059}"/>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3" name="Rectangle 108">
                <a:extLst>
                  <a:ext uri="{FF2B5EF4-FFF2-40B4-BE49-F238E27FC236}">
                    <a16:creationId xmlns:a16="http://schemas.microsoft.com/office/drawing/2014/main" id="{AD50D80A-F8D2-514C-87E9-4ACA4207A64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4" name="Rectangle 109">
                <a:extLst>
                  <a:ext uri="{FF2B5EF4-FFF2-40B4-BE49-F238E27FC236}">
                    <a16:creationId xmlns:a16="http://schemas.microsoft.com/office/drawing/2014/main" id="{2275F6D3-E63F-C04C-A0DE-16B4A48427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5" name="Rectangle 110">
                <a:extLst>
                  <a:ext uri="{FF2B5EF4-FFF2-40B4-BE49-F238E27FC236}">
                    <a16:creationId xmlns:a16="http://schemas.microsoft.com/office/drawing/2014/main" id="{48706195-34DD-A541-88E3-15F1D1F4A881}"/>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6" name="Rectangle 111">
                <a:extLst>
                  <a:ext uri="{FF2B5EF4-FFF2-40B4-BE49-F238E27FC236}">
                    <a16:creationId xmlns:a16="http://schemas.microsoft.com/office/drawing/2014/main" id="{3F644955-990A-3D46-8B8D-8C68D095DA28}"/>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5" name="Line 117">
              <a:extLst>
                <a:ext uri="{FF2B5EF4-FFF2-40B4-BE49-F238E27FC236}">
                  <a16:creationId xmlns:a16="http://schemas.microsoft.com/office/drawing/2014/main" id="{14A97E77-F498-9E42-8702-8B7F5D1AC532}"/>
                </a:ext>
              </a:extLst>
            </p:cNvPr>
            <p:cNvSpPr>
              <a:spLocks noChangeShapeType="1"/>
            </p:cNvSpPr>
            <p:nvPr/>
          </p:nvSpPr>
          <p:spPr bwMode="auto">
            <a:xfrm flipV="1">
              <a:off x="3734" y="2350"/>
              <a:ext cx="708" cy="684"/>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6" name="Line 118">
              <a:extLst>
                <a:ext uri="{FF2B5EF4-FFF2-40B4-BE49-F238E27FC236}">
                  <a16:creationId xmlns:a16="http://schemas.microsoft.com/office/drawing/2014/main" id="{32DA8ECF-6761-E64E-A313-7489BEF95F7B}"/>
                </a:ext>
              </a:extLst>
            </p:cNvPr>
            <p:cNvSpPr>
              <a:spLocks noChangeShapeType="1"/>
            </p:cNvSpPr>
            <p:nvPr/>
          </p:nvSpPr>
          <p:spPr bwMode="auto">
            <a:xfrm flipH="1" flipV="1">
              <a:off x="3266" y="2020"/>
              <a:ext cx="0" cy="786"/>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7" name="Group 119">
              <a:extLst>
                <a:ext uri="{FF2B5EF4-FFF2-40B4-BE49-F238E27FC236}">
                  <a16:creationId xmlns:a16="http://schemas.microsoft.com/office/drawing/2014/main" id="{BA52A921-FC7C-6043-901B-354417734653}"/>
                </a:ext>
              </a:extLst>
            </p:cNvPr>
            <p:cNvGrpSpPr>
              <a:grpSpLocks/>
            </p:cNvGrpSpPr>
            <p:nvPr/>
          </p:nvGrpSpPr>
          <p:grpSpPr bwMode="auto">
            <a:xfrm>
              <a:off x="3799" y="2535"/>
              <a:ext cx="641" cy="330"/>
              <a:chOff x="3749" y="2537"/>
              <a:chExt cx="641" cy="330"/>
            </a:xfrm>
          </p:grpSpPr>
          <p:sp>
            <p:nvSpPr>
              <p:cNvPr id="290" name="Rectangle 120">
                <a:extLst>
                  <a:ext uri="{FF2B5EF4-FFF2-40B4-BE49-F238E27FC236}">
                    <a16:creationId xmlns:a16="http://schemas.microsoft.com/office/drawing/2014/main" id="{0C8E9259-98F2-604F-A4C6-3A7F488FCCBC}"/>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1" name="Text Box 121">
                <a:extLst>
                  <a:ext uri="{FF2B5EF4-FFF2-40B4-BE49-F238E27FC236}">
                    <a16:creationId xmlns:a16="http://schemas.microsoft.com/office/drawing/2014/main" id="{211C72D2-CB25-324F-AB81-6EE0282F0E95}"/>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8" name="Group 122">
              <a:extLst>
                <a:ext uri="{FF2B5EF4-FFF2-40B4-BE49-F238E27FC236}">
                  <a16:creationId xmlns:a16="http://schemas.microsoft.com/office/drawing/2014/main" id="{0C8CF91C-30A4-724C-9B71-2A06A2948780}"/>
                </a:ext>
              </a:extLst>
            </p:cNvPr>
            <p:cNvGrpSpPr>
              <a:grpSpLocks/>
            </p:cNvGrpSpPr>
            <p:nvPr/>
          </p:nvGrpSpPr>
          <p:grpSpPr bwMode="auto">
            <a:xfrm>
              <a:off x="3775" y="1743"/>
              <a:ext cx="641" cy="330"/>
              <a:chOff x="3749" y="2537"/>
              <a:chExt cx="641" cy="330"/>
            </a:xfrm>
          </p:grpSpPr>
          <p:sp>
            <p:nvSpPr>
              <p:cNvPr id="288" name="Rectangle 123">
                <a:extLst>
                  <a:ext uri="{FF2B5EF4-FFF2-40B4-BE49-F238E27FC236}">
                    <a16:creationId xmlns:a16="http://schemas.microsoft.com/office/drawing/2014/main" id="{FCECD58F-F77F-CE4B-B35E-A96DEDC7E69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9" name="Text Box 124">
                <a:extLst>
                  <a:ext uri="{FF2B5EF4-FFF2-40B4-BE49-F238E27FC236}">
                    <a16:creationId xmlns:a16="http://schemas.microsoft.com/office/drawing/2014/main" id="{AF84BA8D-FF6F-3247-901E-8E6B18720FE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9" name="Group 125">
              <a:extLst>
                <a:ext uri="{FF2B5EF4-FFF2-40B4-BE49-F238E27FC236}">
                  <a16:creationId xmlns:a16="http://schemas.microsoft.com/office/drawing/2014/main" id="{58DC277B-7AA7-2E40-B727-BF4769AC136C}"/>
                </a:ext>
              </a:extLst>
            </p:cNvPr>
            <p:cNvGrpSpPr>
              <a:grpSpLocks/>
            </p:cNvGrpSpPr>
            <p:nvPr/>
          </p:nvGrpSpPr>
          <p:grpSpPr bwMode="auto">
            <a:xfrm>
              <a:off x="2962" y="2151"/>
              <a:ext cx="641" cy="330"/>
              <a:chOff x="3770" y="2495"/>
              <a:chExt cx="641" cy="330"/>
            </a:xfrm>
          </p:grpSpPr>
          <p:sp>
            <p:nvSpPr>
              <p:cNvPr id="286" name="Rectangle 126">
                <a:extLst>
                  <a:ext uri="{FF2B5EF4-FFF2-40B4-BE49-F238E27FC236}">
                    <a16:creationId xmlns:a16="http://schemas.microsoft.com/office/drawing/2014/main" id="{2816DCBF-A1AF-E048-B956-3F1809C0D71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7" name="Text Box 127">
                <a:extLst>
                  <a:ext uri="{FF2B5EF4-FFF2-40B4-BE49-F238E27FC236}">
                    <a16:creationId xmlns:a16="http://schemas.microsoft.com/office/drawing/2014/main" id="{63B15CD0-9983-6A4B-9279-804A5439A9E3}"/>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50" name="Group 423">
              <a:extLst>
                <a:ext uri="{FF2B5EF4-FFF2-40B4-BE49-F238E27FC236}">
                  <a16:creationId xmlns:a16="http://schemas.microsoft.com/office/drawing/2014/main" id="{30BA0251-F53A-8C4F-97BA-8DC51407C806}"/>
                </a:ext>
              </a:extLst>
            </p:cNvPr>
            <p:cNvGrpSpPr>
              <a:grpSpLocks/>
            </p:cNvGrpSpPr>
            <p:nvPr/>
          </p:nvGrpSpPr>
          <p:grpSpPr bwMode="auto">
            <a:xfrm>
              <a:off x="3579" y="886"/>
              <a:ext cx="583" cy="664"/>
              <a:chOff x="3566" y="550"/>
              <a:chExt cx="583" cy="664"/>
            </a:xfrm>
          </p:grpSpPr>
          <p:grpSp>
            <p:nvGrpSpPr>
              <p:cNvPr id="281" name="Group 353">
                <a:extLst>
                  <a:ext uri="{FF2B5EF4-FFF2-40B4-BE49-F238E27FC236}">
                    <a16:creationId xmlns:a16="http://schemas.microsoft.com/office/drawing/2014/main" id="{08E25960-F839-D945-AEB0-EBA43385EDC3}"/>
                  </a:ext>
                </a:extLst>
              </p:cNvPr>
              <p:cNvGrpSpPr>
                <a:grpSpLocks/>
              </p:cNvGrpSpPr>
              <p:nvPr/>
            </p:nvGrpSpPr>
            <p:grpSpPr bwMode="auto">
              <a:xfrm>
                <a:off x="3588" y="692"/>
                <a:ext cx="561" cy="522"/>
                <a:chOff x="-44" y="1473"/>
                <a:chExt cx="981" cy="1105"/>
              </a:xfrm>
            </p:grpSpPr>
            <p:pic>
              <p:nvPicPr>
                <p:cNvPr id="284" name="Picture 354" descr="desktop_computer_stylized_medium">
                  <a:extLst>
                    <a:ext uri="{FF2B5EF4-FFF2-40B4-BE49-F238E27FC236}">
                      <a16:creationId xmlns:a16="http://schemas.microsoft.com/office/drawing/2014/main" id="{A8E24158-A20D-2643-9568-7E2B6A9A8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Freeform 355">
                  <a:extLst>
                    <a:ext uri="{FF2B5EF4-FFF2-40B4-BE49-F238E27FC236}">
                      <a16:creationId xmlns:a16="http://schemas.microsoft.com/office/drawing/2014/main" id="{7C66E8C3-2156-B443-A62B-AB5FE62DD48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82" name="Rectangle 115">
                <a:extLst>
                  <a:ext uri="{FF2B5EF4-FFF2-40B4-BE49-F238E27FC236}">
                    <a16:creationId xmlns:a16="http://schemas.microsoft.com/office/drawing/2014/main" id="{A8808CF7-A20F-6048-A5C3-5948802EC13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3" name="Text Box 116">
                <a:extLst>
                  <a:ext uri="{FF2B5EF4-FFF2-40B4-BE49-F238E27FC236}">
                    <a16:creationId xmlns:a16="http://schemas.microsoft.com/office/drawing/2014/main" id="{3615B133-7ADF-B149-A5EF-D48A09950BEA}"/>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1" name="Group 424">
              <a:extLst>
                <a:ext uri="{FF2B5EF4-FFF2-40B4-BE49-F238E27FC236}">
                  <a16:creationId xmlns:a16="http://schemas.microsoft.com/office/drawing/2014/main" id="{45EE4567-07D2-9B44-B152-A79DBA14304E}"/>
                </a:ext>
              </a:extLst>
            </p:cNvPr>
            <p:cNvGrpSpPr>
              <a:grpSpLocks/>
            </p:cNvGrpSpPr>
            <p:nvPr/>
          </p:nvGrpSpPr>
          <p:grpSpPr bwMode="auto">
            <a:xfrm>
              <a:off x="4862" y="1400"/>
              <a:ext cx="583" cy="664"/>
              <a:chOff x="3566" y="550"/>
              <a:chExt cx="583" cy="664"/>
            </a:xfrm>
          </p:grpSpPr>
          <p:grpSp>
            <p:nvGrpSpPr>
              <p:cNvPr id="276" name="Group 425">
                <a:extLst>
                  <a:ext uri="{FF2B5EF4-FFF2-40B4-BE49-F238E27FC236}">
                    <a16:creationId xmlns:a16="http://schemas.microsoft.com/office/drawing/2014/main" id="{E722A2E6-A5F4-6C41-B802-1B3176A5427A}"/>
                  </a:ext>
                </a:extLst>
              </p:cNvPr>
              <p:cNvGrpSpPr>
                <a:grpSpLocks/>
              </p:cNvGrpSpPr>
              <p:nvPr/>
            </p:nvGrpSpPr>
            <p:grpSpPr bwMode="auto">
              <a:xfrm>
                <a:off x="3588" y="692"/>
                <a:ext cx="561" cy="522"/>
                <a:chOff x="-44" y="1473"/>
                <a:chExt cx="981" cy="1105"/>
              </a:xfrm>
            </p:grpSpPr>
            <p:pic>
              <p:nvPicPr>
                <p:cNvPr id="279" name="Picture 426" descr="desktop_computer_stylized_medium">
                  <a:extLst>
                    <a:ext uri="{FF2B5EF4-FFF2-40B4-BE49-F238E27FC236}">
                      <a16:creationId xmlns:a16="http://schemas.microsoft.com/office/drawing/2014/main" id="{8B6EAA10-F9D8-724F-94C8-D4E4B57A0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Freeform 427">
                  <a:extLst>
                    <a:ext uri="{FF2B5EF4-FFF2-40B4-BE49-F238E27FC236}">
                      <a16:creationId xmlns:a16="http://schemas.microsoft.com/office/drawing/2014/main" id="{1E93A55D-6DF6-C544-9512-0E02D9C496C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7" name="Rectangle 115">
                <a:extLst>
                  <a:ext uri="{FF2B5EF4-FFF2-40B4-BE49-F238E27FC236}">
                    <a16:creationId xmlns:a16="http://schemas.microsoft.com/office/drawing/2014/main" id="{1B535841-0794-1B43-AB50-A8A2B89E469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8" name="Text Box 116">
                <a:extLst>
                  <a:ext uri="{FF2B5EF4-FFF2-40B4-BE49-F238E27FC236}">
                    <a16:creationId xmlns:a16="http://schemas.microsoft.com/office/drawing/2014/main" id="{08BD580D-BB58-674F-BF51-73AD02F8ED1B}"/>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2" name="Group 430">
              <a:extLst>
                <a:ext uri="{FF2B5EF4-FFF2-40B4-BE49-F238E27FC236}">
                  <a16:creationId xmlns:a16="http://schemas.microsoft.com/office/drawing/2014/main" id="{34A2D0BA-C196-4942-B7CA-678581CB5104}"/>
                </a:ext>
              </a:extLst>
            </p:cNvPr>
            <p:cNvGrpSpPr>
              <a:grpSpLocks/>
            </p:cNvGrpSpPr>
            <p:nvPr/>
          </p:nvGrpSpPr>
          <p:grpSpPr bwMode="auto">
            <a:xfrm>
              <a:off x="5074" y="1880"/>
              <a:ext cx="583" cy="664"/>
              <a:chOff x="3566" y="550"/>
              <a:chExt cx="583" cy="664"/>
            </a:xfrm>
          </p:grpSpPr>
          <p:grpSp>
            <p:nvGrpSpPr>
              <p:cNvPr id="271" name="Group 431">
                <a:extLst>
                  <a:ext uri="{FF2B5EF4-FFF2-40B4-BE49-F238E27FC236}">
                    <a16:creationId xmlns:a16="http://schemas.microsoft.com/office/drawing/2014/main" id="{BE03D0A5-F5D7-9948-B7EA-FA5E6ADA2BBE}"/>
                  </a:ext>
                </a:extLst>
              </p:cNvPr>
              <p:cNvGrpSpPr>
                <a:grpSpLocks/>
              </p:cNvGrpSpPr>
              <p:nvPr/>
            </p:nvGrpSpPr>
            <p:grpSpPr bwMode="auto">
              <a:xfrm>
                <a:off x="3588" y="692"/>
                <a:ext cx="561" cy="522"/>
                <a:chOff x="-44" y="1473"/>
                <a:chExt cx="981" cy="1105"/>
              </a:xfrm>
            </p:grpSpPr>
            <p:pic>
              <p:nvPicPr>
                <p:cNvPr id="274" name="Picture 432" descr="desktop_computer_stylized_medium">
                  <a:extLst>
                    <a:ext uri="{FF2B5EF4-FFF2-40B4-BE49-F238E27FC236}">
                      <a16:creationId xmlns:a16="http://schemas.microsoft.com/office/drawing/2014/main" id="{CE464295-B889-1B47-A8D7-3556B2AAA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 name="Freeform 433">
                  <a:extLst>
                    <a:ext uri="{FF2B5EF4-FFF2-40B4-BE49-F238E27FC236}">
                      <a16:creationId xmlns:a16="http://schemas.microsoft.com/office/drawing/2014/main" id="{C77332B6-93C9-A042-A591-13DCD23AA5A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2" name="Rectangle 115">
                <a:extLst>
                  <a:ext uri="{FF2B5EF4-FFF2-40B4-BE49-F238E27FC236}">
                    <a16:creationId xmlns:a16="http://schemas.microsoft.com/office/drawing/2014/main" id="{F6E9263B-5B99-914A-B779-F129D9C75626}"/>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3" name="Text Box 116">
                <a:extLst>
                  <a:ext uri="{FF2B5EF4-FFF2-40B4-BE49-F238E27FC236}">
                    <a16:creationId xmlns:a16="http://schemas.microsoft.com/office/drawing/2014/main" id="{E6ADB34B-0590-DF41-A12D-070F82E8AE8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3" name="Group 436">
              <a:extLst>
                <a:ext uri="{FF2B5EF4-FFF2-40B4-BE49-F238E27FC236}">
                  <a16:creationId xmlns:a16="http://schemas.microsoft.com/office/drawing/2014/main" id="{1E0B8E86-E363-7347-AAB0-795D10C2D288}"/>
                </a:ext>
              </a:extLst>
            </p:cNvPr>
            <p:cNvGrpSpPr>
              <a:grpSpLocks/>
            </p:cNvGrpSpPr>
            <p:nvPr/>
          </p:nvGrpSpPr>
          <p:grpSpPr bwMode="auto">
            <a:xfrm>
              <a:off x="4991" y="2540"/>
              <a:ext cx="583" cy="664"/>
              <a:chOff x="3566" y="550"/>
              <a:chExt cx="583" cy="664"/>
            </a:xfrm>
          </p:grpSpPr>
          <p:grpSp>
            <p:nvGrpSpPr>
              <p:cNvPr id="266" name="Group 437">
                <a:extLst>
                  <a:ext uri="{FF2B5EF4-FFF2-40B4-BE49-F238E27FC236}">
                    <a16:creationId xmlns:a16="http://schemas.microsoft.com/office/drawing/2014/main" id="{AC5F831C-0C35-C549-B51D-4296B8B8B9F6}"/>
                  </a:ext>
                </a:extLst>
              </p:cNvPr>
              <p:cNvGrpSpPr>
                <a:grpSpLocks/>
              </p:cNvGrpSpPr>
              <p:nvPr/>
            </p:nvGrpSpPr>
            <p:grpSpPr bwMode="auto">
              <a:xfrm>
                <a:off x="3588" y="692"/>
                <a:ext cx="561" cy="522"/>
                <a:chOff x="-44" y="1473"/>
                <a:chExt cx="981" cy="1105"/>
              </a:xfrm>
            </p:grpSpPr>
            <p:pic>
              <p:nvPicPr>
                <p:cNvPr id="269" name="Picture 438" descr="desktop_computer_stylized_medium">
                  <a:extLst>
                    <a:ext uri="{FF2B5EF4-FFF2-40B4-BE49-F238E27FC236}">
                      <a16:creationId xmlns:a16="http://schemas.microsoft.com/office/drawing/2014/main" id="{AD14A203-3912-324B-BE4F-9D6A4285C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 name="Freeform 439">
                  <a:extLst>
                    <a:ext uri="{FF2B5EF4-FFF2-40B4-BE49-F238E27FC236}">
                      <a16:creationId xmlns:a16="http://schemas.microsoft.com/office/drawing/2014/main" id="{9E88436B-4E0D-D149-A214-D937D45DEA0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7" name="Rectangle 115">
                <a:extLst>
                  <a:ext uri="{FF2B5EF4-FFF2-40B4-BE49-F238E27FC236}">
                    <a16:creationId xmlns:a16="http://schemas.microsoft.com/office/drawing/2014/main" id="{0DEA31A9-2C76-564E-B16F-DBD697177EA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8" name="Text Box 116">
                <a:extLst>
                  <a:ext uri="{FF2B5EF4-FFF2-40B4-BE49-F238E27FC236}">
                    <a16:creationId xmlns:a16="http://schemas.microsoft.com/office/drawing/2014/main" id="{7655A215-ADF5-8C47-8D04-DDBF56AFD73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4" name="Group 442">
              <a:extLst>
                <a:ext uri="{FF2B5EF4-FFF2-40B4-BE49-F238E27FC236}">
                  <a16:creationId xmlns:a16="http://schemas.microsoft.com/office/drawing/2014/main" id="{30600299-25CF-4A4E-8A3B-15590AC954A1}"/>
                </a:ext>
              </a:extLst>
            </p:cNvPr>
            <p:cNvGrpSpPr>
              <a:grpSpLocks/>
            </p:cNvGrpSpPr>
            <p:nvPr/>
          </p:nvGrpSpPr>
          <p:grpSpPr bwMode="auto">
            <a:xfrm>
              <a:off x="3346" y="3446"/>
              <a:ext cx="583" cy="664"/>
              <a:chOff x="3566" y="550"/>
              <a:chExt cx="583" cy="664"/>
            </a:xfrm>
          </p:grpSpPr>
          <p:grpSp>
            <p:nvGrpSpPr>
              <p:cNvPr id="261" name="Group 443">
                <a:extLst>
                  <a:ext uri="{FF2B5EF4-FFF2-40B4-BE49-F238E27FC236}">
                    <a16:creationId xmlns:a16="http://schemas.microsoft.com/office/drawing/2014/main" id="{116521D6-39B6-ED4D-BF9D-4EDC84BB43B2}"/>
                  </a:ext>
                </a:extLst>
              </p:cNvPr>
              <p:cNvGrpSpPr>
                <a:grpSpLocks/>
              </p:cNvGrpSpPr>
              <p:nvPr/>
            </p:nvGrpSpPr>
            <p:grpSpPr bwMode="auto">
              <a:xfrm>
                <a:off x="3588" y="692"/>
                <a:ext cx="561" cy="522"/>
                <a:chOff x="-44" y="1473"/>
                <a:chExt cx="981" cy="1105"/>
              </a:xfrm>
            </p:grpSpPr>
            <p:pic>
              <p:nvPicPr>
                <p:cNvPr id="264" name="Picture 444" descr="desktop_computer_stylized_medium">
                  <a:extLst>
                    <a:ext uri="{FF2B5EF4-FFF2-40B4-BE49-F238E27FC236}">
                      <a16:creationId xmlns:a16="http://schemas.microsoft.com/office/drawing/2014/main" id="{B764D5A2-AAF9-6F4A-AD12-7AF1E69A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 name="Freeform 445">
                  <a:extLst>
                    <a:ext uri="{FF2B5EF4-FFF2-40B4-BE49-F238E27FC236}">
                      <a16:creationId xmlns:a16="http://schemas.microsoft.com/office/drawing/2014/main" id="{1CF12910-951A-5444-81F3-DDC16C95106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2" name="Rectangle 115">
                <a:extLst>
                  <a:ext uri="{FF2B5EF4-FFF2-40B4-BE49-F238E27FC236}">
                    <a16:creationId xmlns:a16="http://schemas.microsoft.com/office/drawing/2014/main" id="{E6B060FF-D007-3348-A6C9-A56534FB0EB9}"/>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3" name="Text Box 116">
                <a:extLst>
                  <a:ext uri="{FF2B5EF4-FFF2-40B4-BE49-F238E27FC236}">
                    <a16:creationId xmlns:a16="http://schemas.microsoft.com/office/drawing/2014/main" id="{D67C13D0-AC42-8E4B-9B42-5CEAC13028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5" name="Group 448">
              <a:extLst>
                <a:ext uri="{FF2B5EF4-FFF2-40B4-BE49-F238E27FC236}">
                  <a16:creationId xmlns:a16="http://schemas.microsoft.com/office/drawing/2014/main" id="{8E0DD129-7A33-3E4A-8455-FC51B1CF677D}"/>
                </a:ext>
              </a:extLst>
            </p:cNvPr>
            <p:cNvGrpSpPr>
              <a:grpSpLocks/>
            </p:cNvGrpSpPr>
            <p:nvPr/>
          </p:nvGrpSpPr>
          <p:grpSpPr bwMode="auto">
            <a:xfrm>
              <a:off x="3805" y="3056"/>
              <a:ext cx="583" cy="664"/>
              <a:chOff x="3566" y="550"/>
              <a:chExt cx="583" cy="664"/>
            </a:xfrm>
          </p:grpSpPr>
          <p:grpSp>
            <p:nvGrpSpPr>
              <p:cNvPr id="256" name="Group 449">
                <a:extLst>
                  <a:ext uri="{FF2B5EF4-FFF2-40B4-BE49-F238E27FC236}">
                    <a16:creationId xmlns:a16="http://schemas.microsoft.com/office/drawing/2014/main" id="{90AB032A-A3B7-3748-9489-8C4F91558160}"/>
                  </a:ext>
                </a:extLst>
              </p:cNvPr>
              <p:cNvGrpSpPr>
                <a:grpSpLocks/>
              </p:cNvGrpSpPr>
              <p:nvPr/>
            </p:nvGrpSpPr>
            <p:grpSpPr bwMode="auto">
              <a:xfrm>
                <a:off x="3588" y="692"/>
                <a:ext cx="561" cy="522"/>
                <a:chOff x="-44" y="1473"/>
                <a:chExt cx="981" cy="1105"/>
              </a:xfrm>
            </p:grpSpPr>
            <p:pic>
              <p:nvPicPr>
                <p:cNvPr id="259" name="Picture 450" descr="desktop_computer_stylized_medium">
                  <a:extLst>
                    <a:ext uri="{FF2B5EF4-FFF2-40B4-BE49-F238E27FC236}">
                      <a16:creationId xmlns:a16="http://schemas.microsoft.com/office/drawing/2014/main" id="{DE476DC9-0E4F-314D-82DF-D6027FE6D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451">
                  <a:extLst>
                    <a:ext uri="{FF2B5EF4-FFF2-40B4-BE49-F238E27FC236}">
                      <a16:creationId xmlns:a16="http://schemas.microsoft.com/office/drawing/2014/main" id="{234ABE2F-A8B4-8542-94E8-78DDE67E3E2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57" name="Rectangle 115">
                <a:extLst>
                  <a:ext uri="{FF2B5EF4-FFF2-40B4-BE49-F238E27FC236}">
                    <a16:creationId xmlns:a16="http://schemas.microsoft.com/office/drawing/2014/main" id="{B0E02959-4482-944E-9351-976262974C1F}"/>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8" name="Text Box 116">
                <a:extLst>
                  <a:ext uri="{FF2B5EF4-FFF2-40B4-BE49-F238E27FC236}">
                    <a16:creationId xmlns:a16="http://schemas.microsoft.com/office/drawing/2014/main" id="{53D455CA-494C-3941-B909-EFE07A9B71F3}"/>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
        <p:nvSpPr>
          <p:cNvPr id="216" name="Rectangle 3">
            <a:extLst>
              <a:ext uri="{FF2B5EF4-FFF2-40B4-BE49-F238E27FC236}">
                <a16:creationId xmlns:a16="http://schemas.microsoft.com/office/drawing/2014/main" id="{D5E2CE3F-09DC-EA40-ABE5-ED6ACF8FB8D5}"/>
              </a:ext>
            </a:extLst>
          </p:cNvPr>
          <p:cNvSpPr txBox="1">
            <a:spLocks noChangeArrowheads="1"/>
          </p:cNvSpPr>
          <p:nvPr/>
        </p:nvSpPr>
        <p:spPr>
          <a:xfrm>
            <a:off x="660265" y="1387147"/>
            <a:ext cx="567403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mail servers: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mailbox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contains incoming messages for user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message queue</a:t>
            </a:r>
            <a:r>
              <a:rPr kumimoji="0" lang="en-US" altLang="en-US"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of outgoing (to be sent) mail messages</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SMTP protocol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between mail servers to send email messages</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client: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sending mail server</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ja-JP"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“server”: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receiving mail server</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B35D9358-DFF3-6B4F-B793-C73142424C20}"/>
              </a:ext>
            </a:extLst>
          </p:cNvPr>
          <p:cNvGrpSpPr/>
          <p:nvPr/>
        </p:nvGrpSpPr>
        <p:grpSpPr>
          <a:xfrm>
            <a:off x="7171111" y="1995054"/>
            <a:ext cx="3710247" cy="3732412"/>
            <a:chOff x="7171111" y="1995054"/>
            <a:chExt cx="3710247" cy="3732412"/>
          </a:xfrm>
        </p:grpSpPr>
        <p:sp>
          <p:nvSpPr>
            <p:cNvPr id="4" name="Oval 3">
              <a:extLst>
                <a:ext uri="{FF2B5EF4-FFF2-40B4-BE49-F238E27FC236}">
                  <a16:creationId xmlns:a16="http://schemas.microsoft.com/office/drawing/2014/main" id="{BBE430A9-6EC8-E04E-AC1F-E5B6080D4994}"/>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7240D5A6-234E-E146-AB2C-E5F301108500}"/>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BD61EF7B-A2A1-9B4E-A736-BF8BBEA6BDD9}"/>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Oval 219">
              <a:extLst>
                <a:ext uri="{FF2B5EF4-FFF2-40B4-BE49-F238E27FC236}">
                  <a16:creationId xmlns:a16="http://schemas.microsoft.com/office/drawing/2014/main" id="{8259EEA6-9689-C04D-BD3F-CF04D4B88165}"/>
                </a:ext>
              </a:extLst>
            </p:cNvPr>
            <p:cNvSpPr/>
            <p:nvPr/>
          </p:nvSpPr>
          <p:spPr>
            <a:xfrm>
              <a:off x="9651074" y="529520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2" name="Group 221">
            <a:extLst>
              <a:ext uri="{FF2B5EF4-FFF2-40B4-BE49-F238E27FC236}">
                <a16:creationId xmlns:a16="http://schemas.microsoft.com/office/drawing/2014/main" id="{F01800ED-B4E3-D244-99D3-D843C53AC930}"/>
              </a:ext>
            </a:extLst>
          </p:cNvPr>
          <p:cNvGrpSpPr/>
          <p:nvPr/>
        </p:nvGrpSpPr>
        <p:grpSpPr>
          <a:xfrm>
            <a:off x="7223758" y="2263832"/>
            <a:ext cx="3272445" cy="4031670"/>
            <a:chOff x="7171111" y="1995054"/>
            <a:chExt cx="3272445" cy="4031670"/>
          </a:xfrm>
        </p:grpSpPr>
        <p:sp>
          <p:nvSpPr>
            <p:cNvPr id="433" name="Oval 432">
              <a:extLst>
                <a:ext uri="{FF2B5EF4-FFF2-40B4-BE49-F238E27FC236}">
                  <a16:creationId xmlns:a16="http://schemas.microsoft.com/office/drawing/2014/main" id="{1AE66534-1742-4D4D-A771-2684958A7DEB}"/>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Oval 433">
              <a:extLst>
                <a:ext uri="{FF2B5EF4-FFF2-40B4-BE49-F238E27FC236}">
                  <a16:creationId xmlns:a16="http://schemas.microsoft.com/office/drawing/2014/main" id="{89210E69-0F0D-A54E-BE3D-5898333A054A}"/>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D90FA906-1714-D741-9807-A174108A555D}"/>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6" name="Oval 435">
              <a:extLst>
                <a:ext uri="{FF2B5EF4-FFF2-40B4-BE49-F238E27FC236}">
                  <a16:creationId xmlns:a16="http://schemas.microsoft.com/office/drawing/2014/main" id="{FC5F6C4F-12A6-3249-823E-31B999516BF6}"/>
                </a:ext>
              </a:extLst>
            </p:cNvPr>
            <p:cNvSpPr/>
            <p:nvPr/>
          </p:nvSpPr>
          <p:spPr>
            <a:xfrm>
              <a:off x="9590116" y="5594462"/>
              <a:ext cx="759227"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2E7737B7-4792-4C4D-ADC2-1233AEC89C9C}"/>
              </a:ext>
            </a:extLst>
          </p:cNvPr>
          <p:cNvGrpSpPr/>
          <p:nvPr/>
        </p:nvGrpSpPr>
        <p:grpSpPr>
          <a:xfrm>
            <a:off x="6988233" y="2128058"/>
            <a:ext cx="2391295" cy="1864822"/>
            <a:chOff x="6988233" y="2128058"/>
            <a:chExt cx="2391295" cy="1864822"/>
          </a:xfrm>
        </p:grpSpPr>
        <p:sp>
          <p:nvSpPr>
            <p:cNvPr id="6" name="Oval 5">
              <a:extLst>
                <a:ext uri="{FF2B5EF4-FFF2-40B4-BE49-F238E27FC236}">
                  <a16:creationId xmlns:a16="http://schemas.microsoft.com/office/drawing/2014/main" id="{59B212E0-3D25-5C48-91EF-9330F70E0B9C}"/>
                </a:ext>
              </a:extLst>
            </p:cNvPr>
            <p:cNvSpPr/>
            <p:nvPr/>
          </p:nvSpPr>
          <p:spPr>
            <a:xfrm>
              <a:off x="8262851" y="212805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Oval 436">
              <a:extLst>
                <a:ext uri="{FF2B5EF4-FFF2-40B4-BE49-F238E27FC236}">
                  <a16:creationId xmlns:a16="http://schemas.microsoft.com/office/drawing/2014/main" id="{E403B798-6196-3C4A-B374-5D484B4CC8E5}"/>
                </a:ext>
              </a:extLst>
            </p:cNvPr>
            <p:cNvSpPr/>
            <p:nvPr/>
          </p:nvSpPr>
          <p:spPr>
            <a:xfrm>
              <a:off x="8298873" y="337773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Oval 437">
              <a:extLst>
                <a:ext uri="{FF2B5EF4-FFF2-40B4-BE49-F238E27FC236}">
                  <a16:creationId xmlns:a16="http://schemas.microsoft.com/office/drawing/2014/main" id="{C60CAC5E-6F7C-8B4C-90CB-74107EEAC9E4}"/>
                </a:ext>
              </a:extLst>
            </p:cNvPr>
            <p:cNvSpPr/>
            <p:nvPr/>
          </p:nvSpPr>
          <p:spPr>
            <a:xfrm>
              <a:off x="6988233" y="2781993"/>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9" name="Slide Number Placeholder 2">
            <a:extLst>
              <a:ext uri="{FF2B5EF4-FFF2-40B4-BE49-F238E27FC236}">
                <a16:creationId xmlns:a16="http://schemas.microsoft.com/office/drawing/2014/main" id="{01EA6896-ADAC-0A4A-9F59-CC5D8AE36554}"/>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46</a:t>
            </a:fld>
            <a:endParaRPr lang="en-US" dirty="0"/>
          </a:p>
        </p:txBody>
      </p:sp>
    </p:spTree>
    <p:extLst>
      <p:ext uri="{BB962C8B-B14F-4D97-AF65-F5344CB8AC3E}">
        <p14:creationId xmlns:p14="http://schemas.microsoft.com/office/powerpoint/2010/main" val="2355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animEffect transition="in" filter="dissolve">
                                      <p:cBhvr>
                                        <p:cTn id="7" dur="500"/>
                                        <p:tgtEl>
                                          <p:spTgt spid="21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dissolve">
                                      <p:cBhvr>
                                        <p:cTn id="10" dur="500"/>
                                        <p:tgtEl>
                                          <p:spTgt spid="2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6">
                                            <p:txEl>
                                              <p:pRg st="2" end="2"/>
                                            </p:txEl>
                                          </p:spTgt>
                                        </p:tgtEl>
                                        <p:attrNameLst>
                                          <p:attrName>style.visibility</p:attrName>
                                        </p:attrNameLst>
                                      </p:cBhvr>
                                      <p:to>
                                        <p:strVal val="visible"/>
                                      </p:to>
                                    </p:set>
                                    <p:animEffect transition="in" filter="dissolve">
                                      <p:cBhvr>
                                        <p:cTn id="15" dur="500"/>
                                        <p:tgtEl>
                                          <p:spTgt spid="216">
                                            <p:txEl>
                                              <p:pRg st="2" end="2"/>
                                            </p:txEl>
                                          </p:spTgt>
                                        </p:tgtEl>
                                      </p:cBhvr>
                                    </p:animEffect>
                                  </p:childTnLst>
                                </p:cTn>
                              </p:par>
                              <p:par>
                                <p:cTn id="16" presetID="9" presetClass="exit" presetSubtype="0" fill="hold" nodeType="withEffect">
                                  <p:stCondLst>
                                    <p:cond delay="0"/>
                                  </p:stCondLst>
                                  <p:childTnLst>
                                    <p:animEffect transition="out" filter="dissolve">
                                      <p:cBhvr>
                                        <p:cTn id="17" dur="500"/>
                                        <p:tgtEl>
                                          <p:spTgt spid="222"/>
                                        </p:tgtEl>
                                      </p:cBhvr>
                                    </p:animEffect>
                                    <p:set>
                                      <p:cBhvr>
                                        <p:cTn id="18" dur="1" fill="hold">
                                          <p:stCondLst>
                                            <p:cond delay="499"/>
                                          </p:stCondLst>
                                        </p:cTn>
                                        <p:tgtEl>
                                          <p:spTgt spid="222"/>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16">
                                            <p:txEl>
                                              <p:pRg st="3" end="3"/>
                                            </p:txEl>
                                          </p:spTgt>
                                        </p:tgtEl>
                                        <p:attrNameLst>
                                          <p:attrName>style.visibility</p:attrName>
                                        </p:attrNameLst>
                                      </p:cBhvr>
                                      <p:to>
                                        <p:strVal val="visible"/>
                                      </p:to>
                                    </p:set>
                                    <p:animEffect transition="in" filter="dissolve">
                                      <p:cBhvr>
                                        <p:cTn id="26" dur="500"/>
                                        <p:tgtEl>
                                          <p:spTgt spid="216">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16">
                                            <p:txEl>
                                              <p:pRg st="4" end="4"/>
                                            </p:txEl>
                                          </p:spTgt>
                                        </p:tgtEl>
                                        <p:attrNameLst>
                                          <p:attrName>style.visibility</p:attrName>
                                        </p:attrNameLst>
                                      </p:cBhvr>
                                      <p:to>
                                        <p:strVal val="visible"/>
                                      </p:to>
                                    </p:set>
                                    <p:animEffect transition="in" filter="dissolve">
                                      <p:cBhvr>
                                        <p:cTn id="29" dur="500"/>
                                        <p:tgtEl>
                                          <p:spTgt spid="216">
                                            <p:txEl>
                                              <p:pRg st="4" end="4"/>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216">
                                            <p:txEl>
                                              <p:pRg st="5" end="5"/>
                                            </p:txEl>
                                          </p:spTgt>
                                        </p:tgtEl>
                                        <p:attrNameLst>
                                          <p:attrName>style.visibility</p:attrName>
                                        </p:attrNameLst>
                                      </p:cBhvr>
                                      <p:to>
                                        <p:strVal val="visible"/>
                                      </p:to>
                                    </p:set>
                                    <p:animEffect transition="in" filter="dissolve">
                                      <p:cBhvr>
                                        <p:cTn id="32" dur="500"/>
                                        <p:tgtEl>
                                          <p:spTgt spid="216">
                                            <p:txEl>
                                              <p:pRg st="5" end="5"/>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xit" presetSubtype="0" fill="hold" nodeType="withEffect">
                                  <p:stCondLst>
                                    <p:cond delay="0"/>
                                  </p:stCondLst>
                                  <p:childTnLst>
                                    <p:animEffect transition="out" filter="dissolv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SMTP RFC </a:t>
            </a:r>
            <a:r>
              <a:rPr lang="en-US" altLang="en-US" sz="3200" dirty="0">
                <a:cs typeface="Calibri" panose="020F0502020204030204" pitchFamily="34" charset="0"/>
              </a:rPr>
              <a:t>(5321)</a:t>
            </a:r>
            <a:endParaRPr lang="en-US" sz="4400" dirty="0"/>
          </a:p>
        </p:txBody>
      </p:sp>
      <p:sp>
        <p:nvSpPr>
          <p:cNvPr id="215" name="Rectangle 3">
            <a:extLst>
              <a:ext uri="{FF2B5EF4-FFF2-40B4-BE49-F238E27FC236}">
                <a16:creationId xmlns:a16="http://schemas.microsoft.com/office/drawing/2014/main" id="{38D73E7D-6683-3B49-B9F1-F60777D45BFB}"/>
              </a:ext>
            </a:extLst>
          </p:cNvPr>
          <p:cNvSpPr txBox="1">
            <a:spLocks noChangeArrowheads="1"/>
          </p:cNvSpPr>
          <p:nvPr/>
        </p:nvSpPr>
        <p:spPr>
          <a:xfrm>
            <a:off x="693827" y="1364343"/>
            <a:ext cx="6887380"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uses TCP to reliably transfer email message from client (mail server initiating connection) to server, port 25</a:t>
            </a:r>
          </a:p>
          <a:p>
            <a:pPr marL="695325" marR="0" lvl="1"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direct transfer: sending server (acting like client) to receiving server</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three phases of transfer</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handshaking (greeting)</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transfer of messages</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closure</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command/response interaction (like HTTP)</a:t>
            </a:r>
            <a:endParaRPr kumimoji="0" lang="en-US" altLang="en-US" sz="2800" b="0" i="0" u="none" strike="noStrike" kern="1200" cap="none" spc="0" normalizeH="0" baseline="0" noProof="0" dirty="0">
              <a:ln>
                <a:noFill/>
              </a:ln>
              <a:solidFill>
                <a:srgbClr val="ED7D31"/>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commands:</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ASCII text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response: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status code and phrase</a:t>
            </a:r>
          </a:p>
        </p:txBody>
      </p:sp>
      <p:sp>
        <p:nvSpPr>
          <p:cNvPr id="5" name="Line 15">
            <a:extLst>
              <a:ext uri="{FF2B5EF4-FFF2-40B4-BE49-F238E27FC236}">
                <a16:creationId xmlns:a16="http://schemas.microsoft.com/office/drawing/2014/main" id="{9DD85366-88DE-C542-88D9-20C49121DBDB}"/>
              </a:ext>
            </a:extLst>
          </p:cNvPr>
          <p:cNvSpPr>
            <a:spLocks noChangeShapeType="1"/>
          </p:cNvSpPr>
          <p:nvPr/>
        </p:nvSpPr>
        <p:spPr bwMode="auto">
          <a:xfrm>
            <a:off x="9759590" y="1806759"/>
            <a:ext cx="0" cy="4494287"/>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Line 16">
            <a:extLst>
              <a:ext uri="{FF2B5EF4-FFF2-40B4-BE49-F238E27FC236}">
                <a16:creationId xmlns:a16="http://schemas.microsoft.com/office/drawing/2014/main" id="{7FC5AA52-7805-5447-B85E-FDF51CDDE3EF}"/>
              </a:ext>
            </a:extLst>
          </p:cNvPr>
          <p:cNvSpPr>
            <a:spLocks noChangeShapeType="1"/>
          </p:cNvSpPr>
          <p:nvPr/>
        </p:nvSpPr>
        <p:spPr bwMode="auto">
          <a:xfrm>
            <a:off x="11450277" y="1800409"/>
            <a:ext cx="0" cy="4450761"/>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Line 17">
            <a:extLst>
              <a:ext uri="{FF2B5EF4-FFF2-40B4-BE49-F238E27FC236}">
                <a16:creationId xmlns:a16="http://schemas.microsoft.com/office/drawing/2014/main" id="{35C19D9B-6414-7C40-AE68-D886427A018E}"/>
              </a:ext>
            </a:extLst>
          </p:cNvPr>
          <p:cNvSpPr>
            <a:spLocks noChangeShapeType="1"/>
          </p:cNvSpPr>
          <p:nvPr/>
        </p:nvSpPr>
        <p:spPr bwMode="auto">
          <a:xfrm>
            <a:off x="9773877" y="2038535"/>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Line 18">
            <a:extLst>
              <a:ext uri="{FF2B5EF4-FFF2-40B4-BE49-F238E27FC236}">
                <a16:creationId xmlns:a16="http://schemas.microsoft.com/office/drawing/2014/main" id="{07450D17-7F6B-0642-8980-25D2524CF940}"/>
              </a:ext>
            </a:extLst>
          </p:cNvPr>
          <p:cNvSpPr>
            <a:spLocks noChangeShapeType="1"/>
          </p:cNvSpPr>
          <p:nvPr/>
        </p:nvSpPr>
        <p:spPr bwMode="auto">
          <a:xfrm flipH="1">
            <a:off x="9776216" y="2443434"/>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19">
            <a:extLst>
              <a:ext uri="{FF2B5EF4-FFF2-40B4-BE49-F238E27FC236}">
                <a16:creationId xmlns:a16="http://schemas.microsoft.com/office/drawing/2014/main" id="{0BF8BD6C-738E-9C48-AE64-45C8CCA0DADB}"/>
              </a:ext>
            </a:extLst>
          </p:cNvPr>
          <p:cNvSpPr>
            <a:spLocks noChangeShapeType="1"/>
          </p:cNvSpPr>
          <p:nvPr/>
        </p:nvSpPr>
        <p:spPr bwMode="auto">
          <a:xfrm>
            <a:off x="9784153" y="2951434"/>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3">
            <a:extLst>
              <a:ext uri="{FF2B5EF4-FFF2-40B4-BE49-F238E27FC236}">
                <a16:creationId xmlns:a16="http://schemas.microsoft.com/office/drawing/2014/main" id="{7FDF6CF0-39AA-704E-A46D-6894CBE86170}"/>
              </a:ext>
            </a:extLst>
          </p:cNvPr>
          <p:cNvSpPr>
            <a:spLocks noChangeShapeType="1"/>
          </p:cNvSpPr>
          <p:nvPr/>
        </p:nvSpPr>
        <p:spPr bwMode="auto">
          <a:xfrm>
            <a:off x="9369065" y="2013135"/>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Box 24">
            <a:extLst>
              <a:ext uri="{FF2B5EF4-FFF2-40B4-BE49-F238E27FC236}">
                <a16:creationId xmlns:a16="http://schemas.microsoft.com/office/drawing/2014/main" id="{0D81911D-90C6-0740-89E6-FCC1C8669E31}"/>
              </a:ext>
            </a:extLst>
          </p:cNvPr>
          <p:cNvSpPr txBox="1">
            <a:spLocks noChangeArrowheads="1"/>
          </p:cNvSpPr>
          <p:nvPr/>
        </p:nvSpPr>
        <p:spPr bwMode="auto">
          <a:xfrm>
            <a:off x="8029576" y="1681861"/>
            <a:ext cx="136370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initiate TCP</a:t>
            </a:r>
          </a:p>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connection</a:t>
            </a:r>
          </a:p>
        </p:txBody>
      </p:sp>
      <p:sp>
        <p:nvSpPr>
          <p:cNvPr id="15" name="AutoShape 25">
            <a:extLst>
              <a:ext uri="{FF2B5EF4-FFF2-40B4-BE49-F238E27FC236}">
                <a16:creationId xmlns:a16="http://schemas.microsoft.com/office/drawing/2014/main" id="{D39D69F5-CE1C-8841-A745-AB48B82D86C3}"/>
              </a:ext>
            </a:extLst>
          </p:cNvPr>
          <p:cNvSpPr>
            <a:spLocks/>
          </p:cNvSpPr>
          <p:nvPr/>
        </p:nvSpPr>
        <p:spPr bwMode="auto">
          <a:xfrm>
            <a:off x="9504002" y="2063935"/>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6" name="Text Box 26">
            <a:extLst>
              <a:ext uri="{FF2B5EF4-FFF2-40B4-BE49-F238E27FC236}">
                <a16:creationId xmlns:a16="http://schemas.microsoft.com/office/drawing/2014/main" id="{22E819B2-D05E-114A-A16B-079A0196AEAF}"/>
              </a:ext>
            </a:extLst>
          </p:cNvPr>
          <p:cNvSpPr txBox="1">
            <a:spLocks noChangeArrowheads="1"/>
          </p:cNvSpPr>
          <p:nvPr/>
        </p:nvSpPr>
        <p:spPr bwMode="auto">
          <a:xfrm>
            <a:off x="9038028" y="2241821"/>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RTT</a:t>
            </a:r>
          </a:p>
        </p:txBody>
      </p:sp>
      <p:sp>
        <p:nvSpPr>
          <p:cNvPr id="17" name="Line 27">
            <a:extLst>
              <a:ext uri="{FF2B5EF4-FFF2-40B4-BE49-F238E27FC236}">
                <a16:creationId xmlns:a16="http://schemas.microsoft.com/office/drawing/2014/main" id="{DED47AD4-A4E5-D643-BEC4-36C82849822C}"/>
              </a:ext>
            </a:extLst>
          </p:cNvPr>
          <p:cNvSpPr>
            <a:spLocks noChangeShapeType="1"/>
          </p:cNvSpPr>
          <p:nvPr/>
        </p:nvSpPr>
        <p:spPr bwMode="auto">
          <a:xfrm>
            <a:off x="9434903" y="2884759"/>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 Box 37">
            <a:extLst>
              <a:ext uri="{FF2B5EF4-FFF2-40B4-BE49-F238E27FC236}">
                <a16:creationId xmlns:a16="http://schemas.microsoft.com/office/drawing/2014/main" id="{F2867BB2-60F5-864A-8E27-42D477CE115C}"/>
              </a:ext>
            </a:extLst>
          </p:cNvPr>
          <p:cNvSpPr txBox="1">
            <a:spLocks noChangeArrowheads="1"/>
          </p:cNvSpPr>
          <p:nvPr/>
        </p:nvSpPr>
        <p:spPr bwMode="auto">
          <a:xfrm>
            <a:off x="9733670" y="5983183"/>
            <a:ext cx="663964"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a:t>
            </a:r>
          </a:p>
        </p:txBody>
      </p:sp>
      <p:grpSp>
        <p:nvGrpSpPr>
          <p:cNvPr id="25" name="Group 43">
            <a:extLst>
              <a:ext uri="{FF2B5EF4-FFF2-40B4-BE49-F238E27FC236}">
                <a16:creationId xmlns:a16="http://schemas.microsoft.com/office/drawing/2014/main" id="{3D5C236C-8782-D645-9D62-5F8367661898}"/>
              </a:ext>
            </a:extLst>
          </p:cNvPr>
          <p:cNvGrpSpPr>
            <a:grpSpLocks/>
          </p:cNvGrpSpPr>
          <p:nvPr/>
        </p:nvGrpSpPr>
        <p:grpSpPr bwMode="auto">
          <a:xfrm>
            <a:off x="11321502" y="1113906"/>
            <a:ext cx="302736" cy="620580"/>
            <a:chOff x="4140" y="429"/>
            <a:chExt cx="1425" cy="2396"/>
          </a:xfrm>
        </p:grpSpPr>
        <p:sp>
          <p:nvSpPr>
            <p:cNvPr id="26" name="Freeform 44">
              <a:extLst>
                <a:ext uri="{FF2B5EF4-FFF2-40B4-BE49-F238E27FC236}">
                  <a16:creationId xmlns:a16="http://schemas.microsoft.com/office/drawing/2014/main" id="{3D7FD269-66F0-3A46-BC26-B1B48C1EC0C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45">
              <a:extLst>
                <a:ext uri="{FF2B5EF4-FFF2-40B4-BE49-F238E27FC236}">
                  <a16:creationId xmlns:a16="http://schemas.microsoft.com/office/drawing/2014/main" id="{499BD07C-348D-EE47-8262-97587EBC3BE4}"/>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8" name="Freeform 46">
              <a:extLst>
                <a:ext uri="{FF2B5EF4-FFF2-40B4-BE49-F238E27FC236}">
                  <a16:creationId xmlns:a16="http://schemas.microsoft.com/office/drawing/2014/main" id="{6ADDA8D7-383A-D440-BC8C-29623DD196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47">
              <a:extLst>
                <a:ext uri="{FF2B5EF4-FFF2-40B4-BE49-F238E27FC236}">
                  <a16:creationId xmlns:a16="http://schemas.microsoft.com/office/drawing/2014/main" id="{221B896F-4BCD-BC48-AD88-C33440B17FA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48">
              <a:extLst>
                <a:ext uri="{FF2B5EF4-FFF2-40B4-BE49-F238E27FC236}">
                  <a16:creationId xmlns:a16="http://schemas.microsoft.com/office/drawing/2014/main" id="{4E3B542B-3515-614D-AC0F-5446B6428548}"/>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1" name="Group 49">
              <a:extLst>
                <a:ext uri="{FF2B5EF4-FFF2-40B4-BE49-F238E27FC236}">
                  <a16:creationId xmlns:a16="http://schemas.microsoft.com/office/drawing/2014/main" id="{3F1A063C-0F0D-D342-925F-8A37EF918AAB}"/>
                </a:ext>
              </a:extLst>
            </p:cNvPr>
            <p:cNvGrpSpPr>
              <a:grpSpLocks/>
            </p:cNvGrpSpPr>
            <p:nvPr/>
          </p:nvGrpSpPr>
          <p:grpSpPr bwMode="auto">
            <a:xfrm>
              <a:off x="4749" y="668"/>
              <a:ext cx="581" cy="145"/>
              <a:chOff x="614" y="2568"/>
              <a:chExt cx="725" cy="139"/>
            </a:xfrm>
          </p:grpSpPr>
          <p:sp>
            <p:nvSpPr>
              <p:cNvPr id="56" name="AutoShape 50">
                <a:extLst>
                  <a:ext uri="{FF2B5EF4-FFF2-40B4-BE49-F238E27FC236}">
                    <a16:creationId xmlns:a16="http://schemas.microsoft.com/office/drawing/2014/main" id="{365C2571-C0AC-DD4F-8C0B-E0135B6B3B26}"/>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7" name="AutoShape 51">
                <a:extLst>
                  <a:ext uri="{FF2B5EF4-FFF2-40B4-BE49-F238E27FC236}">
                    <a16:creationId xmlns:a16="http://schemas.microsoft.com/office/drawing/2014/main" id="{2E2E375F-F5BB-7048-98A7-F203988115E5}"/>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2" name="Rectangle 52">
              <a:extLst>
                <a:ext uri="{FF2B5EF4-FFF2-40B4-BE49-F238E27FC236}">
                  <a16:creationId xmlns:a16="http://schemas.microsoft.com/office/drawing/2014/main" id="{599276A5-9097-4F48-BD66-F55248A53C1E}"/>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3" name="Group 53">
              <a:extLst>
                <a:ext uri="{FF2B5EF4-FFF2-40B4-BE49-F238E27FC236}">
                  <a16:creationId xmlns:a16="http://schemas.microsoft.com/office/drawing/2014/main" id="{E8493614-E5BF-3C4B-A69C-B0D2B204F313}"/>
                </a:ext>
              </a:extLst>
            </p:cNvPr>
            <p:cNvGrpSpPr>
              <a:grpSpLocks/>
            </p:cNvGrpSpPr>
            <p:nvPr/>
          </p:nvGrpSpPr>
          <p:grpSpPr bwMode="auto">
            <a:xfrm>
              <a:off x="4747" y="994"/>
              <a:ext cx="581" cy="134"/>
              <a:chOff x="614" y="2568"/>
              <a:chExt cx="725" cy="139"/>
            </a:xfrm>
          </p:grpSpPr>
          <p:sp>
            <p:nvSpPr>
              <p:cNvPr id="54" name="AutoShape 54">
                <a:extLst>
                  <a:ext uri="{FF2B5EF4-FFF2-40B4-BE49-F238E27FC236}">
                    <a16:creationId xmlns:a16="http://schemas.microsoft.com/office/drawing/2014/main" id="{53114F52-1575-9749-8952-D2DCC610E22E}"/>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AutoShape 55">
                <a:extLst>
                  <a:ext uri="{FF2B5EF4-FFF2-40B4-BE49-F238E27FC236}">
                    <a16:creationId xmlns:a16="http://schemas.microsoft.com/office/drawing/2014/main" id="{DB62F37B-A7AE-8743-A129-954FFFE6206F}"/>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4" name="Rectangle 56">
              <a:extLst>
                <a:ext uri="{FF2B5EF4-FFF2-40B4-BE49-F238E27FC236}">
                  <a16:creationId xmlns:a16="http://schemas.microsoft.com/office/drawing/2014/main" id="{2D963FA1-A98D-9146-9517-70D64C4EADD9}"/>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5" name="Rectangle 57">
              <a:extLst>
                <a:ext uri="{FF2B5EF4-FFF2-40B4-BE49-F238E27FC236}">
                  <a16:creationId xmlns:a16="http://schemas.microsoft.com/office/drawing/2014/main" id="{7B009C8F-02A4-8847-B0EA-D16645DBBFDB}"/>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6" name="Group 58">
              <a:extLst>
                <a:ext uri="{FF2B5EF4-FFF2-40B4-BE49-F238E27FC236}">
                  <a16:creationId xmlns:a16="http://schemas.microsoft.com/office/drawing/2014/main" id="{B1F1EC6C-CC95-F941-9E85-C17672F09480}"/>
                </a:ext>
              </a:extLst>
            </p:cNvPr>
            <p:cNvGrpSpPr>
              <a:grpSpLocks/>
            </p:cNvGrpSpPr>
            <p:nvPr/>
          </p:nvGrpSpPr>
          <p:grpSpPr bwMode="auto">
            <a:xfrm>
              <a:off x="4735" y="1627"/>
              <a:ext cx="582" cy="151"/>
              <a:chOff x="614" y="2568"/>
              <a:chExt cx="725" cy="139"/>
            </a:xfrm>
          </p:grpSpPr>
          <p:sp>
            <p:nvSpPr>
              <p:cNvPr id="52" name="AutoShape 59">
                <a:extLst>
                  <a:ext uri="{FF2B5EF4-FFF2-40B4-BE49-F238E27FC236}">
                    <a16:creationId xmlns:a16="http://schemas.microsoft.com/office/drawing/2014/main" id="{7CAD6A00-FCBF-E349-9263-787D78926056}"/>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3" name="AutoShape 60">
                <a:extLst>
                  <a:ext uri="{FF2B5EF4-FFF2-40B4-BE49-F238E27FC236}">
                    <a16:creationId xmlns:a16="http://schemas.microsoft.com/office/drawing/2014/main" id="{8338FE16-5897-AD45-8114-892D80B4C04F}"/>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7" name="Freeform 61">
              <a:extLst>
                <a:ext uri="{FF2B5EF4-FFF2-40B4-BE49-F238E27FC236}">
                  <a16:creationId xmlns:a16="http://schemas.microsoft.com/office/drawing/2014/main" id="{3BECD43D-8173-6E4A-B0C1-C8A765BA3FD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62">
              <a:extLst>
                <a:ext uri="{FF2B5EF4-FFF2-40B4-BE49-F238E27FC236}">
                  <a16:creationId xmlns:a16="http://schemas.microsoft.com/office/drawing/2014/main" id="{75BFA42A-D868-E642-8EE5-F73001FC89A8}"/>
                </a:ext>
              </a:extLst>
            </p:cNvPr>
            <p:cNvGrpSpPr>
              <a:grpSpLocks/>
            </p:cNvGrpSpPr>
            <p:nvPr/>
          </p:nvGrpSpPr>
          <p:grpSpPr bwMode="auto">
            <a:xfrm>
              <a:off x="4739" y="1327"/>
              <a:ext cx="582" cy="139"/>
              <a:chOff x="614" y="2568"/>
              <a:chExt cx="725" cy="139"/>
            </a:xfrm>
          </p:grpSpPr>
          <p:sp>
            <p:nvSpPr>
              <p:cNvPr id="50" name="AutoShape 63">
                <a:extLst>
                  <a:ext uri="{FF2B5EF4-FFF2-40B4-BE49-F238E27FC236}">
                    <a16:creationId xmlns:a16="http://schemas.microsoft.com/office/drawing/2014/main" id="{76ACB339-3800-EF48-8BAE-12EDC0FAB248}"/>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 name="AutoShape 64">
                <a:extLst>
                  <a:ext uri="{FF2B5EF4-FFF2-40B4-BE49-F238E27FC236}">
                    <a16:creationId xmlns:a16="http://schemas.microsoft.com/office/drawing/2014/main" id="{8E15701E-130D-7A4D-939B-7886ED0C9F93}"/>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9" name="Rectangle 65">
              <a:extLst>
                <a:ext uri="{FF2B5EF4-FFF2-40B4-BE49-F238E27FC236}">
                  <a16:creationId xmlns:a16="http://schemas.microsoft.com/office/drawing/2014/main" id="{6CCE6F19-24CA-4043-A2B7-7D60C738C543}"/>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0" name="Freeform 66">
              <a:extLst>
                <a:ext uri="{FF2B5EF4-FFF2-40B4-BE49-F238E27FC236}">
                  <a16:creationId xmlns:a16="http://schemas.microsoft.com/office/drawing/2014/main" id="{2A28341F-5DEB-B44C-88F8-74F23A6359FF}"/>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67">
              <a:extLst>
                <a:ext uri="{FF2B5EF4-FFF2-40B4-BE49-F238E27FC236}">
                  <a16:creationId xmlns:a16="http://schemas.microsoft.com/office/drawing/2014/main" id="{EDFA6B41-9630-9F47-ABC3-C7388288304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val 68">
              <a:extLst>
                <a:ext uri="{FF2B5EF4-FFF2-40B4-BE49-F238E27FC236}">
                  <a16:creationId xmlns:a16="http://schemas.microsoft.com/office/drawing/2014/main" id="{1C7176F1-ECE1-E74E-B7C8-7797741E6F18}"/>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3" name="Freeform 69">
              <a:extLst>
                <a:ext uri="{FF2B5EF4-FFF2-40B4-BE49-F238E27FC236}">
                  <a16:creationId xmlns:a16="http://schemas.microsoft.com/office/drawing/2014/main" id="{D66AA0EC-BC6B-344B-B4D6-64442E95A4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AutoShape 70">
              <a:extLst>
                <a:ext uri="{FF2B5EF4-FFF2-40B4-BE49-F238E27FC236}">
                  <a16:creationId xmlns:a16="http://schemas.microsoft.com/office/drawing/2014/main" id="{832E4567-4C68-074B-AEA6-ACB828E35355}"/>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AutoShape 71">
              <a:extLst>
                <a:ext uri="{FF2B5EF4-FFF2-40B4-BE49-F238E27FC236}">
                  <a16:creationId xmlns:a16="http://schemas.microsoft.com/office/drawing/2014/main" id="{67F8A755-B9EC-9F49-95FB-E4F39802199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6" name="Oval 72">
              <a:extLst>
                <a:ext uri="{FF2B5EF4-FFF2-40B4-BE49-F238E27FC236}">
                  <a16:creationId xmlns:a16="http://schemas.microsoft.com/office/drawing/2014/main" id="{5906629E-4506-1E4E-9123-6965F605C253}"/>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7" name="Oval 73">
              <a:extLst>
                <a:ext uri="{FF2B5EF4-FFF2-40B4-BE49-F238E27FC236}">
                  <a16:creationId xmlns:a16="http://schemas.microsoft.com/office/drawing/2014/main" id="{83F45A09-1088-1D46-AED8-76F1B32CDFEA}"/>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8" name="Oval 74">
              <a:extLst>
                <a:ext uri="{FF2B5EF4-FFF2-40B4-BE49-F238E27FC236}">
                  <a16:creationId xmlns:a16="http://schemas.microsoft.com/office/drawing/2014/main" id="{D16667B0-47FC-D643-9889-1EEC853A4AEA}"/>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75">
              <a:extLst>
                <a:ext uri="{FF2B5EF4-FFF2-40B4-BE49-F238E27FC236}">
                  <a16:creationId xmlns:a16="http://schemas.microsoft.com/office/drawing/2014/main" id="{22A86370-93A8-014B-BBD6-F67C8EED8E9E}"/>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63" name="Group 43">
            <a:extLst>
              <a:ext uri="{FF2B5EF4-FFF2-40B4-BE49-F238E27FC236}">
                <a16:creationId xmlns:a16="http://schemas.microsoft.com/office/drawing/2014/main" id="{36A665F7-DA44-AD4B-B7B6-65FA291092CF}"/>
              </a:ext>
            </a:extLst>
          </p:cNvPr>
          <p:cNvGrpSpPr>
            <a:grpSpLocks/>
          </p:cNvGrpSpPr>
          <p:nvPr/>
        </p:nvGrpSpPr>
        <p:grpSpPr bwMode="auto">
          <a:xfrm>
            <a:off x="9628476" y="1133303"/>
            <a:ext cx="302736" cy="620580"/>
            <a:chOff x="4140" y="429"/>
            <a:chExt cx="1425" cy="2396"/>
          </a:xfrm>
        </p:grpSpPr>
        <p:sp>
          <p:nvSpPr>
            <p:cNvPr id="64" name="Freeform 44">
              <a:extLst>
                <a:ext uri="{FF2B5EF4-FFF2-40B4-BE49-F238E27FC236}">
                  <a16:creationId xmlns:a16="http://schemas.microsoft.com/office/drawing/2014/main" id="{720EF6ED-B248-674A-99A4-96E903A6294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45">
              <a:extLst>
                <a:ext uri="{FF2B5EF4-FFF2-40B4-BE49-F238E27FC236}">
                  <a16:creationId xmlns:a16="http://schemas.microsoft.com/office/drawing/2014/main" id="{38AB1A91-FBEE-3141-9930-02B3EF189F6A}"/>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6" name="Freeform 46">
              <a:extLst>
                <a:ext uri="{FF2B5EF4-FFF2-40B4-BE49-F238E27FC236}">
                  <a16:creationId xmlns:a16="http://schemas.microsoft.com/office/drawing/2014/main" id="{413C4E64-9257-904B-843E-0AFF647C2E7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47">
              <a:extLst>
                <a:ext uri="{FF2B5EF4-FFF2-40B4-BE49-F238E27FC236}">
                  <a16:creationId xmlns:a16="http://schemas.microsoft.com/office/drawing/2014/main" id="{7FC7B94F-54BF-D841-ADBC-E458F9F0FF3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48">
              <a:extLst>
                <a:ext uri="{FF2B5EF4-FFF2-40B4-BE49-F238E27FC236}">
                  <a16:creationId xmlns:a16="http://schemas.microsoft.com/office/drawing/2014/main" id="{EB1624E1-0701-0F40-AE26-BDCD5DCEA593}"/>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69" name="Group 49">
              <a:extLst>
                <a:ext uri="{FF2B5EF4-FFF2-40B4-BE49-F238E27FC236}">
                  <a16:creationId xmlns:a16="http://schemas.microsoft.com/office/drawing/2014/main" id="{CAC021DC-E11F-DC42-9412-BD2C0C399BE8}"/>
                </a:ext>
              </a:extLst>
            </p:cNvPr>
            <p:cNvGrpSpPr>
              <a:grpSpLocks/>
            </p:cNvGrpSpPr>
            <p:nvPr/>
          </p:nvGrpSpPr>
          <p:grpSpPr bwMode="auto">
            <a:xfrm>
              <a:off x="4749" y="668"/>
              <a:ext cx="581" cy="145"/>
              <a:chOff x="614" y="2568"/>
              <a:chExt cx="725" cy="139"/>
            </a:xfrm>
          </p:grpSpPr>
          <p:sp>
            <p:nvSpPr>
              <p:cNvPr id="94" name="AutoShape 50">
                <a:extLst>
                  <a:ext uri="{FF2B5EF4-FFF2-40B4-BE49-F238E27FC236}">
                    <a16:creationId xmlns:a16="http://schemas.microsoft.com/office/drawing/2014/main" id="{8D780C67-4BAA-7E49-96F5-16CC58563780}"/>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5" name="AutoShape 51">
                <a:extLst>
                  <a:ext uri="{FF2B5EF4-FFF2-40B4-BE49-F238E27FC236}">
                    <a16:creationId xmlns:a16="http://schemas.microsoft.com/office/drawing/2014/main" id="{78C123FD-3471-EF45-B37D-E3820834817A}"/>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0" name="Rectangle 52">
              <a:extLst>
                <a:ext uri="{FF2B5EF4-FFF2-40B4-BE49-F238E27FC236}">
                  <a16:creationId xmlns:a16="http://schemas.microsoft.com/office/drawing/2014/main" id="{5A2221CB-BA38-7749-9467-FA3B7AED94B6}"/>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1" name="Group 53">
              <a:extLst>
                <a:ext uri="{FF2B5EF4-FFF2-40B4-BE49-F238E27FC236}">
                  <a16:creationId xmlns:a16="http://schemas.microsoft.com/office/drawing/2014/main" id="{6065AE00-0D61-7C4C-900C-0CFE2BE0D03E}"/>
                </a:ext>
              </a:extLst>
            </p:cNvPr>
            <p:cNvGrpSpPr>
              <a:grpSpLocks/>
            </p:cNvGrpSpPr>
            <p:nvPr/>
          </p:nvGrpSpPr>
          <p:grpSpPr bwMode="auto">
            <a:xfrm>
              <a:off x="4747" y="994"/>
              <a:ext cx="581" cy="134"/>
              <a:chOff x="614" y="2568"/>
              <a:chExt cx="725" cy="139"/>
            </a:xfrm>
          </p:grpSpPr>
          <p:sp>
            <p:nvSpPr>
              <p:cNvPr id="92" name="AutoShape 54">
                <a:extLst>
                  <a:ext uri="{FF2B5EF4-FFF2-40B4-BE49-F238E27FC236}">
                    <a16:creationId xmlns:a16="http://schemas.microsoft.com/office/drawing/2014/main" id="{4A448B66-F817-A745-8EA1-C03EF50CFDE4}"/>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3" name="AutoShape 55">
                <a:extLst>
                  <a:ext uri="{FF2B5EF4-FFF2-40B4-BE49-F238E27FC236}">
                    <a16:creationId xmlns:a16="http://schemas.microsoft.com/office/drawing/2014/main" id="{A620699C-DAD6-F445-AAE7-28E005A0DFD8}"/>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2" name="Rectangle 56">
              <a:extLst>
                <a:ext uri="{FF2B5EF4-FFF2-40B4-BE49-F238E27FC236}">
                  <a16:creationId xmlns:a16="http://schemas.microsoft.com/office/drawing/2014/main" id="{4670FC57-F525-D849-A249-FF7598EB7F4A}"/>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3" name="Rectangle 57">
              <a:extLst>
                <a:ext uri="{FF2B5EF4-FFF2-40B4-BE49-F238E27FC236}">
                  <a16:creationId xmlns:a16="http://schemas.microsoft.com/office/drawing/2014/main" id="{23434908-EF71-6241-8890-49973F488C30}"/>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4" name="Group 58">
              <a:extLst>
                <a:ext uri="{FF2B5EF4-FFF2-40B4-BE49-F238E27FC236}">
                  <a16:creationId xmlns:a16="http://schemas.microsoft.com/office/drawing/2014/main" id="{0BEED104-A0C2-604F-ADB7-7A0CC2B521FB}"/>
                </a:ext>
              </a:extLst>
            </p:cNvPr>
            <p:cNvGrpSpPr>
              <a:grpSpLocks/>
            </p:cNvGrpSpPr>
            <p:nvPr/>
          </p:nvGrpSpPr>
          <p:grpSpPr bwMode="auto">
            <a:xfrm>
              <a:off x="4735" y="1627"/>
              <a:ext cx="582" cy="151"/>
              <a:chOff x="614" y="2568"/>
              <a:chExt cx="725" cy="139"/>
            </a:xfrm>
          </p:grpSpPr>
          <p:sp>
            <p:nvSpPr>
              <p:cNvPr id="90" name="AutoShape 59">
                <a:extLst>
                  <a:ext uri="{FF2B5EF4-FFF2-40B4-BE49-F238E27FC236}">
                    <a16:creationId xmlns:a16="http://schemas.microsoft.com/office/drawing/2014/main" id="{0BC08FA1-E25B-8D4E-A5C0-77901B325B77}"/>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1" name="AutoShape 60">
                <a:extLst>
                  <a:ext uri="{FF2B5EF4-FFF2-40B4-BE49-F238E27FC236}">
                    <a16:creationId xmlns:a16="http://schemas.microsoft.com/office/drawing/2014/main" id="{C4D23A96-8BA2-7D4B-81E9-EC31FC87ED07}"/>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5" name="Freeform 61">
              <a:extLst>
                <a:ext uri="{FF2B5EF4-FFF2-40B4-BE49-F238E27FC236}">
                  <a16:creationId xmlns:a16="http://schemas.microsoft.com/office/drawing/2014/main" id="{B18E03CB-6F6A-3E47-B686-EC972ED9FBB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6" name="Group 62">
              <a:extLst>
                <a:ext uri="{FF2B5EF4-FFF2-40B4-BE49-F238E27FC236}">
                  <a16:creationId xmlns:a16="http://schemas.microsoft.com/office/drawing/2014/main" id="{EF110DE7-64A5-1A4C-8A85-F37C7799C5BE}"/>
                </a:ext>
              </a:extLst>
            </p:cNvPr>
            <p:cNvGrpSpPr>
              <a:grpSpLocks/>
            </p:cNvGrpSpPr>
            <p:nvPr/>
          </p:nvGrpSpPr>
          <p:grpSpPr bwMode="auto">
            <a:xfrm>
              <a:off x="4739" y="1327"/>
              <a:ext cx="582" cy="139"/>
              <a:chOff x="614" y="2568"/>
              <a:chExt cx="725" cy="139"/>
            </a:xfrm>
          </p:grpSpPr>
          <p:sp>
            <p:nvSpPr>
              <p:cNvPr id="88" name="AutoShape 63">
                <a:extLst>
                  <a:ext uri="{FF2B5EF4-FFF2-40B4-BE49-F238E27FC236}">
                    <a16:creationId xmlns:a16="http://schemas.microsoft.com/office/drawing/2014/main" id="{327C23D1-08FF-2743-89A8-0F6315DB84BD}"/>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9" name="AutoShape 64">
                <a:extLst>
                  <a:ext uri="{FF2B5EF4-FFF2-40B4-BE49-F238E27FC236}">
                    <a16:creationId xmlns:a16="http://schemas.microsoft.com/office/drawing/2014/main" id="{8687BE83-72B1-2948-9845-040B8B4B0408}"/>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7" name="Rectangle 65">
              <a:extLst>
                <a:ext uri="{FF2B5EF4-FFF2-40B4-BE49-F238E27FC236}">
                  <a16:creationId xmlns:a16="http://schemas.microsoft.com/office/drawing/2014/main" id="{F776310D-3544-D142-97B4-F2F00A1AC9EC}"/>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8" name="Freeform 66">
              <a:extLst>
                <a:ext uri="{FF2B5EF4-FFF2-40B4-BE49-F238E27FC236}">
                  <a16:creationId xmlns:a16="http://schemas.microsoft.com/office/drawing/2014/main" id="{4C033668-E94B-0E4E-BBCE-069F172D337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67">
              <a:extLst>
                <a:ext uri="{FF2B5EF4-FFF2-40B4-BE49-F238E27FC236}">
                  <a16:creationId xmlns:a16="http://schemas.microsoft.com/office/drawing/2014/main" id="{DC0B0478-C1D9-0046-A23B-D886AB632CE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val 68">
              <a:extLst>
                <a:ext uri="{FF2B5EF4-FFF2-40B4-BE49-F238E27FC236}">
                  <a16:creationId xmlns:a16="http://schemas.microsoft.com/office/drawing/2014/main" id="{A32BD7FF-72FE-6443-8650-0A6A334962BC}"/>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1" name="Freeform 69">
              <a:extLst>
                <a:ext uri="{FF2B5EF4-FFF2-40B4-BE49-F238E27FC236}">
                  <a16:creationId xmlns:a16="http://schemas.microsoft.com/office/drawing/2014/main" id="{6050B46A-99D7-BE45-AF3A-D5364444A6E9}"/>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AutoShape 70">
              <a:extLst>
                <a:ext uri="{FF2B5EF4-FFF2-40B4-BE49-F238E27FC236}">
                  <a16:creationId xmlns:a16="http://schemas.microsoft.com/office/drawing/2014/main" id="{D23062E1-60FC-864E-A235-B0A1E921D6D3}"/>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3" name="AutoShape 71">
              <a:extLst>
                <a:ext uri="{FF2B5EF4-FFF2-40B4-BE49-F238E27FC236}">
                  <a16:creationId xmlns:a16="http://schemas.microsoft.com/office/drawing/2014/main" id="{E5263FDE-E525-C044-8987-248993FDEF3F}"/>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Oval 72">
              <a:extLst>
                <a:ext uri="{FF2B5EF4-FFF2-40B4-BE49-F238E27FC236}">
                  <a16:creationId xmlns:a16="http://schemas.microsoft.com/office/drawing/2014/main" id="{2DA10128-E8BC-314D-954C-8A0197A01BFE}"/>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Oval 73">
              <a:extLst>
                <a:ext uri="{FF2B5EF4-FFF2-40B4-BE49-F238E27FC236}">
                  <a16:creationId xmlns:a16="http://schemas.microsoft.com/office/drawing/2014/main" id="{3407F73C-E949-224D-965B-E440F97DD131}"/>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6" name="Oval 74">
              <a:extLst>
                <a:ext uri="{FF2B5EF4-FFF2-40B4-BE49-F238E27FC236}">
                  <a16:creationId xmlns:a16="http://schemas.microsoft.com/office/drawing/2014/main" id="{B3E6374F-2478-844C-8FAE-082D84F4AF3A}"/>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7" name="Rectangle 75">
              <a:extLst>
                <a:ext uri="{FF2B5EF4-FFF2-40B4-BE49-F238E27FC236}">
                  <a16:creationId xmlns:a16="http://schemas.microsoft.com/office/drawing/2014/main" id="{6045DF2A-0FBD-094E-8F87-423339790074}"/>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4BAA52C1-A711-F843-BEA2-9AB59FD36A9E}"/>
              </a:ext>
            </a:extLst>
          </p:cNvPr>
          <p:cNvGrpSpPr/>
          <p:nvPr/>
        </p:nvGrpSpPr>
        <p:grpSpPr>
          <a:xfrm>
            <a:off x="7963592" y="3346866"/>
            <a:ext cx="3507671" cy="1391389"/>
            <a:chOff x="7963592" y="3346866"/>
            <a:chExt cx="3507671" cy="1391389"/>
          </a:xfrm>
        </p:grpSpPr>
        <p:sp>
          <p:nvSpPr>
            <p:cNvPr id="96" name="Line 18">
              <a:extLst>
                <a:ext uri="{FF2B5EF4-FFF2-40B4-BE49-F238E27FC236}">
                  <a16:creationId xmlns:a16="http://schemas.microsoft.com/office/drawing/2014/main" id="{DAFB71B0-CADE-A94E-B910-CA1B2F98385B}"/>
                </a:ext>
              </a:extLst>
            </p:cNvPr>
            <p:cNvSpPr>
              <a:spLocks noChangeShapeType="1"/>
            </p:cNvSpPr>
            <p:nvPr/>
          </p:nvSpPr>
          <p:spPr bwMode="auto">
            <a:xfrm flipH="1">
              <a:off x="9778988" y="337722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19">
              <a:extLst>
                <a:ext uri="{FF2B5EF4-FFF2-40B4-BE49-F238E27FC236}">
                  <a16:creationId xmlns:a16="http://schemas.microsoft.com/office/drawing/2014/main" id="{01CE800B-0C3C-BD45-ADD9-6BD2CA9B1D60}"/>
                </a:ext>
              </a:extLst>
            </p:cNvPr>
            <p:cNvSpPr>
              <a:spLocks noChangeShapeType="1"/>
            </p:cNvSpPr>
            <p:nvPr/>
          </p:nvSpPr>
          <p:spPr bwMode="auto">
            <a:xfrm>
              <a:off x="9786925" y="3835354"/>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8">
              <a:extLst>
                <a:ext uri="{FF2B5EF4-FFF2-40B4-BE49-F238E27FC236}">
                  <a16:creationId xmlns:a16="http://schemas.microsoft.com/office/drawing/2014/main" id="{56583440-860C-5248-899B-B6C0BD12C6B3}"/>
                </a:ext>
              </a:extLst>
            </p:cNvPr>
            <p:cNvSpPr>
              <a:spLocks noChangeShapeType="1"/>
            </p:cNvSpPr>
            <p:nvPr/>
          </p:nvSpPr>
          <p:spPr bwMode="auto">
            <a:xfrm flipH="1">
              <a:off x="9781759" y="429439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0D6B51D-F16D-C648-9B06-B18E393A7937}"/>
                </a:ext>
              </a:extLst>
            </p:cNvPr>
            <p:cNvSpPr txBox="1"/>
            <p:nvPr/>
          </p:nvSpPr>
          <p:spPr>
            <a:xfrm>
              <a:off x="10274100" y="3374969"/>
              <a:ext cx="548639"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220</a:t>
              </a:r>
            </a:p>
          </p:txBody>
        </p:sp>
        <p:sp>
          <p:nvSpPr>
            <p:cNvPr id="107" name="TextBox 106">
              <a:extLst>
                <a:ext uri="{FF2B5EF4-FFF2-40B4-BE49-F238E27FC236}">
                  <a16:creationId xmlns:a16="http://schemas.microsoft.com/office/drawing/2014/main" id="{281B67B0-9202-3141-BB17-579825F0D8DB}"/>
                </a:ext>
              </a:extLst>
            </p:cNvPr>
            <p:cNvSpPr txBox="1"/>
            <p:nvPr/>
          </p:nvSpPr>
          <p:spPr>
            <a:xfrm>
              <a:off x="10110616" y="4358640"/>
              <a:ext cx="112775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250 Hello</a:t>
              </a:r>
            </a:p>
          </p:txBody>
        </p:sp>
        <p:sp>
          <p:nvSpPr>
            <p:cNvPr id="108" name="TextBox 107">
              <a:extLst>
                <a:ext uri="{FF2B5EF4-FFF2-40B4-BE49-F238E27FC236}">
                  <a16:creationId xmlns:a16="http://schemas.microsoft.com/office/drawing/2014/main" id="{1166F236-B330-B049-81C5-C27349358BA0}"/>
                </a:ext>
              </a:extLst>
            </p:cNvPr>
            <p:cNvSpPr txBox="1"/>
            <p:nvPr/>
          </p:nvSpPr>
          <p:spPr>
            <a:xfrm>
              <a:off x="10293496" y="3859879"/>
              <a:ext cx="695497"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HELO</a:t>
              </a:r>
            </a:p>
          </p:txBody>
        </p:sp>
        <p:sp>
          <p:nvSpPr>
            <p:cNvPr id="109" name="AutoShape 25">
              <a:extLst>
                <a:ext uri="{FF2B5EF4-FFF2-40B4-BE49-F238E27FC236}">
                  <a16:creationId xmlns:a16="http://schemas.microsoft.com/office/drawing/2014/main" id="{B3532E9F-B52F-EE40-916E-F3743036B84D}"/>
                </a:ext>
              </a:extLst>
            </p:cNvPr>
            <p:cNvSpPr>
              <a:spLocks/>
            </p:cNvSpPr>
            <p:nvPr/>
          </p:nvSpPr>
          <p:spPr bwMode="auto">
            <a:xfrm>
              <a:off x="9589901" y="3346866"/>
              <a:ext cx="152184" cy="1391389"/>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0" name="Text Box 26">
              <a:extLst>
                <a:ext uri="{FF2B5EF4-FFF2-40B4-BE49-F238E27FC236}">
                  <a16:creationId xmlns:a16="http://schemas.microsoft.com/office/drawing/2014/main" id="{3B861658-DE9B-9046-ACBD-7560EACF06FA}"/>
                </a:ext>
              </a:extLst>
            </p:cNvPr>
            <p:cNvSpPr txBox="1">
              <a:spLocks noChangeArrowheads="1"/>
            </p:cNvSpPr>
            <p:nvPr/>
          </p:nvSpPr>
          <p:spPr bwMode="auto">
            <a:xfrm>
              <a:off x="7963592" y="3757509"/>
              <a:ext cx="1662545"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handshaking</a:t>
              </a:r>
            </a:p>
          </p:txBody>
        </p:sp>
      </p:grpSp>
      <p:sp>
        <p:nvSpPr>
          <p:cNvPr id="111" name="Text Box 24">
            <a:extLst>
              <a:ext uri="{FF2B5EF4-FFF2-40B4-BE49-F238E27FC236}">
                <a16:creationId xmlns:a16="http://schemas.microsoft.com/office/drawing/2014/main" id="{1AB225C5-3897-CE47-9E7A-F5B2FC51E3DE}"/>
              </a:ext>
            </a:extLst>
          </p:cNvPr>
          <p:cNvSpPr txBox="1">
            <a:spLocks noChangeArrowheads="1"/>
          </p:cNvSpPr>
          <p:nvPr/>
        </p:nvSpPr>
        <p:spPr bwMode="auto">
          <a:xfrm>
            <a:off x="7699837" y="2515905"/>
            <a:ext cx="2192308"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TCP connection</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initiated</a:t>
            </a:r>
          </a:p>
        </p:txBody>
      </p:sp>
      <p:sp>
        <p:nvSpPr>
          <p:cNvPr id="112" name="Text Box 37">
            <a:extLst>
              <a:ext uri="{FF2B5EF4-FFF2-40B4-BE49-F238E27FC236}">
                <a16:creationId xmlns:a16="http://schemas.microsoft.com/office/drawing/2014/main" id="{40F2207E-339D-D64D-83CD-4CF07C6412A9}"/>
              </a:ext>
            </a:extLst>
          </p:cNvPr>
          <p:cNvSpPr txBox="1">
            <a:spLocks noChangeArrowheads="1"/>
          </p:cNvSpPr>
          <p:nvPr/>
        </p:nvSpPr>
        <p:spPr bwMode="auto">
          <a:xfrm>
            <a:off x="8589284" y="482929"/>
            <a:ext cx="1548694"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a:t>
            </a:r>
          </a:p>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SMTP server</a:t>
            </a:r>
          </a:p>
        </p:txBody>
      </p:sp>
      <p:sp>
        <p:nvSpPr>
          <p:cNvPr id="113" name="Text Box 37">
            <a:extLst>
              <a:ext uri="{FF2B5EF4-FFF2-40B4-BE49-F238E27FC236}">
                <a16:creationId xmlns:a16="http://schemas.microsoft.com/office/drawing/2014/main" id="{59390DD3-9B16-EC4B-86FC-6D12AD88A708}"/>
              </a:ext>
            </a:extLst>
          </p:cNvPr>
          <p:cNvSpPr txBox="1">
            <a:spLocks noChangeArrowheads="1"/>
          </p:cNvSpPr>
          <p:nvPr/>
        </p:nvSpPr>
        <p:spPr bwMode="auto">
          <a:xfrm>
            <a:off x="10344050" y="485700"/>
            <a:ext cx="1548694"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“server”</a:t>
            </a:r>
          </a:p>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SMTP server</a:t>
            </a:r>
          </a:p>
        </p:txBody>
      </p:sp>
      <p:grpSp>
        <p:nvGrpSpPr>
          <p:cNvPr id="116" name="Group 115">
            <a:extLst>
              <a:ext uri="{FF2B5EF4-FFF2-40B4-BE49-F238E27FC236}">
                <a16:creationId xmlns:a16="http://schemas.microsoft.com/office/drawing/2014/main" id="{A69C7318-30FE-6549-B28A-E671678A3F17}"/>
              </a:ext>
            </a:extLst>
          </p:cNvPr>
          <p:cNvGrpSpPr/>
          <p:nvPr/>
        </p:nvGrpSpPr>
        <p:grpSpPr>
          <a:xfrm>
            <a:off x="7966363" y="4829303"/>
            <a:ext cx="1745242" cy="1391389"/>
            <a:chOff x="7966363" y="4829303"/>
            <a:chExt cx="1745242" cy="1391389"/>
          </a:xfrm>
        </p:grpSpPr>
        <p:sp>
          <p:nvSpPr>
            <p:cNvPr id="114" name="AutoShape 25">
              <a:extLst>
                <a:ext uri="{FF2B5EF4-FFF2-40B4-BE49-F238E27FC236}">
                  <a16:creationId xmlns:a16="http://schemas.microsoft.com/office/drawing/2014/main" id="{E945F49C-1ED9-E94C-A6C5-EB45DB3BD901}"/>
                </a:ext>
              </a:extLst>
            </p:cNvPr>
            <p:cNvSpPr>
              <a:spLocks/>
            </p:cNvSpPr>
            <p:nvPr/>
          </p:nvSpPr>
          <p:spPr bwMode="auto">
            <a:xfrm>
              <a:off x="9559421" y="4829303"/>
              <a:ext cx="152184" cy="1391389"/>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5" name="Text Box 26">
              <a:extLst>
                <a:ext uri="{FF2B5EF4-FFF2-40B4-BE49-F238E27FC236}">
                  <a16:creationId xmlns:a16="http://schemas.microsoft.com/office/drawing/2014/main" id="{8FEE0406-B0E9-A947-A9BE-28C68378043E}"/>
                </a:ext>
              </a:extLst>
            </p:cNvPr>
            <p:cNvSpPr txBox="1">
              <a:spLocks noChangeArrowheads="1"/>
            </p:cNvSpPr>
            <p:nvPr/>
          </p:nvSpPr>
          <p:spPr bwMode="auto">
            <a:xfrm>
              <a:off x="7966363" y="5223320"/>
              <a:ext cx="1662545"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transfers</a:t>
              </a:r>
            </a:p>
          </p:txBody>
        </p:sp>
      </p:grpSp>
      <p:sp>
        <p:nvSpPr>
          <p:cNvPr id="98" name="Slide Number Placeholder 2">
            <a:extLst>
              <a:ext uri="{FF2B5EF4-FFF2-40B4-BE49-F238E27FC236}">
                <a16:creationId xmlns:a16="http://schemas.microsoft.com/office/drawing/2014/main" id="{D42AF363-59AE-A349-BD98-DB00532A00F3}"/>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47</a:t>
            </a:fld>
            <a:endParaRPr lang="en-US" dirty="0"/>
          </a:p>
        </p:txBody>
      </p:sp>
    </p:spTree>
    <p:extLst>
      <p:ext uri="{BB962C8B-B14F-4D97-AF65-F5344CB8AC3E}">
        <p14:creationId xmlns:p14="http://schemas.microsoft.com/office/powerpoint/2010/main" val="2798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
                                            <p:txEl>
                                              <p:pRg st="2" end="2"/>
                                            </p:txEl>
                                          </p:spTgt>
                                        </p:tgtEl>
                                        <p:attrNameLst>
                                          <p:attrName>style.visibility</p:attrName>
                                        </p:attrNameLst>
                                      </p:cBhvr>
                                      <p:to>
                                        <p:strVal val="visible"/>
                                      </p:to>
                                    </p:set>
                                    <p:animEffect transition="in" filter="dissolve">
                                      <p:cBhvr>
                                        <p:cTn id="7" dur="500"/>
                                        <p:tgtEl>
                                          <p:spTgt spid="2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5">
                                            <p:txEl>
                                              <p:pRg st="3" end="3"/>
                                            </p:txEl>
                                          </p:spTgt>
                                        </p:tgtEl>
                                        <p:attrNameLst>
                                          <p:attrName>style.visibility</p:attrName>
                                        </p:attrNameLst>
                                      </p:cBhvr>
                                      <p:to>
                                        <p:strVal val="visible"/>
                                      </p:to>
                                    </p:set>
                                    <p:animEffect transition="in" filter="dissolve">
                                      <p:cBhvr>
                                        <p:cTn id="12" dur="500"/>
                                        <p:tgtEl>
                                          <p:spTgt spid="215">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15">
                                            <p:txEl>
                                              <p:pRg st="4" end="4"/>
                                            </p:txEl>
                                          </p:spTgt>
                                        </p:tgtEl>
                                        <p:attrNameLst>
                                          <p:attrName>style.visibility</p:attrName>
                                        </p:attrNameLst>
                                      </p:cBhvr>
                                      <p:to>
                                        <p:strVal val="visible"/>
                                      </p:to>
                                    </p:set>
                                    <p:animEffect transition="in" filter="dissolve">
                                      <p:cBhvr>
                                        <p:cTn id="20" dur="500"/>
                                        <p:tgtEl>
                                          <p:spTgt spid="215">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16"/>
                                        </p:tgtEl>
                                        <p:attrNameLst>
                                          <p:attrName>style.visibility</p:attrName>
                                        </p:attrNameLst>
                                      </p:cBhvr>
                                      <p:to>
                                        <p:strVal val="visible"/>
                                      </p:to>
                                    </p:set>
                                    <p:animEffect transition="in" filter="dissolve">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15">
                                            <p:txEl>
                                              <p:pRg st="5" end="5"/>
                                            </p:txEl>
                                          </p:spTgt>
                                        </p:tgtEl>
                                        <p:attrNameLst>
                                          <p:attrName>style.visibility</p:attrName>
                                        </p:attrNameLst>
                                      </p:cBhvr>
                                      <p:to>
                                        <p:strVal val="visible"/>
                                      </p:to>
                                    </p:set>
                                    <p:animEffect transition="in" filter="dissolve">
                                      <p:cBhvr>
                                        <p:cTn id="28" dur="500"/>
                                        <p:tgtEl>
                                          <p:spTgt spid="21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15">
                                            <p:txEl>
                                              <p:pRg st="6" end="6"/>
                                            </p:txEl>
                                          </p:spTgt>
                                        </p:tgtEl>
                                        <p:attrNameLst>
                                          <p:attrName>style.visibility</p:attrName>
                                        </p:attrNameLst>
                                      </p:cBhvr>
                                      <p:to>
                                        <p:strVal val="visible"/>
                                      </p:to>
                                    </p:set>
                                    <p:animEffect transition="in" filter="dissolve">
                                      <p:cBhvr>
                                        <p:cTn id="33" dur="500"/>
                                        <p:tgtEl>
                                          <p:spTgt spid="215">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215">
                                            <p:txEl>
                                              <p:pRg st="7" end="7"/>
                                            </p:txEl>
                                          </p:spTgt>
                                        </p:tgtEl>
                                        <p:attrNameLst>
                                          <p:attrName>style.visibility</p:attrName>
                                        </p:attrNameLst>
                                      </p:cBhvr>
                                      <p:to>
                                        <p:strVal val="visible"/>
                                      </p:to>
                                    </p:set>
                                    <p:animEffect transition="in" filter="dissolve">
                                      <p:cBhvr>
                                        <p:cTn id="36" dur="500"/>
                                        <p:tgtEl>
                                          <p:spTgt spid="215">
                                            <p:txEl>
                                              <p:pRg st="7" end="7"/>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215">
                                            <p:txEl>
                                              <p:pRg st="8" end="8"/>
                                            </p:txEl>
                                          </p:spTgt>
                                        </p:tgtEl>
                                        <p:attrNameLst>
                                          <p:attrName>style.visibility</p:attrName>
                                        </p:attrNameLst>
                                      </p:cBhvr>
                                      <p:to>
                                        <p:strVal val="visible"/>
                                      </p:to>
                                    </p:set>
                                    <p:animEffect transition="in" filter="dissolve">
                                      <p:cBhvr>
                                        <p:cTn id="39" dur="500"/>
                                        <p:tgtEl>
                                          <p:spTgt spid="2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Scenario: Alice sends e-mail to Bob</a:t>
            </a:r>
            <a:endParaRPr lang="en-US" sz="4400" dirty="0"/>
          </a:p>
        </p:txBody>
      </p:sp>
      <p:sp>
        <p:nvSpPr>
          <p:cNvPr id="78" name="Rectangle 3">
            <a:extLst>
              <a:ext uri="{FF2B5EF4-FFF2-40B4-BE49-F238E27FC236}">
                <a16:creationId xmlns:a16="http://schemas.microsoft.com/office/drawing/2014/main" id="{2933C95F-5827-EE44-BCBB-0C3F4EACA630}"/>
              </a:ext>
            </a:extLst>
          </p:cNvPr>
          <p:cNvSpPr txBox="1">
            <a:spLocks noChangeArrowheads="1"/>
          </p:cNvSpPr>
          <p:nvPr/>
        </p:nvSpPr>
        <p:spPr>
          <a:xfrm>
            <a:off x="707567" y="1371600"/>
            <a:ext cx="5071156" cy="115388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 Alice uses UA to compose e-mail message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 </a:t>
            </a:r>
            <a:r>
              <a:rPr kumimoji="0" lang="en-US" altLang="ja-JP"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bob@someschool.edu</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9" name="Rectangle 4">
            <a:extLst>
              <a:ext uri="{FF2B5EF4-FFF2-40B4-BE49-F238E27FC236}">
                <a16:creationId xmlns:a16="http://schemas.microsoft.com/office/drawing/2014/main" id="{00C4C8B9-B23B-0F45-80BC-6C453604E658}"/>
              </a:ext>
            </a:extLst>
          </p:cNvPr>
          <p:cNvSpPr txBox="1">
            <a:spLocks noChangeArrowheads="1"/>
          </p:cNvSpPr>
          <p:nvPr/>
        </p:nvSpPr>
        <p:spPr>
          <a:xfrm>
            <a:off x="6638017" y="1329168"/>
            <a:ext cx="5071155" cy="94639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4) SMTP client sends Alice’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message over the TCP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Calibri" panose="020F0502020204030204" pitchFamily="34" charset="0"/>
              </a:rPr>
              <a:t>connection</a:t>
            </a: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grpSp>
        <p:nvGrpSpPr>
          <p:cNvPr id="255" name="Group 163">
            <a:extLst>
              <a:ext uri="{FF2B5EF4-FFF2-40B4-BE49-F238E27FC236}">
                <a16:creationId xmlns:a16="http://schemas.microsoft.com/office/drawing/2014/main" id="{08B09F9F-6FE5-BF42-B610-1A1E41F8BEC8}"/>
              </a:ext>
            </a:extLst>
          </p:cNvPr>
          <p:cNvGrpSpPr>
            <a:grpSpLocks/>
          </p:cNvGrpSpPr>
          <p:nvPr/>
        </p:nvGrpSpPr>
        <p:grpSpPr bwMode="auto">
          <a:xfrm>
            <a:off x="2304142" y="4981175"/>
            <a:ext cx="912813" cy="1054100"/>
            <a:chOff x="3574" y="550"/>
            <a:chExt cx="575" cy="664"/>
          </a:xfrm>
        </p:grpSpPr>
        <p:grpSp>
          <p:nvGrpSpPr>
            <p:cNvPr id="256" name="Group 164">
              <a:extLst>
                <a:ext uri="{FF2B5EF4-FFF2-40B4-BE49-F238E27FC236}">
                  <a16:creationId xmlns:a16="http://schemas.microsoft.com/office/drawing/2014/main" id="{CD93400A-6D0D-684A-BBBD-FEAE608B92E1}"/>
                </a:ext>
              </a:extLst>
            </p:cNvPr>
            <p:cNvGrpSpPr>
              <a:grpSpLocks/>
            </p:cNvGrpSpPr>
            <p:nvPr/>
          </p:nvGrpSpPr>
          <p:grpSpPr bwMode="auto">
            <a:xfrm>
              <a:off x="3588" y="692"/>
              <a:ext cx="561" cy="522"/>
              <a:chOff x="-44" y="1473"/>
              <a:chExt cx="981" cy="1105"/>
            </a:xfrm>
          </p:grpSpPr>
          <p:pic>
            <p:nvPicPr>
              <p:cNvPr id="259" name="Picture 165" descr="desktop_computer_stylized_medium">
                <a:extLst>
                  <a:ext uri="{FF2B5EF4-FFF2-40B4-BE49-F238E27FC236}">
                    <a16:creationId xmlns:a16="http://schemas.microsoft.com/office/drawing/2014/main" id="{1D1523A8-A1B8-B44C-A152-2078AE01C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166">
                <a:extLst>
                  <a:ext uri="{FF2B5EF4-FFF2-40B4-BE49-F238E27FC236}">
                    <a16:creationId xmlns:a16="http://schemas.microsoft.com/office/drawing/2014/main" id="{A1C82B36-BF01-F24C-877C-0E2759BF1A5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57" name="Rectangle 115">
              <a:extLst>
                <a:ext uri="{FF2B5EF4-FFF2-40B4-BE49-F238E27FC236}">
                  <a16:creationId xmlns:a16="http://schemas.microsoft.com/office/drawing/2014/main" id="{D073CDC3-856E-F34F-AD4D-EDC68C2D289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Text Box 116">
              <a:extLst>
                <a:ext uri="{FF2B5EF4-FFF2-40B4-BE49-F238E27FC236}">
                  <a16:creationId xmlns:a16="http://schemas.microsoft.com/office/drawing/2014/main" id="{4645B38D-9175-AD49-B83F-C3999FDDBD63}"/>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1" name="Group 130">
            <a:extLst>
              <a:ext uri="{FF2B5EF4-FFF2-40B4-BE49-F238E27FC236}">
                <a16:creationId xmlns:a16="http://schemas.microsoft.com/office/drawing/2014/main" id="{13EDFF6E-21A5-9348-B003-C5417A1E00C5}"/>
              </a:ext>
            </a:extLst>
          </p:cNvPr>
          <p:cNvGrpSpPr>
            <a:grpSpLocks/>
          </p:cNvGrpSpPr>
          <p:nvPr/>
        </p:nvGrpSpPr>
        <p:grpSpPr bwMode="auto">
          <a:xfrm>
            <a:off x="6014130" y="4712887"/>
            <a:ext cx="511175" cy="693738"/>
            <a:chOff x="4140" y="429"/>
            <a:chExt cx="1425" cy="2396"/>
          </a:xfrm>
        </p:grpSpPr>
        <p:sp>
          <p:nvSpPr>
            <p:cNvPr id="262" name="Freeform 131">
              <a:extLst>
                <a:ext uri="{FF2B5EF4-FFF2-40B4-BE49-F238E27FC236}">
                  <a16:creationId xmlns:a16="http://schemas.microsoft.com/office/drawing/2014/main" id="{61FD7F4A-FEC8-9A47-901F-32CC32BCA27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Rectangle 132">
              <a:extLst>
                <a:ext uri="{FF2B5EF4-FFF2-40B4-BE49-F238E27FC236}">
                  <a16:creationId xmlns:a16="http://schemas.microsoft.com/office/drawing/2014/main" id="{EB17B35A-AE03-6345-8385-2A3ECEF18FFD}"/>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Freeform 133">
              <a:extLst>
                <a:ext uri="{FF2B5EF4-FFF2-40B4-BE49-F238E27FC236}">
                  <a16:creationId xmlns:a16="http://schemas.microsoft.com/office/drawing/2014/main" id="{C8ABAA8F-E55F-F847-A050-27D27A3D35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Freeform 134">
              <a:extLst>
                <a:ext uri="{FF2B5EF4-FFF2-40B4-BE49-F238E27FC236}">
                  <a16:creationId xmlns:a16="http://schemas.microsoft.com/office/drawing/2014/main" id="{CB3506B1-1B76-2B4F-92ED-0581496CD79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6" name="Rectangle 135">
              <a:extLst>
                <a:ext uri="{FF2B5EF4-FFF2-40B4-BE49-F238E27FC236}">
                  <a16:creationId xmlns:a16="http://schemas.microsoft.com/office/drawing/2014/main" id="{C29141DC-E1CD-CA47-AA6E-3F36A18F879C}"/>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67" name="Group 136">
              <a:extLst>
                <a:ext uri="{FF2B5EF4-FFF2-40B4-BE49-F238E27FC236}">
                  <a16:creationId xmlns:a16="http://schemas.microsoft.com/office/drawing/2014/main" id="{EAB3ACB3-470F-C840-AA24-17BBD7FD58A3}"/>
                </a:ext>
              </a:extLst>
            </p:cNvPr>
            <p:cNvGrpSpPr>
              <a:grpSpLocks/>
            </p:cNvGrpSpPr>
            <p:nvPr/>
          </p:nvGrpSpPr>
          <p:grpSpPr bwMode="auto">
            <a:xfrm>
              <a:off x="4749" y="668"/>
              <a:ext cx="581" cy="145"/>
              <a:chOff x="614" y="2568"/>
              <a:chExt cx="725" cy="139"/>
            </a:xfrm>
          </p:grpSpPr>
          <p:sp>
            <p:nvSpPr>
              <p:cNvPr id="292" name="AutoShape 137">
                <a:extLst>
                  <a:ext uri="{FF2B5EF4-FFF2-40B4-BE49-F238E27FC236}">
                    <a16:creationId xmlns:a16="http://schemas.microsoft.com/office/drawing/2014/main" id="{C020859C-D00D-7B45-962D-E8E3647B9B6D}"/>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AutoShape 138">
                <a:extLst>
                  <a:ext uri="{FF2B5EF4-FFF2-40B4-BE49-F238E27FC236}">
                    <a16:creationId xmlns:a16="http://schemas.microsoft.com/office/drawing/2014/main" id="{60E64D16-745C-7C42-81A9-0C7B93AE076D}"/>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68" name="Rectangle 139">
              <a:extLst>
                <a:ext uri="{FF2B5EF4-FFF2-40B4-BE49-F238E27FC236}">
                  <a16:creationId xmlns:a16="http://schemas.microsoft.com/office/drawing/2014/main" id="{F1D855D2-71AC-984F-9A72-50E8ABC1B688}"/>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69" name="Group 140">
              <a:extLst>
                <a:ext uri="{FF2B5EF4-FFF2-40B4-BE49-F238E27FC236}">
                  <a16:creationId xmlns:a16="http://schemas.microsoft.com/office/drawing/2014/main" id="{20BB9E40-6067-8049-AD58-FBE8FE00A726}"/>
                </a:ext>
              </a:extLst>
            </p:cNvPr>
            <p:cNvGrpSpPr>
              <a:grpSpLocks/>
            </p:cNvGrpSpPr>
            <p:nvPr/>
          </p:nvGrpSpPr>
          <p:grpSpPr bwMode="auto">
            <a:xfrm>
              <a:off x="4747" y="994"/>
              <a:ext cx="581" cy="134"/>
              <a:chOff x="614" y="2568"/>
              <a:chExt cx="725" cy="139"/>
            </a:xfrm>
          </p:grpSpPr>
          <p:sp>
            <p:nvSpPr>
              <p:cNvPr id="290" name="AutoShape 141">
                <a:extLst>
                  <a:ext uri="{FF2B5EF4-FFF2-40B4-BE49-F238E27FC236}">
                    <a16:creationId xmlns:a16="http://schemas.microsoft.com/office/drawing/2014/main" id="{2B68BE35-A43A-9149-A03B-07B187ED188F}"/>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AutoShape 142">
                <a:extLst>
                  <a:ext uri="{FF2B5EF4-FFF2-40B4-BE49-F238E27FC236}">
                    <a16:creationId xmlns:a16="http://schemas.microsoft.com/office/drawing/2014/main" id="{43D29C0B-DA7B-C74E-A16B-88D6DA5FC343}"/>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0" name="Rectangle 143">
              <a:extLst>
                <a:ext uri="{FF2B5EF4-FFF2-40B4-BE49-F238E27FC236}">
                  <a16:creationId xmlns:a16="http://schemas.microsoft.com/office/drawing/2014/main" id="{0F5C4F7B-5FAA-1840-9009-D9D57F79D692}"/>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1" name="Rectangle 144">
              <a:extLst>
                <a:ext uri="{FF2B5EF4-FFF2-40B4-BE49-F238E27FC236}">
                  <a16:creationId xmlns:a16="http://schemas.microsoft.com/office/drawing/2014/main" id="{BF7A105A-0D0F-D945-913B-9DE9C972C242}"/>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2" name="Group 145">
              <a:extLst>
                <a:ext uri="{FF2B5EF4-FFF2-40B4-BE49-F238E27FC236}">
                  <a16:creationId xmlns:a16="http://schemas.microsoft.com/office/drawing/2014/main" id="{10CBB227-95A4-914B-BF9A-A9635D613B84}"/>
                </a:ext>
              </a:extLst>
            </p:cNvPr>
            <p:cNvGrpSpPr>
              <a:grpSpLocks/>
            </p:cNvGrpSpPr>
            <p:nvPr/>
          </p:nvGrpSpPr>
          <p:grpSpPr bwMode="auto">
            <a:xfrm>
              <a:off x="4735" y="1627"/>
              <a:ext cx="582" cy="151"/>
              <a:chOff x="614" y="2568"/>
              <a:chExt cx="725" cy="139"/>
            </a:xfrm>
          </p:grpSpPr>
          <p:sp>
            <p:nvSpPr>
              <p:cNvPr id="288" name="AutoShape 146">
                <a:extLst>
                  <a:ext uri="{FF2B5EF4-FFF2-40B4-BE49-F238E27FC236}">
                    <a16:creationId xmlns:a16="http://schemas.microsoft.com/office/drawing/2014/main" id="{DB5D7EB6-D073-2D4B-B3BB-04D89CC597F1}"/>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9" name="AutoShape 147">
                <a:extLst>
                  <a:ext uri="{FF2B5EF4-FFF2-40B4-BE49-F238E27FC236}">
                    <a16:creationId xmlns:a16="http://schemas.microsoft.com/office/drawing/2014/main" id="{A0CFD582-078B-8445-A2D9-CF20F92CDD18}"/>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3" name="Freeform 148">
              <a:extLst>
                <a:ext uri="{FF2B5EF4-FFF2-40B4-BE49-F238E27FC236}">
                  <a16:creationId xmlns:a16="http://schemas.microsoft.com/office/drawing/2014/main" id="{947FD5AC-F03D-0B44-BCDE-4549BC61250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4" name="Group 149">
              <a:extLst>
                <a:ext uri="{FF2B5EF4-FFF2-40B4-BE49-F238E27FC236}">
                  <a16:creationId xmlns:a16="http://schemas.microsoft.com/office/drawing/2014/main" id="{9B44B04A-F8ED-0347-ADCB-1B8E61433E6D}"/>
                </a:ext>
              </a:extLst>
            </p:cNvPr>
            <p:cNvGrpSpPr>
              <a:grpSpLocks/>
            </p:cNvGrpSpPr>
            <p:nvPr/>
          </p:nvGrpSpPr>
          <p:grpSpPr bwMode="auto">
            <a:xfrm>
              <a:off x="4739" y="1327"/>
              <a:ext cx="582" cy="139"/>
              <a:chOff x="614" y="2568"/>
              <a:chExt cx="725" cy="139"/>
            </a:xfrm>
          </p:grpSpPr>
          <p:sp>
            <p:nvSpPr>
              <p:cNvPr id="286" name="AutoShape 150">
                <a:extLst>
                  <a:ext uri="{FF2B5EF4-FFF2-40B4-BE49-F238E27FC236}">
                    <a16:creationId xmlns:a16="http://schemas.microsoft.com/office/drawing/2014/main" id="{636BD840-6281-2248-803C-E55A27601CE0}"/>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7" name="AutoShape 151">
                <a:extLst>
                  <a:ext uri="{FF2B5EF4-FFF2-40B4-BE49-F238E27FC236}">
                    <a16:creationId xmlns:a16="http://schemas.microsoft.com/office/drawing/2014/main" id="{03A123BA-E3B3-1D47-9672-817DDBA916F1}"/>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5" name="Rectangle 152">
              <a:extLst>
                <a:ext uri="{FF2B5EF4-FFF2-40B4-BE49-F238E27FC236}">
                  <a16:creationId xmlns:a16="http://schemas.microsoft.com/office/drawing/2014/main" id="{4D20038F-2D96-1F44-8783-5BAADC6A31AB}"/>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6" name="Freeform 153">
              <a:extLst>
                <a:ext uri="{FF2B5EF4-FFF2-40B4-BE49-F238E27FC236}">
                  <a16:creationId xmlns:a16="http://schemas.microsoft.com/office/drawing/2014/main" id="{ACF47485-E420-FE49-A587-FD7E913695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7" name="Freeform 154">
              <a:extLst>
                <a:ext uri="{FF2B5EF4-FFF2-40B4-BE49-F238E27FC236}">
                  <a16:creationId xmlns:a16="http://schemas.microsoft.com/office/drawing/2014/main" id="{28316736-14D9-7F43-A8EA-196B798633A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8" name="Oval 155">
              <a:extLst>
                <a:ext uri="{FF2B5EF4-FFF2-40B4-BE49-F238E27FC236}">
                  <a16:creationId xmlns:a16="http://schemas.microsoft.com/office/drawing/2014/main" id="{2722AD07-821C-CB4C-9B0B-DAF52F98109B}"/>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9" name="Freeform 156">
              <a:extLst>
                <a:ext uri="{FF2B5EF4-FFF2-40B4-BE49-F238E27FC236}">
                  <a16:creationId xmlns:a16="http://schemas.microsoft.com/office/drawing/2014/main" id="{AB77166F-9EFA-304A-B417-50C6912B7A0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0" name="AutoShape 157">
              <a:extLst>
                <a:ext uri="{FF2B5EF4-FFF2-40B4-BE49-F238E27FC236}">
                  <a16:creationId xmlns:a16="http://schemas.microsoft.com/office/drawing/2014/main" id="{D3E26CDB-2B77-8541-94DF-35B22CFF7E05}"/>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1" name="AutoShape 158">
              <a:extLst>
                <a:ext uri="{FF2B5EF4-FFF2-40B4-BE49-F238E27FC236}">
                  <a16:creationId xmlns:a16="http://schemas.microsoft.com/office/drawing/2014/main" id="{FF893C65-60BF-8948-93D4-F47C74AABF12}"/>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2" name="Oval 159">
              <a:extLst>
                <a:ext uri="{FF2B5EF4-FFF2-40B4-BE49-F238E27FC236}">
                  <a16:creationId xmlns:a16="http://schemas.microsoft.com/office/drawing/2014/main" id="{DD307CA4-5E6F-9742-9FA0-4ABF90FAE297}"/>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Oval 160">
              <a:extLst>
                <a:ext uri="{FF2B5EF4-FFF2-40B4-BE49-F238E27FC236}">
                  <a16:creationId xmlns:a16="http://schemas.microsoft.com/office/drawing/2014/main" id="{3A77FE5B-B51A-4746-8BEB-840D217B5992}"/>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84" name="Oval 161">
              <a:extLst>
                <a:ext uri="{FF2B5EF4-FFF2-40B4-BE49-F238E27FC236}">
                  <a16:creationId xmlns:a16="http://schemas.microsoft.com/office/drawing/2014/main" id="{B7459A07-79C7-4A4E-8631-AD543B8123CD}"/>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5" name="Rectangle 162">
              <a:extLst>
                <a:ext uri="{FF2B5EF4-FFF2-40B4-BE49-F238E27FC236}">
                  <a16:creationId xmlns:a16="http://schemas.microsoft.com/office/drawing/2014/main" id="{D905B9A3-8633-4345-B7CC-84D2E540FA92}"/>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94" name="Group 97">
            <a:extLst>
              <a:ext uri="{FF2B5EF4-FFF2-40B4-BE49-F238E27FC236}">
                <a16:creationId xmlns:a16="http://schemas.microsoft.com/office/drawing/2014/main" id="{ADB3DE3D-4165-3B46-BB9B-5858B8FFA369}"/>
              </a:ext>
            </a:extLst>
          </p:cNvPr>
          <p:cNvGrpSpPr>
            <a:grpSpLocks/>
          </p:cNvGrpSpPr>
          <p:nvPr/>
        </p:nvGrpSpPr>
        <p:grpSpPr bwMode="auto">
          <a:xfrm>
            <a:off x="3836080" y="4768450"/>
            <a:ext cx="511175" cy="693737"/>
            <a:chOff x="4140" y="429"/>
            <a:chExt cx="1425" cy="2396"/>
          </a:xfrm>
        </p:grpSpPr>
        <p:sp>
          <p:nvSpPr>
            <p:cNvPr id="295" name="Freeform 98">
              <a:extLst>
                <a:ext uri="{FF2B5EF4-FFF2-40B4-BE49-F238E27FC236}">
                  <a16:creationId xmlns:a16="http://schemas.microsoft.com/office/drawing/2014/main" id="{03202765-8544-C841-9C63-3A1DA333ED9E}"/>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Rectangle 99">
              <a:extLst>
                <a:ext uri="{FF2B5EF4-FFF2-40B4-BE49-F238E27FC236}">
                  <a16:creationId xmlns:a16="http://schemas.microsoft.com/office/drawing/2014/main" id="{CAE8C355-09FA-4C47-BBAF-D5EDAD32977C}"/>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Freeform 100">
              <a:extLst>
                <a:ext uri="{FF2B5EF4-FFF2-40B4-BE49-F238E27FC236}">
                  <a16:creationId xmlns:a16="http://schemas.microsoft.com/office/drawing/2014/main" id="{1813AF87-1962-CC41-9EA2-E9AAF9C15C5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8" name="Freeform 101">
              <a:extLst>
                <a:ext uri="{FF2B5EF4-FFF2-40B4-BE49-F238E27FC236}">
                  <a16:creationId xmlns:a16="http://schemas.microsoft.com/office/drawing/2014/main" id="{635DA424-468C-B74D-A71E-8D5238607FD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9" name="Rectangle 102">
              <a:extLst>
                <a:ext uri="{FF2B5EF4-FFF2-40B4-BE49-F238E27FC236}">
                  <a16:creationId xmlns:a16="http://schemas.microsoft.com/office/drawing/2014/main" id="{D1116DD3-4725-3F42-9140-A650EBC8887C}"/>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03">
              <a:extLst>
                <a:ext uri="{FF2B5EF4-FFF2-40B4-BE49-F238E27FC236}">
                  <a16:creationId xmlns:a16="http://schemas.microsoft.com/office/drawing/2014/main" id="{96E3F381-15B8-1B49-A258-044D4112E792}"/>
                </a:ext>
              </a:extLst>
            </p:cNvPr>
            <p:cNvGrpSpPr>
              <a:grpSpLocks/>
            </p:cNvGrpSpPr>
            <p:nvPr/>
          </p:nvGrpSpPr>
          <p:grpSpPr bwMode="auto">
            <a:xfrm>
              <a:off x="4749" y="668"/>
              <a:ext cx="581" cy="145"/>
              <a:chOff x="614" y="2568"/>
              <a:chExt cx="725" cy="139"/>
            </a:xfrm>
          </p:grpSpPr>
          <p:sp>
            <p:nvSpPr>
              <p:cNvPr id="325" name="AutoShape 104">
                <a:extLst>
                  <a:ext uri="{FF2B5EF4-FFF2-40B4-BE49-F238E27FC236}">
                    <a16:creationId xmlns:a16="http://schemas.microsoft.com/office/drawing/2014/main" id="{D6B0BF9E-9CBE-1549-B2D8-839D9B2C5BAD}"/>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6" name="AutoShape 105">
                <a:extLst>
                  <a:ext uri="{FF2B5EF4-FFF2-40B4-BE49-F238E27FC236}">
                    <a16:creationId xmlns:a16="http://schemas.microsoft.com/office/drawing/2014/main" id="{A0661E37-0B6D-1049-81DE-EB828721F1B3}"/>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06">
              <a:extLst>
                <a:ext uri="{FF2B5EF4-FFF2-40B4-BE49-F238E27FC236}">
                  <a16:creationId xmlns:a16="http://schemas.microsoft.com/office/drawing/2014/main" id="{BAB9B843-66F5-2248-A3E2-DF01D33259AC}"/>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2" name="Group 107">
              <a:extLst>
                <a:ext uri="{FF2B5EF4-FFF2-40B4-BE49-F238E27FC236}">
                  <a16:creationId xmlns:a16="http://schemas.microsoft.com/office/drawing/2014/main" id="{6518B94D-305C-3E4D-8DCB-3FC99FAF969F}"/>
                </a:ext>
              </a:extLst>
            </p:cNvPr>
            <p:cNvGrpSpPr>
              <a:grpSpLocks/>
            </p:cNvGrpSpPr>
            <p:nvPr/>
          </p:nvGrpSpPr>
          <p:grpSpPr bwMode="auto">
            <a:xfrm>
              <a:off x="4747" y="994"/>
              <a:ext cx="581" cy="134"/>
              <a:chOff x="614" y="2568"/>
              <a:chExt cx="725" cy="139"/>
            </a:xfrm>
          </p:grpSpPr>
          <p:sp>
            <p:nvSpPr>
              <p:cNvPr id="323" name="AutoShape 108">
                <a:extLst>
                  <a:ext uri="{FF2B5EF4-FFF2-40B4-BE49-F238E27FC236}">
                    <a16:creationId xmlns:a16="http://schemas.microsoft.com/office/drawing/2014/main" id="{515F809F-C8CD-E74B-A09F-05D4DAD5CA32}"/>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09">
                <a:extLst>
                  <a:ext uri="{FF2B5EF4-FFF2-40B4-BE49-F238E27FC236}">
                    <a16:creationId xmlns:a16="http://schemas.microsoft.com/office/drawing/2014/main" id="{1541720E-86CE-9D4E-B90E-2C12EBF7C8CD}"/>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3" name="Rectangle 110">
              <a:extLst>
                <a:ext uri="{FF2B5EF4-FFF2-40B4-BE49-F238E27FC236}">
                  <a16:creationId xmlns:a16="http://schemas.microsoft.com/office/drawing/2014/main" id="{F81C1D2B-CFBB-FE4E-BEAF-3C01C171CA48}"/>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4" name="Rectangle 111">
              <a:extLst>
                <a:ext uri="{FF2B5EF4-FFF2-40B4-BE49-F238E27FC236}">
                  <a16:creationId xmlns:a16="http://schemas.microsoft.com/office/drawing/2014/main" id="{7BD2FBC8-D08A-B246-BE8D-016678697A5A}"/>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12">
              <a:extLst>
                <a:ext uri="{FF2B5EF4-FFF2-40B4-BE49-F238E27FC236}">
                  <a16:creationId xmlns:a16="http://schemas.microsoft.com/office/drawing/2014/main" id="{D3D80363-2E2A-2849-972A-EE8ED7BFA46E}"/>
                </a:ext>
              </a:extLst>
            </p:cNvPr>
            <p:cNvGrpSpPr>
              <a:grpSpLocks/>
            </p:cNvGrpSpPr>
            <p:nvPr/>
          </p:nvGrpSpPr>
          <p:grpSpPr bwMode="auto">
            <a:xfrm>
              <a:off x="4735" y="1627"/>
              <a:ext cx="582" cy="151"/>
              <a:chOff x="614" y="2568"/>
              <a:chExt cx="725" cy="139"/>
            </a:xfrm>
          </p:grpSpPr>
          <p:sp>
            <p:nvSpPr>
              <p:cNvPr id="321" name="AutoShape 113">
                <a:extLst>
                  <a:ext uri="{FF2B5EF4-FFF2-40B4-BE49-F238E27FC236}">
                    <a16:creationId xmlns:a16="http://schemas.microsoft.com/office/drawing/2014/main" id="{0BD3B318-134A-A84C-96F2-1BDB9863DC41}"/>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14">
                <a:extLst>
                  <a:ext uri="{FF2B5EF4-FFF2-40B4-BE49-F238E27FC236}">
                    <a16:creationId xmlns:a16="http://schemas.microsoft.com/office/drawing/2014/main" id="{27120C70-DCE9-2E4D-B0C9-DD055D0981F5}"/>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Freeform 115">
              <a:extLst>
                <a:ext uri="{FF2B5EF4-FFF2-40B4-BE49-F238E27FC236}">
                  <a16:creationId xmlns:a16="http://schemas.microsoft.com/office/drawing/2014/main" id="{32116D06-1E4E-6E40-B6AE-33AC5758366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7" name="Group 116">
              <a:extLst>
                <a:ext uri="{FF2B5EF4-FFF2-40B4-BE49-F238E27FC236}">
                  <a16:creationId xmlns:a16="http://schemas.microsoft.com/office/drawing/2014/main" id="{5BCFC18E-7FE4-8B45-A160-7D7B86F88D6D}"/>
                </a:ext>
              </a:extLst>
            </p:cNvPr>
            <p:cNvGrpSpPr>
              <a:grpSpLocks/>
            </p:cNvGrpSpPr>
            <p:nvPr/>
          </p:nvGrpSpPr>
          <p:grpSpPr bwMode="auto">
            <a:xfrm>
              <a:off x="4739" y="1327"/>
              <a:ext cx="582" cy="139"/>
              <a:chOff x="614" y="2568"/>
              <a:chExt cx="725" cy="139"/>
            </a:xfrm>
          </p:grpSpPr>
          <p:sp>
            <p:nvSpPr>
              <p:cNvPr id="319" name="AutoShape 117">
                <a:extLst>
                  <a:ext uri="{FF2B5EF4-FFF2-40B4-BE49-F238E27FC236}">
                    <a16:creationId xmlns:a16="http://schemas.microsoft.com/office/drawing/2014/main" id="{A5FD1A90-49C4-2948-9007-9990A218BEE7}"/>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18">
                <a:extLst>
                  <a:ext uri="{FF2B5EF4-FFF2-40B4-BE49-F238E27FC236}">
                    <a16:creationId xmlns:a16="http://schemas.microsoft.com/office/drawing/2014/main" id="{AD5A551B-E827-BE40-871C-2FE9EA42BC52}"/>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8" name="Rectangle 119">
              <a:extLst>
                <a:ext uri="{FF2B5EF4-FFF2-40B4-BE49-F238E27FC236}">
                  <a16:creationId xmlns:a16="http://schemas.microsoft.com/office/drawing/2014/main" id="{9E89F03E-4741-2E45-BBF4-F9CEAC095B32}"/>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Freeform 120">
              <a:extLst>
                <a:ext uri="{FF2B5EF4-FFF2-40B4-BE49-F238E27FC236}">
                  <a16:creationId xmlns:a16="http://schemas.microsoft.com/office/drawing/2014/main" id="{5B36F789-D673-924A-B6E2-89FF2E71B9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21">
              <a:extLst>
                <a:ext uri="{FF2B5EF4-FFF2-40B4-BE49-F238E27FC236}">
                  <a16:creationId xmlns:a16="http://schemas.microsoft.com/office/drawing/2014/main" id="{575FFFE5-59E8-454D-8E1B-8661926F3F4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Oval 122">
              <a:extLst>
                <a:ext uri="{FF2B5EF4-FFF2-40B4-BE49-F238E27FC236}">
                  <a16:creationId xmlns:a16="http://schemas.microsoft.com/office/drawing/2014/main" id="{01273880-520A-0D47-94ED-5792308AEEBD}"/>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Freeform 123">
              <a:extLst>
                <a:ext uri="{FF2B5EF4-FFF2-40B4-BE49-F238E27FC236}">
                  <a16:creationId xmlns:a16="http://schemas.microsoft.com/office/drawing/2014/main" id="{20B4A8A9-719B-B94A-84E0-FEDC33E21EF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AutoShape 124">
              <a:extLst>
                <a:ext uri="{FF2B5EF4-FFF2-40B4-BE49-F238E27FC236}">
                  <a16:creationId xmlns:a16="http://schemas.microsoft.com/office/drawing/2014/main" id="{E2C42425-B3EE-8146-91D1-2DD406A09511}"/>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AutoShape 125">
              <a:extLst>
                <a:ext uri="{FF2B5EF4-FFF2-40B4-BE49-F238E27FC236}">
                  <a16:creationId xmlns:a16="http://schemas.microsoft.com/office/drawing/2014/main" id="{4F76F24A-FC5D-6A4F-9463-E77748FD58B4}"/>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5" name="Oval 126">
              <a:extLst>
                <a:ext uri="{FF2B5EF4-FFF2-40B4-BE49-F238E27FC236}">
                  <a16:creationId xmlns:a16="http://schemas.microsoft.com/office/drawing/2014/main" id="{1D9B7E36-CAB9-0E4B-B681-F767080585D7}"/>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Oval 127">
              <a:extLst>
                <a:ext uri="{FF2B5EF4-FFF2-40B4-BE49-F238E27FC236}">
                  <a16:creationId xmlns:a16="http://schemas.microsoft.com/office/drawing/2014/main" id="{E3545956-0C42-C345-87E7-B325418EDA02}"/>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7" name="Oval 128">
              <a:extLst>
                <a:ext uri="{FF2B5EF4-FFF2-40B4-BE49-F238E27FC236}">
                  <a16:creationId xmlns:a16="http://schemas.microsoft.com/office/drawing/2014/main" id="{E67EEB31-8E9F-7949-9AEE-953592735608}"/>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Rectangle 129">
              <a:extLst>
                <a:ext uri="{FF2B5EF4-FFF2-40B4-BE49-F238E27FC236}">
                  <a16:creationId xmlns:a16="http://schemas.microsoft.com/office/drawing/2014/main" id="{5E38596A-D6EE-8A43-B103-6CC1A20DBB67}"/>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7" name="Group 20">
            <a:extLst>
              <a:ext uri="{FF2B5EF4-FFF2-40B4-BE49-F238E27FC236}">
                <a16:creationId xmlns:a16="http://schemas.microsoft.com/office/drawing/2014/main" id="{6B376882-67D1-6642-B577-EE5384FDD0DA}"/>
              </a:ext>
            </a:extLst>
          </p:cNvPr>
          <p:cNvGrpSpPr>
            <a:grpSpLocks/>
          </p:cNvGrpSpPr>
          <p:nvPr/>
        </p:nvGrpSpPr>
        <p:grpSpPr bwMode="auto">
          <a:xfrm>
            <a:off x="3969430" y="5055787"/>
            <a:ext cx="809625" cy="1049338"/>
            <a:chOff x="4296" y="2627"/>
            <a:chExt cx="510" cy="661"/>
          </a:xfrm>
        </p:grpSpPr>
        <p:sp>
          <p:nvSpPr>
            <p:cNvPr id="328" name="Rectangle 21">
              <a:extLst>
                <a:ext uri="{FF2B5EF4-FFF2-40B4-BE49-F238E27FC236}">
                  <a16:creationId xmlns:a16="http://schemas.microsoft.com/office/drawing/2014/main" id="{CC5D394C-77F3-944C-B991-14BF75531143}"/>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9" name="Text Box 22">
              <a:extLst>
                <a:ext uri="{FF2B5EF4-FFF2-40B4-BE49-F238E27FC236}">
                  <a16:creationId xmlns:a16="http://schemas.microsoft.com/office/drawing/2014/main" id="{EE677E13-F5D8-F64B-8BF4-7DF73BB03D8D}"/>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23">
              <a:extLst>
                <a:ext uri="{FF2B5EF4-FFF2-40B4-BE49-F238E27FC236}">
                  <a16:creationId xmlns:a16="http://schemas.microsoft.com/office/drawing/2014/main" id="{7D15F646-E03A-774B-A508-1EF0B3C4C544}"/>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Line 24">
              <a:extLst>
                <a:ext uri="{FF2B5EF4-FFF2-40B4-BE49-F238E27FC236}">
                  <a16:creationId xmlns:a16="http://schemas.microsoft.com/office/drawing/2014/main" id="{AE3EF45E-8540-9B48-AAEF-B5B93F92C2DA}"/>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Line 25">
              <a:extLst>
                <a:ext uri="{FF2B5EF4-FFF2-40B4-BE49-F238E27FC236}">
                  <a16:creationId xmlns:a16="http://schemas.microsoft.com/office/drawing/2014/main" id="{9A3B4EF6-63F2-0947-B7B6-7FADC44E6420}"/>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Line 26">
              <a:extLst>
                <a:ext uri="{FF2B5EF4-FFF2-40B4-BE49-F238E27FC236}">
                  <a16:creationId xmlns:a16="http://schemas.microsoft.com/office/drawing/2014/main" id="{28713178-2168-3342-8EA0-1EFAEB77CFB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4" name="Line 27">
              <a:extLst>
                <a:ext uri="{FF2B5EF4-FFF2-40B4-BE49-F238E27FC236}">
                  <a16:creationId xmlns:a16="http://schemas.microsoft.com/office/drawing/2014/main" id="{7F512291-0783-2C4D-A8BC-E711760A298F}"/>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5" name="Line 28">
              <a:extLst>
                <a:ext uri="{FF2B5EF4-FFF2-40B4-BE49-F238E27FC236}">
                  <a16:creationId xmlns:a16="http://schemas.microsoft.com/office/drawing/2014/main" id="{C7F7AFBC-09B9-1A4A-B167-5E31466A0B81}"/>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6" name="Line 29">
              <a:extLst>
                <a:ext uri="{FF2B5EF4-FFF2-40B4-BE49-F238E27FC236}">
                  <a16:creationId xmlns:a16="http://schemas.microsoft.com/office/drawing/2014/main" id="{36AD3A7A-6001-B248-909D-97FF4FEC888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7" name="Line 30">
              <a:extLst>
                <a:ext uri="{FF2B5EF4-FFF2-40B4-BE49-F238E27FC236}">
                  <a16:creationId xmlns:a16="http://schemas.microsoft.com/office/drawing/2014/main" id="{AAD9F1B0-F0AE-1E4A-9E8B-7B0411EAF150}"/>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31">
              <a:extLst>
                <a:ext uri="{FF2B5EF4-FFF2-40B4-BE49-F238E27FC236}">
                  <a16:creationId xmlns:a16="http://schemas.microsoft.com/office/drawing/2014/main" id="{3F9EB85C-0662-2944-B53C-B5C5F284A0B7}"/>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9" name="Rectangle 32">
              <a:extLst>
                <a:ext uri="{FF2B5EF4-FFF2-40B4-BE49-F238E27FC236}">
                  <a16:creationId xmlns:a16="http://schemas.microsoft.com/office/drawing/2014/main" id="{E9D294E7-8C79-5A40-B5A2-9B0D1E8C6440}"/>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0" name="Rectangle 33">
              <a:extLst>
                <a:ext uri="{FF2B5EF4-FFF2-40B4-BE49-F238E27FC236}">
                  <a16:creationId xmlns:a16="http://schemas.microsoft.com/office/drawing/2014/main" id="{1ECAEAF4-8B77-874F-AE38-AF22ED2624E7}"/>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1" name="Rectangle 34">
              <a:extLst>
                <a:ext uri="{FF2B5EF4-FFF2-40B4-BE49-F238E27FC236}">
                  <a16:creationId xmlns:a16="http://schemas.microsoft.com/office/drawing/2014/main" id="{DA0B2421-1373-8547-9A4B-4EF52BDE0BEB}"/>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2" name="Rectangle 35">
              <a:extLst>
                <a:ext uri="{FF2B5EF4-FFF2-40B4-BE49-F238E27FC236}">
                  <a16:creationId xmlns:a16="http://schemas.microsoft.com/office/drawing/2014/main" id="{7C2F1B41-189C-4A43-BEF6-C6BE6D5D3591}"/>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pic>
        <p:nvPicPr>
          <p:cNvPr id="343" name="Picture 36" descr="Alice">
            <a:extLst>
              <a:ext uri="{FF2B5EF4-FFF2-40B4-BE49-F238E27FC236}">
                <a16:creationId xmlns:a16="http://schemas.microsoft.com/office/drawing/2014/main" id="{63AFF8CB-097F-3846-84FD-E89880F62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367" y="5220887"/>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Picture 37" descr="Bob">
            <a:extLst>
              <a:ext uri="{FF2B5EF4-FFF2-40B4-BE49-F238E27FC236}">
                <a16:creationId xmlns:a16="http://schemas.microsoft.com/office/drawing/2014/main" id="{67A94867-6C86-964D-8B53-832FD2915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4180" y="5125637"/>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5" name="Group 48">
            <a:extLst>
              <a:ext uri="{FF2B5EF4-FFF2-40B4-BE49-F238E27FC236}">
                <a16:creationId xmlns:a16="http://schemas.microsoft.com/office/drawing/2014/main" id="{EEADEB4C-0DE5-7A47-B0C1-F7A8830D9591}"/>
              </a:ext>
            </a:extLst>
          </p:cNvPr>
          <p:cNvGrpSpPr>
            <a:grpSpLocks/>
          </p:cNvGrpSpPr>
          <p:nvPr/>
        </p:nvGrpSpPr>
        <p:grpSpPr bwMode="auto">
          <a:xfrm>
            <a:off x="6160180" y="5001812"/>
            <a:ext cx="809625" cy="1049338"/>
            <a:chOff x="4296" y="2627"/>
            <a:chExt cx="510" cy="661"/>
          </a:xfrm>
        </p:grpSpPr>
        <p:sp>
          <p:nvSpPr>
            <p:cNvPr id="346" name="Rectangle 49">
              <a:extLst>
                <a:ext uri="{FF2B5EF4-FFF2-40B4-BE49-F238E27FC236}">
                  <a16:creationId xmlns:a16="http://schemas.microsoft.com/office/drawing/2014/main" id="{4564DF36-9849-6946-BAA4-346D46ED3C10}"/>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Text Box 50">
              <a:extLst>
                <a:ext uri="{FF2B5EF4-FFF2-40B4-BE49-F238E27FC236}">
                  <a16:creationId xmlns:a16="http://schemas.microsoft.com/office/drawing/2014/main" id="{95B494F8-B148-1E44-ABE8-6EC09DFF7FA9}"/>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Rectangle 51">
              <a:extLst>
                <a:ext uri="{FF2B5EF4-FFF2-40B4-BE49-F238E27FC236}">
                  <a16:creationId xmlns:a16="http://schemas.microsoft.com/office/drawing/2014/main" id="{1B9214B0-3A96-5243-BB24-2F3F43E20713}"/>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Line 52">
              <a:extLst>
                <a:ext uri="{FF2B5EF4-FFF2-40B4-BE49-F238E27FC236}">
                  <a16:creationId xmlns:a16="http://schemas.microsoft.com/office/drawing/2014/main" id="{D4C180E7-B105-D24F-9DB1-1A50C299AE0C}"/>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Line 53">
              <a:extLst>
                <a:ext uri="{FF2B5EF4-FFF2-40B4-BE49-F238E27FC236}">
                  <a16:creationId xmlns:a16="http://schemas.microsoft.com/office/drawing/2014/main" id="{165FB39B-14E6-9043-A51D-266CB4D4D8E2}"/>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1" name="Line 54">
              <a:extLst>
                <a:ext uri="{FF2B5EF4-FFF2-40B4-BE49-F238E27FC236}">
                  <a16:creationId xmlns:a16="http://schemas.microsoft.com/office/drawing/2014/main" id="{B0C3A7D7-CF8F-CD41-B9DD-E546D2C03D79}"/>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Line 55">
              <a:extLst>
                <a:ext uri="{FF2B5EF4-FFF2-40B4-BE49-F238E27FC236}">
                  <a16:creationId xmlns:a16="http://schemas.microsoft.com/office/drawing/2014/main" id="{079A54A6-69B3-6245-A536-821615DFA168}"/>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3" name="Line 56">
              <a:extLst>
                <a:ext uri="{FF2B5EF4-FFF2-40B4-BE49-F238E27FC236}">
                  <a16:creationId xmlns:a16="http://schemas.microsoft.com/office/drawing/2014/main" id="{50C02768-BE49-0E48-AB58-3ED05EA97C8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Line 57">
              <a:extLst>
                <a:ext uri="{FF2B5EF4-FFF2-40B4-BE49-F238E27FC236}">
                  <a16:creationId xmlns:a16="http://schemas.microsoft.com/office/drawing/2014/main" id="{5765AB2A-57FC-9647-A5F1-3A42797BED8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5" name="Line 58">
              <a:extLst>
                <a:ext uri="{FF2B5EF4-FFF2-40B4-BE49-F238E27FC236}">
                  <a16:creationId xmlns:a16="http://schemas.microsoft.com/office/drawing/2014/main" id="{1D662A5A-250B-5C43-A940-153B333F97AE}"/>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Rectangle 59">
              <a:extLst>
                <a:ext uri="{FF2B5EF4-FFF2-40B4-BE49-F238E27FC236}">
                  <a16:creationId xmlns:a16="http://schemas.microsoft.com/office/drawing/2014/main" id="{C467817D-72BB-304A-907C-15078ACB986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7" name="Rectangle 60">
              <a:extLst>
                <a:ext uri="{FF2B5EF4-FFF2-40B4-BE49-F238E27FC236}">
                  <a16:creationId xmlns:a16="http://schemas.microsoft.com/office/drawing/2014/main" id="{C8B9E0B3-EA63-0E42-BAC5-67850547EF6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Rectangle 61">
              <a:extLst>
                <a:ext uri="{FF2B5EF4-FFF2-40B4-BE49-F238E27FC236}">
                  <a16:creationId xmlns:a16="http://schemas.microsoft.com/office/drawing/2014/main" id="{43E44E4D-C23B-D34F-9AD2-5DFAD5B508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9" name="Rectangle 62">
              <a:extLst>
                <a:ext uri="{FF2B5EF4-FFF2-40B4-BE49-F238E27FC236}">
                  <a16:creationId xmlns:a16="http://schemas.microsoft.com/office/drawing/2014/main" id="{34AACE8E-FCF4-2846-85E1-B707176DB476}"/>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Rectangle 63">
              <a:extLst>
                <a:ext uri="{FF2B5EF4-FFF2-40B4-BE49-F238E27FC236}">
                  <a16:creationId xmlns:a16="http://schemas.microsoft.com/office/drawing/2014/main" id="{C6EFAB4C-6FC0-5A44-9BD5-6EF789ED3EA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1" name="Line 69">
            <a:extLst>
              <a:ext uri="{FF2B5EF4-FFF2-40B4-BE49-F238E27FC236}">
                <a16:creationId xmlns:a16="http://schemas.microsoft.com/office/drawing/2014/main" id="{B12BA932-5325-874B-B19A-B088808F43F7}"/>
              </a:ext>
            </a:extLst>
          </p:cNvPr>
          <p:cNvSpPr>
            <a:spLocks noChangeShapeType="1"/>
          </p:cNvSpPr>
          <p:nvPr/>
        </p:nvSpPr>
        <p:spPr bwMode="auto">
          <a:xfrm>
            <a:off x="3089955" y="5593950"/>
            <a:ext cx="892175" cy="146050"/>
          </a:xfrm>
          <a:prstGeom prst="line">
            <a:avLst/>
          </a:prstGeom>
          <a:noFill/>
          <a:ln w="127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2" name="Line 70">
            <a:extLst>
              <a:ext uri="{FF2B5EF4-FFF2-40B4-BE49-F238E27FC236}">
                <a16:creationId xmlns:a16="http://schemas.microsoft.com/office/drawing/2014/main" id="{9B0EC571-15F5-F54A-9590-2FC0C5F87261}"/>
              </a:ext>
            </a:extLst>
          </p:cNvPr>
          <p:cNvSpPr>
            <a:spLocks noChangeShapeType="1"/>
          </p:cNvSpPr>
          <p:nvPr/>
        </p:nvSpPr>
        <p:spPr bwMode="auto">
          <a:xfrm>
            <a:off x="4775880" y="5728887"/>
            <a:ext cx="1379537" cy="219075"/>
          </a:xfrm>
          <a:prstGeom prst="line">
            <a:avLst/>
          </a:prstGeom>
          <a:noFill/>
          <a:ln w="127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Line 71">
            <a:extLst>
              <a:ext uri="{FF2B5EF4-FFF2-40B4-BE49-F238E27FC236}">
                <a16:creationId xmlns:a16="http://schemas.microsoft.com/office/drawing/2014/main" id="{0CC82D8C-ED1C-6E42-9BF1-DA1481F0EEE6}"/>
              </a:ext>
            </a:extLst>
          </p:cNvPr>
          <p:cNvSpPr>
            <a:spLocks noChangeShapeType="1"/>
          </p:cNvSpPr>
          <p:nvPr/>
        </p:nvSpPr>
        <p:spPr bwMode="auto">
          <a:xfrm flipV="1">
            <a:off x="7006317" y="5508225"/>
            <a:ext cx="1027113" cy="427037"/>
          </a:xfrm>
          <a:prstGeom prst="line">
            <a:avLst/>
          </a:prstGeom>
          <a:noFill/>
          <a:ln w="127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Oval 72">
            <a:extLst>
              <a:ext uri="{FF2B5EF4-FFF2-40B4-BE49-F238E27FC236}">
                <a16:creationId xmlns:a16="http://schemas.microsoft.com/office/drawing/2014/main" id="{0B743518-B7A3-D649-BBB1-081C12DD5412}"/>
              </a:ext>
            </a:extLst>
          </p:cNvPr>
          <p:cNvSpPr>
            <a:spLocks noChangeArrowheads="1"/>
          </p:cNvSpPr>
          <p:nvPr/>
        </p:nvSpPr>
        <p:spPr bwMode="auto">
          <a:xfrm>
            <a:off x="2220005" y="5043087"/>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Oval 74">
            <a:extLst>
              <a:ext uri="{FF2B5EF4-FFF2-40B4-BE49-F238E27FC236}">
                <a16:creationId xmlns:a16="http://schemas.microsoft.com/office/drawing/2014/main" id="{DC2768BB-DD45-4E4B-BBD1-C179D968FBBA}"/>
              </a:ext>
            </a:extLst>
          </p:cNvPr>
          <p:cNvSpPr>
            <a:spLocks noChangeArrowheads="1"/>
          </p:cNvSpPr>
          <p:nvPr/>
        </p:nvSpPr>
        <p:spPr bwMode="auto">
          <a:xfrm>
            <a:off x="3329667" y="5538387"/>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Oval 75">
            <a:extLst>
              <a:ext uri="{FF2B5EF4-FFF2-40B4-BE49-F238E27FC236}">
                <a16:creationId xmlns:a16="http://schemas.microsoft.com/office/drawing/2014/main" id="{FC69D002-21E2-4843-8E47-2D7A1DFF3E9D}"/>
              </a:ext>
            </a:extLst>
          </p:cNvPr>
          <p:cNvSpPr>
            <a:spLocks noChangeArrowheads="1"/>
          </p:cNvSpPr>
          <p:nvPr/>
        </p:nvSpPr>
        <p:spPr bwMode="auto">
          <a:xfrm>
            <a:off x="4201205" y="5617762"/>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7" name="Oval 76">
            <a:extLst>
              <a:ext uri="{FF2B5EF4-FFF2-40B4-BE49-F238E27FC236}">
                <a16:creationId xmlns:a16="http://schemas.microsoft.com/office/drawing/2014/main" id="{81E42442-3779-D54A-9503-408605D98DA8}"/>
              </a:ext>
            </a:extLst>
          </p:cNvPr>
          <p:cNvSpPr>
            <a:spLocks noChangeArrowheads="1"/>
          </p:cNvSpPr>
          <p:nvPr/>
        </p:nvSpPr>
        <p:spPr bwMode="auto">
          <a:xfrm>
            <a:off x="5312455" y="5703487"/>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4</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 name="Oval 77">
            <a:extLst>
              <a:ext uri="{FF2B5EF4-FFF2-40B4-BE49-F238E27FC236}">
                <a16:creationId xmlns:a16="http://schemas.microsoft.com/office/drawing/2014/main" id="{B036CC3D-838C-C54C-AC10-70245E28B484}"/>
              </a:ext>
            </a:extLst>
          </p:cNvPr>
          <p:cNvSpPr>
            <a:spLocks noChangeArrowheads="1"/>
          </p:cNvSpPr>
          <p:nvPr/>
        </p:nvSpPr>
        <p:spPr bwMode="auto">
          <a:xfrm>
            <a:off x="6417355" y="6035275"/>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5</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 name="Oval 78">
            <a:extLst>
              <a:ext uri="{FF2B5EF4-FFF2-40B4-BE49-F238E27FC236}">
                <a16:creationId xmlns:a16="http://schemas.microsoft.com/office/drawing/2014/main" id="{09AB63F1-4A13-9347-B64D-46DAF636F794}"/>
              </a:ext>
            </a:extLst>
          </p:cNvPr>
          <p:cNvSpPr>
            <a:spLocks noChangeArrowheads="1"/>
          </p:cNvSpPr>
          <p:nvPr/>
        </p:nvSpPr>
        <p:spPr bwMode="auto">
          <a:xfrm>
            <a:off x="7339692" y="5605062"/>
            <a:ext cx="292100" cy="244475"/>
          </a:xfrm>
          <a:prstGeom prst="ellipse">
            <a:avLst/>
          </a:prstGeom>
          <a:solidFill>
            <a:srgbClr val="FFFFFF"/>
          </a:solidFill>
          <a:ln w="12700">
            <a:solidFill>
              <a:srgbClr val="3333CC"/>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6</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0" name="Text Box 95">
            <a:extLst>
              <a:ext uri="{FF2B5EF4-FFF2-40B4-BE49-F238E27FC236}">
                <a16:creationId xmlns:a16="http://schemas.microsoft.com/office/drawing/2014/main" id="{9D22DFF5-0D8D-6349-BC46-AB22D2F2BB01}"/>
              </a:ext>
            </a:extLst>
          </p:cNvPr>
          <p:cNvSpPr txBox="1">
            <a:spLocks noChangeArrowheads="1"/>
          </p:cNvSpPr>
          <p:nvPr/>
        </p:nvSpPr>
        <p:spPr bwMode="auto">
          <a:xfrm>
            <a:off x="3485242" y="6168625"/>
            <a:ext cx="1819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Alice</a:t>
            </a: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 mail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Text Box 96">
            <a:extLst>
              <a:ext uri="{FF2B5EF4-FFF2-40B4-BE49-F238E27FC236}">
                <a16:creationId xmlns:a16="http://schemas.microsoft.com/office/drawing/2014/main" id="{3CCDA2E2-AC99-0045-BA7F-F3C92F51CD14}"/>
              </a:ext>
            </a:extLst>
          </p:cNvPr>
          <p:cNvSpPr txBox="1">
            <a:spLocks noChangeArrowheads="1"/>
          </p:cNvSpPr>
          <p:nvPr/>
        </p:nvSpPr>
        <p:spPr bwMode="auto">
          <a:xfrm>
            <a:off x="5760130" y="6232125"/>
            <a:ext cx="1741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Bob</a:t>
            </a: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 mail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169">
            <a:extLst>
              <a:ext uri="{FF2B5EF4-FFF2-40B4-BE49-F238E27FC236}">
                <a16:creationId xmlns:a16="http://schemas.microsoft.com/office/drawing/2014/main" id="{6766002A-66B6-B64B-AAEB-F427F3791233}"/>
              </a:ext>
            </a:extLst>
          </p:cNvPr>
          <p:cNvGrpSpPr>
            <a:grpSpLocks/>
          </p:cNvGrpSpPr>
          <p:nvPr/>
        </p:nvGrpSpPr>
        <p:grpSpPr bwMode="auto">
          <a:xfrm>
            <a:off x="7833405" y="4908150"/>
            <a:ext cx="912812" cy="1054100"/>
            <a:chOff x="3574" y="550"/>
            <a:chExt cx="575" cy="664"/>
          </a:xfrm>
        </p:grpSpPr>
        <p:grpSp>
          <p:nvGrpSpPr>
            <p:cNvPr id="373" name="Group 170">
              <a:extLst>
                <a:ext uri="{FF2B5EF4-FFF2-40B4-BE49-F238E27FC236}">
                  <a16:creationId xmlns:a16="http://schemas.microsoft.com/office/drawing/2014/main" id="{95D43423-E726-764E-8062-2A3551E0959D}"/>
                </a:ext>
              </a:extLst>
            </p:cNvPr>
            <p:cNvGrpSpPr>
              <a:grpSpLocks/>
            </p:cNvGrpSpPr>
            <p:nvPr/>
          </p:nvGrpSpPr>
          <p:grpSpPr bwMode="auto">
            <a:xfrm>
              <a:off x="3588" y="692"/>
              <a:ext cx="561" cy="522"/>
              <a:chOff x="-44" y="1473"/>
              <a:chExt cx="981" cy="1105"/>
            </a:xfrm>
          </p:grpSpPr>
          <p:pic>
            <p:nvPicPr>
              <p:cNvPr id="376" name="Picture 171" descr="desktop_computer_stylized_medium">
                <a:extLst>
                  <a:ext uri="{FF2B5EF4-FFF2-40B4-BE49-F238E27FC236}">
                    <a16:creationId xmlns:a16="http://schemas.microsoft.com/office/drawing/2014/main" id="{5015A0EC-AAF7-5845-870F-AC72079C9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 name="Freeform 172">
                <a:extLst>
                  <a:ext uri="{FF2B5EF4-FFF2-40B4-BE49-F238E27FC236}">
                    <a16:creationId xmlns:a16="http://schemas.microsoft.com/office/drawing/2014/main" id="{85F221FD-96E4-6C47-B178-8A95ACD6B79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4" name="Rectangle 115">
              <a:extLst>
                <a:ext uri="{FF2B5EF4-FFF2-40B4-BE49-F238E27FC236}">
                  <a16:creationId xmlns:a16="http://schemas.microsoft.com/office/drawing/2014/main" id="{3D96246A-1605-AF45-A4B0-F085DAAC3C5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5" name="Text Box 116">
              <a:extLst>
                <a:ext uri="{FF2B5EF4-FFF2-40B4-BE49-F238E27FC236}">
                  <a16:creationId xmlns:a16="http://schemas.microsoft.com/office/drawing/2014/main" id="{5136D042-DF2A-484C-9882-7FBDD9644725}"/>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8" name="Rectangle 3">
            <a:extLst>
              <a:ext uri="{FF2B5EF4-FFF2-40B4-BE49-F238E27FC236}">
                <a16:creationId xmlns:a16="http://schemas.microsoft.com/office/drawing/2014/main" id="{9BFC42AA-8BB5-8E46-A741-D3C4DA9BB457}"/>
              </a:ext>
            </a:extLst>
          </p:cNvPr>
          <p:cNvSpPr txBox="1">
            <a:spLocks noChangeArrowheads="1"/>
          </p:cNvSpPr>
          <p:nvPr/>
        </p:nvSpPr>
        <p:spPr>
          <a:xfrm>
            <a:off x="728885" y="2279968"/>
            <a:ext cx="5071156" cy="110336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 Alice’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UA sends message to her mail server using SMTP; message placed in message queue</a:t>
            </a:r>
          </a:p>
        </p:txBody>
      </p:sp>
      <p:sp>
        <p:nvSpPr>
          <p:cNvPr id="379" name="Rectangle 3">
            <a:extLst>
              <a:ext uri="{FF2B5EF4-FFF2-40B4-BE49-F238E27FC236}">
                <a16:creationId xmlns:a16="http://schemas.microsoft.com/office/drawing/2014/main" id="{F0BDE075-A22F-B64C-827B-4198952A13ED}"/>
              </a:ext>
            </a:extLst>
          </p:cNvPr>
          <p:cNvSpPr txBox="1">
            <a:spLocks noChangeArrowheads="1"/>
          </p:cNvSpPr>
          <p:nvPr/>
        </p:nvSpPr>
        <p:spPr>
          <a:xfrm>
            <a:off x="739565" y="3432318"/>
            <a:ext cx="5448733" cy="108917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3) client side of SMTP at mail server opens TCP connection with Bob’</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mail server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80" name="Rectangle 4">
            <a:extLst>
              <a:ext uri="{FF2B5EF4-FFF2-40B4-BE49-F238E27FC236}">
                <a16:creationId xmlns:a16="http://schemas.microsoft.com/office/drawing/2014/main" id="{DFD69930-AC55-F14B-9151-A849CFC023A8}"/>
              </a:ext>
            </a:extLst>
          </p:cNvPr>
          <p:cNvSpPr txBox="1">
            <a:spLocks noChangeArrowheads="1"/>
          </p:cNvSpPr>
          <p:nvPr/>
        </p:nvSpPr>
        <p:spPr>
          <a:xfrm>
            <a:off x="6633422" y="2275557"/>
            <a:ext cx="3810000" cy="8286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5) Bob’</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mail server places the message in Bob’s mailbox</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381" name="Rectangle 4">
            <a:extLst>
              <a:ext uri="{FF2B5EF4-FFF2-40B4-BE49-F238E27FC236}">
                <a16:creationId xmlns:a16="http://schemas.microsoft.com/office/drawing/2014/main" id="{66D50C27-F2A0-6446-B161-62594C2D18D6}"/>
              </a:ext>
            </a:extLst>
          </p:cNvPr>
          <p:cNvSpPr txBox="1">
            <a:spLocks noChangeArrowheads="1"/>
          </p:cNvSpPr>
          <p:nvPr/>
        </p:nvSpPr>
        <p:spPr>
          <a:xfrm>
            <a:off x="6630762" y="3460095"/>
            <a:ext cx="3810000" cy="8286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6) Bob invokes his user agent to read message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2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132" name="Slide Number Placeholder 2">
            <a:extLst>
              <a:ext uri="{FF2B5EF4-FFF2-40B4-BE49-F238E27FC236}">
                <a16:creationId xmlns:a16="http://schemas.microsoft.com/office/drawing/2014/main" id="{FB96421F-FAF9-4A47-A990-FB1764E1CE10}"/>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48</a:t>
            </a:fld>
            <a:endParaRPr lang="en-US" dirty="0"/>
          </a:p>
        </p:txBody>
      </p:sp>
    </p:spTree>
    <p:extLst>
      <p:ext uri="{BB962C8B-B14F-4D97-AF65-F5344CB8AC3E}">
        <p14:creationId xmlns:p14="http://schemas.microsoft.com/office/powerpoint/2010/main" val="204054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1"/>
                                        </p:tgtEl>
                                        <p:attrNameLst>
                                          <p:attrName>style.visibility</p:attrName>
                                        </p:attrNameLst>
                                      </p:cBhvr>
                                      <p:to>
                                        <p:strVal val="visible"/>
                                      </p:to>
                                    </p:set>
                                    <p:animEffect transition="in" filter="dissolve">
                                      <p:cBhvr>
                                        <p:cTn id="10" dur="500"/>
                                        <p:tgtEl>
                                          <p:spTgt spid="36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65"/>
                                        </p:tgtEl>
                                        <p:attrNameLst>
                                          <p:attrName>style.visibility</p:attrName>
                                        </p:attrNameLst>
                                      </p:cBhvr>
                                      <p:to>
                                        <p:strVal val="visible"/>
                                      </p:to>
                                    </p:set>
                                    <p:animEffect transition="in" filter="dissolve">
                                      <p:cBhvr>
                                        <p:cTn id="13" dur="500"/>
                                        <p:tgtEl>
                                          <p:spTgt spid="36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66"/>
                                        </p:tgtEl>
                                        <p:attrNameLst>
                                          <p:attrName>style.visibility</p:attrName>
                                        </p:attrNameLst>
                                      </p:cBhvr>
                                      <p:to>
                                        <p:strVal val="visible"/>
                                      </p:to>
                                    </p:set>
                                    <p:animEffect transition="in" filter="dissolve">
                                      <p:cBhvr>
                                        <p:cTn id="18" dur="500"/>
                                        <p:tgtEl>
                                          <p:spTgt spid="36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dissolve">
                                      <p:cBhvr>
                                        <p:cTn id="21" dur="5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dissolve">
                                      <p:cBhvr>
                                        <p:cTn id="26" dur="500"/>
                                        <p:tgtEl>
                                          <p:spTgt spid="7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62"/>
                                        </p:tgtEl>
                                        <p:attrNameLst>
                                          <p:attrName>style.visibility</p:attrName>
                                        </p:attrNameLst>
                                      </p:cBhvr>
                                      <p:to>
                                        <p:strVal val="visible"/>
                                      </p:to>
                                    </p:set>
                                    <p:animEffect transition="in" filter="dissolve">
                                      <p:cBhvr>
                                        <p:cTn id="29" dur="500"/>
                                        <p:tgtEl>
                                          <p:spTgt spid="36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67"/>
                                        </p:tgtEl>
                                        <p:attrNameLst>
                                          <p:attrName>style.visibility</p:attrName>
                                        </p:attrNameLst>
                                      </p:cBhvr>
                                      <p:to>
                                        <p:strVal val="visible"/>
                                      </p:to>
                                    </p:set>
                                    <p:animEffect transition="in" filter="dissolve">
                                      <p:cBhvr>
                                        <p:cTn id="32" dur="500"/>
                                        <p:tgtEl>
                                          <p:spTgt spid="36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8"/>
                                        </p:tgtEl>
                                        <p:attrNameLst>
                                          <p:attrName>style.visibility</p:attrName>
                                        </p:attrNameLst>
                                      </p:cBhvr>
                                      <p:to>
                                        <p:strVal val="visible"/>
                                      </p:to>
                                    </p:set>
                                    <p:animEffect transition="in" filter="dissolve">
                                      <p:cBhvr>
                                        <p:cTn id="37" dur="500"/>
                                        <p:tgtEl>
                                          <p:spTgt spid="36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80"/>
                                        </p:tgtEl>
                                        <p:attrNameLst>
                                          <p:attrName>style.visibility</p:attrName>
                                        </p:attrNameLst>
                                      </p:cBhvr>
                                      <p:to>
                                        <p:strVal val="visible"/>
                                      </p:to>
                                    </p:set>
                                    <p:animEffect transition="in" filter="dissolve">
                                      <p:cBhvr>
                                        <p:cTn id="40" dur="500"/>
                                        <p:tgtEl>
                                          <p:spTgt spid="38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81"/>
                                        </p:tgtEl>
                                        <p:attrNameLst>
                                          <p:attrName>style.visibility</p:attrName>
                                        </p:attrNameLst>
                                      </p:cBhvr>
                                      <p:to>
                                        <p:strVal val="visible"/>
                                      </p:to>
                                    </p:set>
                                    <p:animEffect transition="in" filter="dissolve">
                                      <p:cBhvr>
                                        <p:cTn id="45" dur="500"/>
                                        <p:tgtEl>
                                          <p:spTgt spid="38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63"/>
                                        </p:tgtEl>
                                        <p:attrNameLst>
                                          <p:attrName>style.visibility</p:attrName>
                                        </p:attrNameLst>
                                      </p:cBhvr>
                                      <p:to>
                                        <p:strVal val="visible"/>
                                      </p:to>
                                    </p:set>
                                    <p:animEffect transition="in" filter="dissolve">
                                      <p:cBhvr>
                                        <p:cTn id="48" dur="500"/>
                                        <p:tgtEl>
                                          <p:spTgt spid="363"/>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69"/>
                                        </p:tgtEl>
                                        <p:attrNameLst>
                                          <p:attrName>style.visibility</p:attrName>
                                        </p:attrNameLst>
                                      </p:cBhvr>
                                      <p:to>
                                        <p:strVal val="visible"/>
                                      </p:to>
                                    </p:set>
                                    <p:animEffect transition="in" filter="dissolve">
                                      <p:cBhvr>
                                        <p:cTn id="51"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361" grpId="0" animBg="1"/>
      <p:bldP spid="362" grpId="0" animBg="1"/>
      <p:bldP spid="363" grpId="0" animBg="1"/>
      <p:bldP spid="365" grpId="0" animBg="1"/>
      <p:bldP spid="366" grpId="0" animBg="1"/>
      <p:bldP spid="367" grpId="0" animBg="1"/>
      <p:bldP spid="368" grpId="0" animBg="1"/>
      <p:bldP spid="369" grpId="0" animBg="1"/>
      <p:bldP spid="378" grpId="0"/>
      <p:bldP spid="379" grpId="0"/>
      <p:bldP spid="380" grpId="0"/>
      <p:bldP spid="38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Sample SMTP interaction</a:t>
            </a:r>
            <a:endParaRPr lang="en-US" sz="4400" dirty="0"/>
          </a:p>
        </p:txBody>
      </p:sp>
      <p:sp>
        <p:nvSpPr>
          <p:cNvPr id="133" name="Rectangle 3">
            <a:extLst>
              <a:ext uri="{FF2B5EF4-FFF2-40B4-BE49-F238E27FC236}">
                <a16:creationId xmlns:a16="http://schemas.microsoft.com/office/drawing/2014/main" id="{D5CD8C7F-9F1D-3848-BEE3-38D59C4030C6}"/>
              </a:ext>
            </a:extLst>
          </p:cNvPr>
          <p:cNvSpPr>
            <a:spLocks noChangeArrowheads="1"/>
          </p:cNvSpPr>
          <p:nvPr/>
        </p:nvSpPr>
        <p:spPr bwMode="auto">
          <a:xfrm>
            <a:off x="1160995" y="1183947"/>
            <a:ext cx="987001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220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hamburger.edu</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HELO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crepes.fr</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250  Hello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crepes.fr</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pleased to meet you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MAIL FROM: &lt;</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alice@crepes.fr</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&gt;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250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alice@crepes.fr</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Sender ok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RCPT TO: &lt;</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bob@hamburger.edu</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&gt;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250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bob@hamburger.edu</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 Recipient ok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DATA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354 Enter mail, end with "." on a line by itself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Do you like ketchup?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How about pickles?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250 Message accepted for delivery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 QUIT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S: 221 </a:t>
            </a:r>
            <a:r>
              <a:rPr kumimoji="0" lang="en-US" altLang="en-US" sz="22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hamburger.edu</a:t>
            </a:r>
            <a:r>
              <a:rPr kumimoji="0" lang="en-US" altLang="en-US" sz="22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closing connection</a:t>
            </a:r>
            <a:endParaRPr kumimoji="0" lang="en-US"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 name="Rectangle 1">
            <a:extLst>
              <a:ext uri="{FF2B5EF4-FFF2-40B4-BE49-F238E27FC236}">
                <a16:creationId xmlns:a16="http://schemas.microsoft.com/office/drawing/2014/main" id="{CD537EC8-F0B4-B942-8A93-7FB748DF2F45}"/>
              </a:ext>
            </a:extLst>
          </p:cNvPr>
          <p:cNvSpPr/>
          <p:nvPr/>
        </p:nvSpPr>
        <p:spPr>
          <a:xfrm>
            <a:off x="1978429" y="1587732"/>
            <a:ext cx="8994370" cy="723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0194776-169D-9F43-BA8B-FB29B42EC638}"/>
              </a:ext>
            </a:extLst>
          </p:cNvPr>
          <p:cNvSpPr/>
          <p:nvPr/>
        </p:nvSpPr>
        <p:spPr>
          <a:xfrm>
            <a:off x="1981200" y="2213956"/>
            <a:ext cx="8994370" cy="761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7064521-6B03-5B46-A46A-56B82F1B8EC5}"/>
              </a:ext>
            </a:extLst>
          </p:cNvPr>
          <p:cNvSpPr/>
          <p:nvPr/>
        </p:nvSpPr>
        <p:spPr>
          <a:xfrm>
            <a:off x="2000594" y="2931622"/>
            <a:ext cx="8994370" cy="648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E38ED0F-A82C-EF4D-B01A-1798192BFFB8}"/>
              </a:ext>
            </a:extLst>
          </p:cNvPr>
          <p:cNvSpPr/>
          <p:nvPr/>
        </p:nvSpPr>
        <p:spPr>
          <a:xfrm>
            <a:off x="2019991" y="3566160"/>
            <a:ext cx="8994370" cy="756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C87EB37-81D8-C644-9E7C-178AB0D0876D}"/>
              </a:ext>
            </a:extLst>
          </p:cNvPr>
          <p:cNvSpPr/>
          <p:nvPr/>
        </p:nvSpPr>
        <p:spPr>
          <a:xfrm>
            <a:off x="1956261" y="4283824"/>
            <a:ext cx="8994370" cy="126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22AB7A7-0B80-B04C-8B1E-5378A69CED06}"/>
              </a:ext>
            </a:extLst>
          </p:cNvPr>
          <p:cNvSpPr/>
          <p:nvPr/>
        </p:nvSpPr>
        <p:spPr>
          <a:xfrm>
            <a:off x="1856507" y="5469775"/>
            <a:ext cx="8994370" cy="775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lide Number Placeholder 2">
            <a:extLst>
              <a:ext uri="{FF2B5EF4-FFF2-40B4-BE49-F238E27FC236}">
                <a16:creationId xmlns:a16="http://schemas.microsoft.com/office/drawing/2014/main" id="{01A32920-24D5-DF48-A91B-0520F9191E7C}"/>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49</a:t>
            </a:fld>
            <a:endParaRPr lang="en-US" dirty="0"/>
          </a:p>
        </p:txBody>
      </p:sp>
    </p:spTree>
    <p:extLst>
      <p:ext uri="{BB962C8B-B14F-4D97-AF65-F5344CB8AC3E}">
        <p14:creationId xmlns:p14="http://schemas.microsoft.com/office/powerpoint/2010/main" val="417244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connections: two types</a:t>
            </a:r>
            <a:endParaRPr lang="en-US" sz="4400" dirty="0"/>
          </a:p>
        </p:txBody>
      </p:sp>
      <p:sp>
        <p:nvSpPr>
          <p:cNvPr id="11" name="Rectangle 3">
            <a:extLst>
              <a:ext uri="{FF2B5EF4-FFF2-40B4-BE49-F238E27FC236}">
                <a16:creationId xmlns:a16="http://schemas.microsoft.com/office/drawing/2014/main" id="{D0F92E26-A453-3745-8C0F-BF92C1E3A8B6}"/>
              </a:ext>
            </a:extLst>
          </p:cNvPr>
          <p:cNvSpPr txBox="1">
            <a:spLocks noChangeArrowheads="1"/>
          </p:cNvSpPr>
          <p:nvPr/>
        </p:nvSpPr>
        <p:spPr>
          <a:xfrm>
            <a:off x="798690"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Non-persistent HTTP</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most one object sent over TCP connection</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130175" marR="0" lvl="0" indent="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downloading multiple objects required multiple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2" name="Rectangle 4">
            <a:extLst>
              <a:ext uri="{FF2B5EF4-FFF2-40B4-BE49-F238E27FC236}">
                <a16:creationId xmlns:a16="http://schemas.microsoft.com/office/drawing/2014/main" id="{7E46F3CB-B7A2-6C4C-B085-55F383976BB8}"/>
              </a:ext>
            </a:extLst>
          </p:cNvPr>
          <p:cNvSpPr txBox="1">
            <a:spLocks noChangeArrowheads="1"/>
          </p:cNvSpPr>
          <p:nvPr/>
        </p:nvSpPr>
        <p:spPr>
          <a:xfrm>
            <a:off x="6781215"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Persistent HTTP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 to a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multiple objects can be sent over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single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TCP connection between client, and that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55A10CF-7248-164C-A5EF-FC5AA96E9417}"/>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5</a:t>
            </a:fld>
            <a:endParaRPr lang="en-US" dirty="0"/>
          </a:p>
        </p:txBody>
      </p:sp>
    </p:spTree>
    <p:extLst>
      <p:ext uri="{BB962C8B-B14F-4D97-AF65-F5344CB8AC3E}">
        <p14:creationId xmlns:p14="http://schemas.microsoft.com/office/powerpoint/2010/main" val="11415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dissolve">
                                      <p:cBhvr>
                                        <p:cTn id="10" dur="500"/>
                                        <p:tgtEl>
                                          <p:spTgt spid="11">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dissolve">
                                      <p:cBhvr>
                                        <p:cTn id="13" dur="500"/>
                                        <p:tgtEl>
                                          <p:spTgt spid="11">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dissolve">
                                      <p:cBhvr>
                                        <p:cTn id="16" dur="500"/>
                                        <p:tgtEl>
                                          <p:spTgt spid="1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dissolve">
                                      <p:cBhvr>
                                        <p:cTn id="21" dur="500"/>
                                        <p:tgtEl>
                                          <p:spTgt spid="12">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dissolve">
                                      <p:cBhvr>
                                        <p:cTn id="24" dur="500"/>
                                        <p:tgtEl>
                                          <p:spTgt spid="12">
                                            <p:txEl>
                                              <p:pRg st="2" end="2"/>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dissolve">
                                      <p:cBhvr>
                                        <p:cTn id="2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SMTP: observations</a:t>
            </a:r>
            <a:endParaRPr lang="en-US" sz="4400" dirty="0">
              <a:cs typeface="Calibri" panose="020F0502020204030204" pitchFamily="34" charset="0"/>
            </a:endParaRPr>
          </a:p>
        </p:txBody>
      </p:sp>
      <p:sp>
        <p:nvSpPr>
          <p:cNvPr id="8" name="Rectangle 3">
            <a:extLst>
              <a:ext uri="{FF2B5EF4-FFF2-40B4-BE49-F238E27FC236}">
                <a16:creationId xmlns:a16="http://schemas.microsoft.com/office/drawing/2014/main" id="{E677454B-F21D-4441-9BDE-50D84F4D93FA}"/>
              </a:ext>
            </a:extLst>
          </p:cNvPr>
          <p:cNvSpPr txBox="1">
            <a:spLocks noChangeArrowheads="1"/>
          </p:cNvSpPr>
          <p:nvPr/>
        </p:nvSpPr>
        <p:spPr>
          <a:xfrm>
            <a:off x="7119664" y="1518446"/>
            <a:ext cx="419462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uses persistent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requires message (header &amp; body) to be in 7-bit ASCII</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server uses CRLF.CRLF to determine end of message</a:t>
            </a:r>
          </a:p>
        </p:txBody>
      </p:sp>
      <p:sp>
        <p:nvSpPr>
          <p:cNvPr id="10" name="Rectangle 4">
            <a:extLst>
              <a:ext uri="{FF2B5EF4-FFF2-40B4-BE49-F238E27FC236}">
                <a16:creationId xmlns:a16="http://schemas.microsoft.com/office/drawing/2014/main" id="{3E733DCA-2522-E341-8697-49ADE10A3FA3}"/>
              </a:ext>
            </a:extLst>
          </p:cNvPr>
          <p:cNvSpPr txBox="1">
            <a:spLocks noChangeArrowheads="1"/>
          </p:cNvSpPr>
          <p:nvPr/>
        </p:nvSpPr>
        <p:spPr>
          <a:xfrm>
            <a:off x="651330" y="1460390"/>
            <a:ext cx="6183084"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comparison with HTTP:</a:t>
            </a:r>
          </a:p>
          <a:p>
            <a:pPr marL="576263" marR="0" lvl="0" indent="-317500" algn="l" defTabSz="914400" rtl="0" eaLnBrk="1" fontAlgn="auto" latinLnBrk="0" hangingPunct="1">
              <a:lnSpc>
                <a:spcPct val="90000"/>
              </a:lnSpc>
              <a:spcBef>
                <a:spcPct val="50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HTTP: client pull</a:t>
            </a:r>
          </a:p>
          <a:p>
            <a:pPr marL="576263" marR="0" lvl="0" indent="-317500" algn="l" defTabSz="914400" rtl="0" eaLnBrk="1" fontAlgn="auto" latinLnBrk="0" hangingPunct="1">
              <a:lnSpc>
                <a:spcPct val="90000"/>
              </a:lnSpc>
              <a:spcBef>
                <a:spcPts val="1000"/>
              </a:spcBef>
              <a:spcAft>
                <a:spcPct val="5000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client push</a:t>
            </a:r>
          </a:p>
          <a:p>
            <a:pPr marL="576263" marR="0" lvl="0" indent="-317500" algn="l" defTabSz="914400" rtl="0" eaLnBrk="1" fontAlgn="auto" latinLnBrk="0" hangingPunct="1">
              <a:lnSpc>
                <a:spcPct val="90000"/>
              </a:lnSpc>
              <a:spcBef>
                <a:spcPts val="1000"/>
              </a:spcBef>
              <a:spcAft>
                <a:spcPct val="5000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both have ASCII command/response interaction, status codes</a:t>
            </a:r>
          </a:p>
          <a:p>
            <a:pPr marL="576263" marR="0" lvl="0" indent="-3175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HTTP: each object encapsulated in its own response message</a:t>
            </a:r>
          </a:p>
          <a:p>
            <a:pPr marL="576263" marR="0" lvl="0" indent="-3175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multiple objects sent in multipart message</a:t>
            </a:r>
          </a:p>
        </p:txBody>
      </p:sp>
      <p:sp>
        <p:nvSpPr>
          <p:cNvPr id="5" name="Slide Number Placeholder 2">
            <a:extLst>
              <a:ext uri="{FF2B5EF4-FFF2-40B4-BE49-F238E27FC236}">
                <a16:creationId xmlns:a16="http://schemas.microsoft.com/office/drawing/2014/main" id="{80E309B1-D180-4349-82CA-F509C53B0F7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50</a:t>
            </a:fld>
            <a:endParaRPr lang="en-US" dirty="0"/>
          </a:p>
        </p:txBody>
      </p:sp>
    </p:spTree>
    <p:extLst>
      <p:ext uri="{BB962C8B-B14F-4D97-AF65-F5344CB8AC3E}">
        <p14:creationId xmlns:p14="http://schemas.microsoft.com/office/powerpoint/2010/main" val="16175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dissolv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dissolve">
                                      <p:cBhvr>
                                        <p:cTn id="12" dur="500"/>
                                        <p:tgtEl>
                                          <p:spTgt spid="10">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dissolve">
                                      <p:cBhvr>
                                        <p:cTn id="15" dur="500"/>
                                        <p:tgtEl>
                                          <p:spTgt spid="10">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dissolve">
                                      <p:cBhvr>
                                        <p:cTn id="20" dur="500"/>
                                        <p:tgtEl>
                                          <p:spTgt spid="8">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dissolve">
                                      <p:cBhvr>
                                        <p:cTn id="23" dur="500"/>
                                        <p:tgtEl>
                                          <p:spTgt spid="8">
                                            <p:txEl>
                                              <p:pRg st="1" end="1"/>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dissolve">
                                      <p:cBhvr>
                                        <p:cTn id="2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Mail message format</a:t>
            </a:r>
            <a:endParaRPr lang="en-US" sz="4400" dirty="0">
              <a:cs typeface="Calibri" panose="020F0502020204030204" pitchFamily="34" charset="0"/>
            </a:endParaRPr>
          </a:p>
        </p:txBody>
      </p:sp>
      <p:sp>
        <p:nvSpPr>
          <p:cNvPr id="6" name="Rectangle 3">
            <a:extLst>
              <a:ext uri="{FF2B5EF4-FFF2-40B4-BE49-F238E27FC236}">
                <a16:creationId xmlns:a16="http://schemas.microsoft.com/office/drawing/2014/main" id="{81957B58-E235-B248-9DD8-EB83AEA89A77}"/>
              </a:ext>
            </a:extLst>
          </p:cNvPr>
          <p:cNvSpPr txBox="1">
            <a:spLocks noChangeArrowheads="1"/>
          </p:cNvSpPr>
          <p:nvPr/>
        </p:nvSpPr>
        <p:spPr>
          <a:xfrm>
            <a:off x="819954" y="1518446"/>
            <a:ext cx="10701485" cy="185652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protocol for exchanging e-mail messages, defined in RFC 5321 (like RFC 7231 defines HTTP)</a:t>
            </a:r>
          </a:p>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RFC 2822 defines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syntax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for e-mail message itself (like HTML defines syntax for web documents)</a:t>
            </a:r>
          </a:p>
        </p:txBody>
      </p:sp>
      <p:sp>
        <p:nvSpPr>
          <p:cNvPr id="17" name="Rectangle 5">
            <a:extLst>
              <a:ext uri="{FF2B5EF4-FFF2-40B4-BE49-F238E27FC236}">
                <a16:creationId xmlns:a16="http://schemas.microsoft.com/office/drawing/2014/main" id="{90AB71C4-0C4F-CA48-A7D0-41E1DC5A2390}"/>
              </a:ext>
            </a:extLst>
          </p:cNvPr>
          <p:cNvSpPr>
            <a:spLocks noChangeArrowheads="1"/>
          </p:cNvSpPr>
          <p:nvPr/>
        </p:nvSpPr>
        <p:spPr bwMode="auto">
          <a:xfrm>
            <a:off x="8111539" y="3317071"/>
            <a:ext cx="2832100" cy="431800"/>
          </a:xfrm>
          <a:prstGeom prst="rect">
            <a:avLst/>
          </a:prstGeom>
          <a:solidFill>
            <a:srgbClr val="00CC9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header</a:t>
            </a:r>
          </a:p>
        </p:txBody>
      </p:sp>
      <p:sp>
        <p:nvSpPr>
          <p:cNvPr id="18" name="Rectangle 7">
            <a:extLst>
              <a:ext uri="{FF2B5EF4-FFF2-40B4-BE49-F238E27FC236}">
                <a16:creationId xmlns:a16="http://schemas.microsoft.com/office/drawing/2014/main" id="{CDEC6892-2B97-054E-BBD0-0613AB2823BD}"/>
              </a:ext>
            </a:extLst>
          </p:cNvPr>
          <p:cNvSpPr>
            <a:spLocks noChangeArrowheads="1"/>
          </p:cNvSpPr>
          <p:nvPr/>
        </p:nvSpPr>
        <p:spPr bwMode="auto">
          <a:xfrm>
            <a:off x="8111539" y="4129871"/>
            <a:ext cx="2832100" cy="1739900"/>
          </a:xfrm>
          <a:prstGeom prst="rect">
            <a:avLst/>
          </a:prstGeom>
          <a:solidFill>
            <a:srgbClr val="3333CC"/>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body</a:t>
            </a:r>
          </a:p>
        </p:txBody>
      </p:sp>
      <p:sp>
        <p:nvSpPr>
          <p:cNvPr id="19" name="Rectangle 9">
            <a:extLst>
              <a:ext uri="{FF2B5EF4-FFF2-40B4-BE49-F238E27FC236}">
                <a16:creationId xmlns:a16="http://schemas.microsoft.com/office/drawing/2014/main" id="{C0E3FED1-4363-5F4D-B639-F7151E3E3FAF}"/>
              </a:ext>
            </a:extLst>
          </p:cNvPr>
          <p:cNvSpPr>
            <a:spLocks noChangeArrowheads="1"/>
          </p:cNvSpPr>
          <p:nvPr/>
        </p:nvSpPr>
        <p:spPr bwMode="auto">
          <a:xfrm>
            <a:off x="7908339" y="3202771"/>
            <a:ext cx="3238500" cy="30734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 name="Line 11">
            <a:extLst>
              <a:ext uri="{FF2B5EF4-FFF2-40B4-BE49-F238E27FC236}">
                <a16:creationId xmlns:a16="http://schemas.microsoft.com/office/drawing/2014/main" id="{86B4C984-46A5-C043-8ED7-4BFCACE5EF20}"/>
              </a:ext>
            </a:extLst>
          </p:cNvPr>
          <p:cNvSpPr>
            <a:spLocks noChangeShapeType="1"/>
          </p:cNvSpPr>
          <p:nvPr/>
        </p:nvSpPr>
        <p:spPr bwMode="auto">
          <a:xfrm flipV="1">
            <a:off x="1567314" y="5094521"/>
            <a:ext cx="6544225" cy="8127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22" name="Text Box 13">
            <a:extLst>
              <a:ext uri="{FF2B5EF4-FFF2-40B4-BE49-F238E27FC236}">
                <a16:creationId xmlns:a16="http://schemas.microsoft.com/office/drawing/2014/main" id="{C5431D6F-96A3-734C-8517-99FCE98FAD76}"/>
              </a:ext>
            </a:extLst>
          </p:cNvPr>
          <p:cNvSpPr txBox="1">
            <a:spLocks noChangeArrowheads="1"/>
          </p:cNvSpPr>
          <p:nvPr/>
        </p:nvSpPr>
        <p:spPr bwMode="auto">
          <a:xfrm>
            <a:off x="11272252" y="3537734"/>
            <a:ext cx="792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blank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line</a:t>
            </a:r>
          </a:p>
        </p:txBody>
      </p:sp>
      <p:sp>
        <p:nvSpPr>
          <p:cNvPr id="23" name="Line 14">
            <a:extLst>
              <a:ext uri="{FF2B5EF4-FFF2-40B4-BE49-F238E27FC236}">
                <a16:creationId xmlns:a16="http://schemas.microsoft.com/office/drawing/2014/main" id="{EC853BB6-31B4-4243-A729-4094617E6DF8}"/>
              </a:ext>
            </a:extLst>
          </p:cNvPr>
          <p:cNvSpPr>
            <a:spLocks noChangeShapeType="1"/>
          </p:cNvSpPr>
          <p:nvPr/>
        </p:nvSpPr>
        <p:spPr bwMode="auto">
          <a:xfrm flipH="1">
            <a:off x="10384839" y="3977471"/>
            <a:ext cx="9652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18B4D68C-13CF-8640-BB04-F138B198C88E}"/>
              </a:ext>
            </a:extLst>
          </p:cNvPr>
          <p:cNvCxnSpPr>
            <a:cxnSpLocks/>
          </p:cNvCxnSpPr>
          <p:nvPr/>
        </p:nvCxnSpPr>
        <p:spPr>
          <a:xfrm>
            <a:off x="3614057" y="3531161"/>
            <a:ext cx="44249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3">
            <a:extLst>
              <a:ext uri="{FF2B5EF4-FFF2-40B4-BE49-F238E27FC236}">
                <a16:creationId xmlns:a16="http://schemas.microsoft.com/office/drawing/2014/main" id="{70542D48-C74E-9945-A7DE-1939CC0DD67B}"/>
              </a:ext>
            </a:extLst>
          </p:cNvPr>
          <p:cNvSpPr txBox="1">
            <a:spLocks noChangeArrowheads="1"/>
          </p:cNvSpPr>
          <p:nvPr/>
        </p:nvSpPr>
        <p:spPr>
          <a:xfrm>
            <a:off x="889227" y="3300140"/>
            <a:ext cx="6379126" cy="303415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header lines, e.g.,</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From:</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Subject:</a:t>
            </a:r>
          </a:p>
          <a:p>
            <a:pPr marL="403225" marR="0" lvl="1" indent="0"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these lines, within the body of the email message area different from </a:t>
            </a: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SMTP MAIL FROM:, RCPT TO:</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commands!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Body: the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ASCII characters only</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 name="Slide Number Placeholder 2">
            <a:extLst>
              <a:ext uri="{FF2B5EF4-FFF2-40B4-BE49-F238E27FC236}">
                <a16:creationId xmlns:a16="http://schemas.microsoft.com/office/drawing/2014/main" id="{ED161916-043B-2B40-A2CD-1EB81D81795C}"/>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51</a:t>
            </a:fld>
            <a:endParaRPr lang="en-US" dirty="0"/>
          </a:p>
        </p:txBody>
      </p:sp>
    </p:spTree>
    <p:extLst>
      <p:ext uri="{BB962C8B-B14F-4D97-AF65-F5344CB8AC3E}">
        <p14:creationId xmlns:p14="http://schemas.microsoft.com/office/powerpoint/2010/main" val="82770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dissolve">
                                      <p:cBhvr>
                                        <p:cTn id="12" dur="500"/>
                                        <p:tgtEl>
                                          <p:spTgt spid="12">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dissolve">
                                      <p:cBhvr>
                                        <p:cTn id="15" dur="500"/>
                                        <p:tgtEl>
                                          <p:spTgt spid="1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dissolve">
                                      <p:cBhvr>
                                        <p:cTn id="18" dur="500"/>
                                        <p:tgtEl>
                                          <p:spTgt spid="12">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dissolve">
                                      <p:cBhvr>
                                        <p:cTn id="21" dur="500"/>
                                        <p:tgtEl>
                                          <p:spTgt spid="12">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4" end="4"/>
                                            </p:txEl>
                                          </p:spTgt>
                                        </p:tgtEl>
                                        <p:attrNameLst>
                                          <p:attrName>style.visibility</p:attrName>
                                        </p:attrNameLst>
                                      </p:cBhvr>
                                      <p:to>
                                        <p:strVal val="visible"/>
                                      </p:to>
                                    </p:set>
                                    <p:animEffect transition="in" filter="dissolve">
                                      <p:cBhvr>
                                        <p:cTn id="24" dur="500"/>
                                        <p:tgtEl>
                                          <p:spTgt spid="12">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9"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xEl>
                                              <p:pRg st="5" end="5"/>
                                            </p:txEl>
                                          </p:spTgt>
                                        </p:tgtEl>
                                        <p:attrNameLst>
                                          <p:attrName>style.visibility</p:attrName>
                                        </p:attrNameLst>
                                      </p:cBhvr>
                                      <p:to>
                                        <p:strVal val="visible"/>
                                      </p:to>
                                    </p:set>
                                    <p:animEffect transition="in" filter="dissolve">
                                      <p:cBhvr>
                                        <p:cTn id="46" dur="500"/>
                                        <p:tgtEl>
                                          <p:spTgt spid="12">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1"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p:bldP spid="23" grpId="0" animBg="1"/>
      <p:bldP spid="2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Retrieving email: mail access protocols</a:t>
            </a:r>
            <a:endParaRPr lang="en-US" sz="4400" dirty="0">
              <a:cs typeface="Calibri" panose="020F0502020204030204" pitchFamily="34" charset="0"/>
            </a:endParaRPr>
          </a:p>
        </p:txBody>
      </p:sp>
      <p:grpSp>
        <p:nvGrpSpPr>
          <p:cNvPr id="262" name="Group 133">
            <a:extLst>
              <a:ext uri="{FF2B5EF4-FFF2-40B4-BE49-F238E27FC236}">
                <a16:creationId xmlns:a16="http://schemas.microsoft.com/office/drawing/2014/main" id="{962D0EED-8EC0-D944-8706-78D65ED758FC}"/>
              </a:ext>
            </a:extLst>
          </p:cNvPr>
          <p:cNvGrpSpPr>
            <a:grpSpLocks/>
          </p:cNvGrpSpPr>
          <p:nvPr/>
        </p:nvGrpSpPr>
        <p:grpSpPr bwMode="auto">
          <a:xfrm>
            <a:off x="4451528" y="1694089"/>
            <a:ext cx="511175" cy="693738"/>
            <a:chOff x="4140" y="429"/>
            <a:chExt cx="1425" cy="2396"/>
          </a:xfrm>
        </p:grpSpPr>
        <p:sp>
          <p:nvSpPr>
            <p:cNvPr id="351" name="Freeform 134">
              <a:extLst>
                <a:ext uri="{FF2B5EF4-FFF2-40B4-BE49-F238E27FC236}">
                  <a16:creationId xmlns:a16="http://schemas.microsoft.com/office/drawing/2014/main" id="{DCB7F2F1-B08C-9D42-9A9B-C0CA8CC2DF5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135">
              <a:extLst>
                <a:ext uri="{FF2B5EF4-FFF2-40B4-BE49-F238E27FC236}">
                  <a16:creationId xmlns:a16="http://schemas.microsoft.com/office/drawing/2014/main" id="{E057BFF5-9E6F-4743-A805-44D1354D720C}"/>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3" name="Freeform 136">
              <a:extLst>
                <a:ext uri="{FF2B5EF4-FFF2-40B4-BE49-F238E27FC236}">
                  <a16:creationId xmlns:a16="http://schemas.microsoft.com/office/drawing/2014/main" id="{794C2025-779C-7143-89C2-171CFB0188B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Freeform 137">
              <a:extLst>
                <a:ext uri="{FF2B5EF4-FFF2-40B4-BE49-F238E27FC236}">
                  <a16:creationId xmlns:a16="http://schemas.microsoft.com/office/drawing/2014/main" id="{A80FAE7D-8D21-BC47-907D-F96620BB907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5" name="Rectangle 138">
              <a:extLst>
                <a:ext uri="{FF2B5EF4-FFF2-40B4-BE49-F238E27FC236}">
                  <a16:creationId xmlns:a16="http://schemas.microsoft.com/office/drawing/2014/main" id="{616938A0-6228-6140-BCFA-473AB9A592A8}"/>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6" name="Group 139">
              <a:extLst>
                <a:ext uri="{FF2B5EF4-FFF2-40B4-BE49-F238E27FC236}">
                  <a16:creationId xmlns:a16="http://schemas.microsoft.com/office/drawing/2014/main" id="{87FBA1B9-AC0E-BF4F-A5C2-F38DA460D10C}"/>
                </a:ext>
              </a:extLst>
            </p:cNvPr>
            <p:cNvGrpSpPr>
              <a:grpSpLocks/>
            </p:cNvGrpSpPr>
            <p:nvPr/>
          </p:nvGrpSpPr>
          <p:grpSpPr bwMode="auto">
            <a:xfrm>
              <a:off x="4749" y="668"/>
              <a:ext cx="581" cy="145"/>
              <a:chOff x="614" y="2568"/>
              <a:chExt cx="725" cy="139"/>
            </a:xfrm>
          </p:grpSpPr>
          <p:sp>
            <p:nvSpPr>
              <p:cNvPr id="381" name="AutoShape 140">
                <a:extLst>
                  <a:ext uri="{FF2B5EF4-FFF2-40B4-BE49-F238E27FC236}">
                    <a16:creationId xmlns:a16="http://schemas.microsoft.com/office/drawing/2014/main" id="{84143FD8-E0F9-DF48-B4AF-0D12414A3C0B}"/>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AutoShape 141">
                <a:extLst>
                  <a:ext uri="{FF2B5EF4-FFF2-40B4-BE49-F238E27FC236}">
                    <a16:creationId xmlns:a16="http://schemas.microsoft.com/office/drawing/2014/main" id="{F75D69FA-178C-FF48-AF93-8D22328C7050}"/>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7" name="Rectangle 142">
              <a:extLst>
                <a:ext uri="{FF2B5EF4-FFF2-40B4-BE49-F238E27FC236}">
                  <a16:creationId xmlns:a16="http://schemas.microsoft.com/office/drawing/2014/main" id="{79EE47BA-DDCB-AE42-849E-EAA9A961AC1F}"/>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8" name="Group 143">
              <a:extLst>
                <a:ext uri="{FF2B5EF4-FFF2-40B4-BE49-F238E27FC236}">
                  <a16:creationId xmlns:a16="http://schemas.microsoft.com/office/drawing/2014/main" id="{52DF3659-7462-174D-BF79-583260D64939}"/>
                </a:ext>
              </a:extLst>
            </p:cNvPr>
            <p:cNvGrpSpPr>
              <a:grpSpLocks/>
            </p:cNvGrpSpPr>
            <p:nvPr/>
          </p:nvGrpSpPr>
          <p:grpSpPr bwMode="auto">
            <a:xfrm>
              <a:off x="4747" y="994"/>
              <a:ext cx="581" cy="134"/>
              <a:chOff x="614" y="2568"/>
              <a:chExt cx="725" cy="139"/>
            </a:xfrm>
          </p:grpSpPr>
          <p:sp>
            <p:nvSpPr>
              <p:cNvPr id="379" name="AutoShape 144">
                <a:extLst>
                  <a:ext uri="{FF2B5EF4-FFF2-40B4-BE49-F238E27FC236}">
                    <a16:creationId xmlns:a16="http://schemas.microsoft.com/office/drawing/2014/main" id="{9E1E1420-2718-EE4C-9DB5-D20E625D4DAC}"/>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145">
                <a:extLst>
                  <a:ext uri="{FF2B5EF4-FFF2-40B4-BE49-F238E27FC236}">
                    <a16:creationId xmlns:a16="http://schemas.microsoft.com/office/drawing/2014/main" id="{311E1D1D-C4BA-C14B-AB5E-7D9E9CB99C08}"/>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9" name="Rectangle 146">
              <a:extLst>
                <a:ext uri="{FF2B5EF4-FFF2-40B4-BE49-F238E27FC236}">
                  <a16:creationId xmlns:a16="http://schemas.microsoft.com/office/drawing/2014/main" id="{A208931F-C1D7-4D44-9151-6D63CB811A8B}"/>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Rectangle 147">
              <a:extLst>
                <a:ext uri="{FF2B5EF4-FFF2-40B4-BE49-F238E27FC236}">
                  <a16:creationId xmlns:a16="http://schemas.microsoft.com/office/drawing/2014/main" id="{85597E8B-CF6B-C244-96B8-D967A88BD6FE}"/>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1" name="Group 148">
              <a:extLst>
                <a:ext uri="{FF2B5EF4-FFF2-40B4-BE49-F238E27FC236}">
                  <a16:creationId xmlns:a16="http://schemas.microsoft.com/office/drawing/2014/main" id="{13DDD94F-DFC2-E744-ADF7-A896AEDA93D2}"/>
                </a:ext>
              </a:extLst>
            </p:cNvPr>
            <p:cNvGrpSpPr>
              <a:grpSpLocks/>
            </p:cNvGrpSpPr>
            <p:nvPr/>
          </p:nvGrpSpPr>
          <p:grpSpPr bwMode="auto">
            <a:xfrm>
              <a:off x="4735" y="1627"/>
              <a:ext cx="582" cy="151"/>
              <a:chOff x="614" y="2568"/>
              <a:chExt cx="725" cy="139"/>
            </a:xfrm>
          </p:grpSpPr>
          <p:sp>
            <p:nvSpPr>
              <p:cNvPr id="377" name="AutoShape 149">
                <a:extLst>
                  <a:ext uri="{FF2B5EF4-FFF2-40B4-BE49-F238E27FC236}">
                    <a16:creationId xmlns:a16="http://schemas.microsoft.com/office/drawing/2014/main" id="{3E8C962F-C7BD-B44F-978E-C803F5452586}"/>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AutoShape 150">
                <a:extLst>
                  <a:ext uri="{FF2B5EF4-FFF2-40B4-BE49-F238E27FC236}">
                    <a16:creationId xmlns:a16="http://schemas.microsoft.com/office/drawing/2014/main" id="{E65F62EE-08D0-BF46-9BB6-23FEA82DDB56}"/>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2" name="Freeform 151">
              <a:extLst>
                <a:ext uri="{FF2B5EF4-FFF2-40B4-BE49-F238E27FC236}">
                  <a16:creationId xmlns:a16="http://schemas.microsoft.com/office/drawing/2014/main" id="{60E83399-FCB4-324A-B4BD-B8F23659596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3" name="Group 152">
              <a:extLst>
                <a:ext uri="{FF2B5EF4-FFF2-40B4-BE49-F238E27FC236}">
                  <a16:creationId xmlns:a16="http://schemas.microsoft.com/office/drawing/2014/main" id="{87A9E3BB-3D7B-8247-845C-C0F0EBB963AB}"/>
                </a:ext>
              </a:extLst>
            </p:cNvPr>
            <p:cNvGrpSpPr>
              <a:grpSpLocks/>
            </p:cNvGrpSpPr>
            <p:nvPr/>
          </p:nvGrpSpPr>
          <p:grpSpPr bwMode="auto">
            <a:xfrm>
              <a:off x="4739" y="1327"/>
              <a:ext cx="582" cy="139"/>
              <a:chOff x="614" y="2568"/>
              <a:chExt cx="725" cy="139"/>
            </a:xfrm>
          </p:grpSpPr>
          <p:sp>
            <p:nvSpPr>
              <p:cNvPr id="375" name="AutoShape 153">
                <a:extLst>
                  <a:ext uri="{FF2B5EF4-FFF2-40B4-BE49-F238E27FC236}">
                    <a16:creationId xmlns:a16="http://schemas.microsoft.com/office/drawing/2014/main" id="{7C75A8D8-585C-B74B-A8B7-1BE5B537853B}"/>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AutoShape 154">
                <a:extLst>
                  <a:ext uri="{FF2B5EF4-FFF2-40B4-BE49-F238E27FC236}">
                    <a16:creationId xmlns:a16="http://schemas.microsoft.com/office/drawing/2014/main" id="{22C9496F-6ACA-5348-BD7C-54B2C4BDD199}"/>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4" name="Rectangle 155">
              <a:extLst>
                <a:ext uri="{FF2B5EF4-FFF2-40B4-BE49-F238E27FC236}">
                  <a16:creationId xmlns:a16="http://schemas.microsoft.com/office/drawing/2014/main" id="{3A93ED27-82F2-8540-8D23-33AD2D2EE47A}"/>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156">
              <a:extLst>
                <a:ext uri="{FF2B5EF4-FFF2-40B4-BE49-F238E27FC236}">
                  <a16:creationId xmlns:a16="http://schemas.microsoft.com/office/drawing/2014/main" id="{0292C05A-662A-5445-B8CB-FAA09E805A6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Freeform 157">
              <a:extLst>
                <a:ext uri="{FF2B5EF4-FFF2-40B4-BE49-F238E27FC236}">
                  <a16:creationId xmlns:a16="http://schemas.microsoft.com/office/drawing/2014/main" id="{4AA45BB6-3C27-E64E-8383-C80FAEA53A3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7" name="Oval 158">
              <a:extLst>
                <a:ext uri="{FF2B5EF4-FFF2-40B4-BE49-F238E27FC236}">
                  <a16:creationId xmlns:a16="http://schemas.microsoft.com/office/drawing/2014/main" id="{95B86A35-1D75-5C49-936B-687C0ACE7FDE}"/>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 name="Freeform 159">
              <a:extLst>
                <a:ext uri="{FF2B5EF4-FFF2-40B4-BE49-F238E27FC236}">
                  <a16:creationId xmlns:a16="http://schemas.microsoft.com/office/drawing/2014/main" id="{1EEE46FE-29EC-9D4E-A9F0-12F15C389E7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 name="AutoShape 160">
              <a:extLst>
                <a:ext uri="{FF2B5EF4-FFF2-40B4-BE49-F238E27FC236}">
                  <a16:creationId xmlns:a16="http://schemas.microsoft.com/office/drawing/2014/main" id="{77C78D76-E4BF-FC4E-85A3-25D74AAE0F1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0" name="AutoShape 161">
              <a:extLst>
                <a:ext uri="{FF2B5EF4-FFF2-40B4-BE49-F238E27FC236}">
                  <a16:creationId xmlns:a16="http://schemas.microsoft.com/office/drawing/2014/main" id="{1A647E10-4CD3-9C49-9E7D-932D48250838}"/>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Oval 162">
              <a:extLst>
                <a:ext uri="{FF2B5EF4-FFF2-40B4-BE49-F238E27FC236}">
                  <a16:creationId xmlns:a16="http://schemas.microsoft.com/office/drawing/2014/main" id="{43EFA142-8DAD-3D46-A09E-08B75C8DFF62}"/>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Oval 163">
              <a:extLst>
                <a:ext uri="{FF2B5EF4-FFF2-40B4-BE49-F238E27FC236}">
                  <a16:creationId xmlns:a16="http://schemas.microsoft.com/office/drawing/2014/main" id="{A31EBF34-4197-3041-BA0D-DA86EAB8CBC9}"/>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73" name="Oval 164">
              <a:extLst>
                <a:ext uri="{FF2B5EF4-FFF2-40B4-BE49-F238E27FC236}">
                  <a16:creationId xmlns:a16="http://schemas.microsoft.com/office/drawing/2014/main" id="{C69F2F21-A598-194E-8061-42E20C132913}"/>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4" name="Rectangle 165">
              <a:extLst>
                <a:ext uri="{FF2B5EF4-FFF2-40B4-BE49-F238E27FC236}">
                  <a16:creationId xmlns:a16="http://schemas.microsoft.com/office/drawing/2014/main" id="{C6C7B11F-80C5-CE4C-8737-FB4903EEBCB3}"/>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3" name="Group 100">
            <a:extLst>
              <a:ext uri="{FF2B5EF4-FFF2-40B4-BE49-F238E27FC236}">
                <a16:creationId xmlns:a16="http://schemas.microsoft.com/office/drawing/2014/main" id="{425D51F3-48C9-9A40-B992-AE005FAB2C33}"/>
              </a:ext>
            </a:extLst>
          </p:cNvPr>
          <p:cNvGrpSpPr>
            <a:grpSpLocks/>
          </p:cNvGrpSpPr>
          <p:nvPr/>
        </p:nvGrpSpPr>
        <p:grpSpPr bwMode="auto">
          <a:xfrm>
            <a:off x="6137453" y="1703614"/>
            <a:ext cx="511175" cy="693738"/>
            <a:chOff x="4140" y="429"/>
            <a:chExt cx="1425" cy="2396"/>
          </a:xfrm>
        </p:grpSpPr>
        <p:sp>
          <p:nvSpPr>
            <p:cNvPr id="319" name="Freeform 101">
              <a:extLst>
                <a:ext uri="{FF2B5EF4-FFF2-40B4-BE49-F238E27FC236}">
                  <a16:creationId xmlns:a16="http://schemas.microsoft.com/office/drawing/2014/main" id="{4DE11FE1-ABE4-5449-9F07-FF92B120373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Rectangle 102">
              <a:extLst>
                <a:ext uri="{FF2B5EF4-FFF2-40B4-BE49-F238E27FC236}">
                  <a16:creationId xmlns:a16="http://schemas.microsoft.com/office/drawing/2014/main" id="{F28617B4-246C-4142-9D1A-885008483BCB}"/>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Freeform 103">
              <a:extLst>
                <a:ext uri="{FF2B5EF4-FFF2-40B4-BE49-F238E27FC236}">
                  <a16:creationId xmlns:a16="http://schemas.microsoft.com/office/drawing/2014/main" id="{695E4127-E30B-0140-BBC3-EE8AA864D60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Freeform 104">
              <a:extLst>
                <a:ext uri="{FF2B5EF4-FFF2-40B4-BE49-F238E27FC236}">
                  <a16:creationId xmlns:a16="http://schemas.microsoft.com/office/drawing/2014/main" id="{107A5B24-681B-3348-B947-27500FBE7EF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3" name="Rectangle 105">
              <a:extLst>
                <a:ext uri="{FF2B5EF4-FFF2-40B4-BE49-F238E27FC236}">
                  <a16:creationId xmlns:a16="http://schemas.microsoft.com/office/drawing/2014/main" id="{3B9FBC9B-DB47-3440-A3A7-D9397DA36DF3}"/>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4" name="Group 106">
              <a:extLst>
                <a:ext uri="{FF2B5EF4-FFF2-40B4-BE49-F238E27FC236}">
                  <a16:creationId xmlns:a16="http://schemas.microsoft.com/office/drawing/2014/main" id="{D4DB1272-AC30-B740-A818-112B7B016159}"/>
                </a:ext>
              </a:extLst>
            </p:cNvPr>
            <p:cNvGrpSpPr>
              <a:grpSpLocks/>
            </p:cNvGrpSpPr>
            <p:nvPr/>
          </p:nvGrpSpPr>
          <p:grpSpPr bwMode="auto">
            <a:xfrm>
              <a:off x="4749" y="668"/>
              <a:ext cx="581" cy="145"/>
              <a:chOff x="614" y="2568"/>
              <a:chExt cx="725" cy="139"/>
            </a:xfrm>
          </p:grpSpPr>
          <p:sp>
            <p:nvSpPr>
              <p:cNvPr id="349" name="AutoShape 107">
                <a:extLst>
                  <a:ext uri="{FF2B5EF4-FFF2-40B4-BE49-F238E27FC236}">
                    <a16:creationId xmlns:a16="http://schemas.microsoft.com/office/drawing/2014/main" id="{E4E7D8BF-C451-2149-AB56-5952A4BC1ECD}"/>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AutoShape 108">
                <a:extLst>
                  <a:ext uri="{FF2B5EF4-FFF2-40B4-BE49-F238E27FC236}">
                    <a16:creationId xmlns:a16="http://schemas.microsoft.com/office/drawing/2014/main" id="{CA9F9DDC-D2E0-9445-8E09-E2A450486D51}"/>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5" name="Rectangle 109">
              <a:extLst>
                <a:ext uri="{FF2B5EF4-FFF2-40B4-BE49-F238E27FC236}">
                  <a16:creationId xmlns:a16="http://schemas.microsoft.com/office/drawing/2014/main" id="{8B4A1DB1-B64D-E342-AC38-F13AC2BB24CB}"/>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6" name="Group 110">
              <a:extLst>
                <a:ext uri="{FF2B5EF4-FFF2-40B4-BE49-F238E27FC236}">
                  <a16:creationId xmlns:a16="http://schemas.microsoft.com/office/drawing/2014/main" id="{8699E1EB-58F7-EB4A-BE56-52A7A29FB724}"/>
                </a:ext>
              </a:extLst>
            </p:cNvPr>
            <p:cNvGrpSpPr>
              <a:grpSpLocks/>
            </p:cNvGrpSpPr>
            <p:nvPr/>
          </p:nvGrpSpPr>
          <p:grpSpPr bwMode="auto">
            <a:xfrm>
              <a:off x="4747" y="994"/>
              <a:ext cx="581" cy="134"/>
              <a:chOff x="614" y="2568"/>
              <a:chExt cx="725" cy="139"/>
            </a:xfrm>
          </p:grpSpPr>
          <p:sp>
            <p:nvSpPr>
              <p:cNvPr id="347" name="AutoShape 111">
                <a:extLst>
                  <a:ext uri="{FF2B5EF4-FFF2-40B4-BE49-F238E27FC236}">
                    <a16:creationId xmlns:a16="http://schemas.microsoft.com/office/drawing/2014/main" id="{8755B864-D5D9-3F48-B106-5195BC479755}"/>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112">
                <a:extLst>
                  <a:ext uri="{FF2B5EF4-FFF2-40B4-BE49-F238E27FC236}">
                    <a16:creationId xmlns:a16="http://schemas.microsoft.com/office/drawing/2014/main" id="{5EA94929-40C1-1844-A278-8A7EB9C8F32E}"/>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7" name="Rectangle 113">
              <a:extLst>
                <a:ext uri="{FF2B5EF4-FFF2-40B4-BE49-F238E27FC236}">
                  <a16:creationId xmlns:a16="http://schemas.microsoft.com/office/drawing/2014/main" id="{C3CA31E7-43E9-C54B-B13E-E2E8356B1BD2}"/>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Rectangle 114">
              <a:extLst>
                <a:ext uri="{FF2B5EF4-FFF2-40B4-BE49-F238E27FC236}">
                  <a16:creationId xmlns:a16="http://schemas.microsoft.com/office/drawing/2014/main" id="{70DE4D48-FE2E-9C45-9782-5C8939C4A5DF}"/>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9" name="Group 115">
              <a:extLst>
                <a:ext uri="{FF2B5EF4-FFF2-40B4-BE49-F238E27FC236}">
                  <a16:creationId xmlns:a16="http://schemas.microsoft.com/office/drawing/2014/main" id="{BEDE8AC0-C09D-314C-9CF4-3B49C79D8309}"/>
                </a:ext>
              </a:extLst>
            </p:cNvPr>
            <p:cNvGrpSpPr>
              <a:grpSpLocks/>
            </p:cNvGrpSpPr>
            <p:nvPr/>
          </p:nvGrpSpPr>
          <p:grpSpPr bwMode="auto">
            <a:xfrm>
              <a:off x="4735" y="1627"/>
              <a:ext cx="582" cy="151"/>
              <a:chOff x="614" y="2568"/>
              <a:chExt cx="725" cy="139"/>
            </a:xfrm>
          </p:grpSpPr>
          <p:sp>
            <p:nvSpPr>
              <p:cNvPr id="345" name="AutoShape 116">
                <a:extLst>
                  <a:ext uri="{FF2B5EF4-FFF2-40B4-BE49-F238E27FC236}">
                    <a16:creationId xmlns:a16="http://schemas.microsoft.com/office/drawing/2014/main" id="{53CFCEA6-E422-E24C-91CC-6AB2DA5B984C}"/>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AutoShape 117">
                <a:extLst>
                  <a:ext uri="{FF2B5EF4-FFF2-40B4-BE49-F238E27FC236}">
                    <a16:creationId xmlns:a16="http://schemas.microsoft.com/office/drawing/2014/main" id="{FEFA7192-E9ED-D345-AC92-ED008077B392}"/>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0" name="Freeform 118">
              <a:extLst>
                <a:ext uri="{FF2B5EF4-FFF2-40B4-BE49-F238E27FC236}">
                  <a16:creationId xmlns:a16="http://schemas.microsoft.com/office/drawing/2014/main" id="{5FD6018C-4C2B-5147-9A4D-0850B214BBC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1" name="Group 119">
              <a:extLst>
                <a:ext uri="{FF2B5EF4-FFF2-40B4-BE49-F238E27FC236}">
                  <a16:creationId xmlns:a16="http://schemas.microsoft.com/office/drawing/2014/main" id="{0147FEBF-9B07-DB4D-80F0-28CFAFB17548}"/>
                </a:ext>
              </a:extLst>
            </p:cNvPr>
            <p:cNvGrpSpPr>
              <a:grpSpLocks/>
            </p:cNvGrpSpPr>
            <p:nvPr/>
          </p:nvGrpSpPr>
          <p:grpSpPr bwMode="auto">
            <a:xfrm>
              <a:off x="4739" y="1327"/>
              <a:ext cx="582" cy="139"/>
              <a:chOff x="614" y="2568"/>
              <a:chExt cx="725" cy="139"/>
            </a:xfrm>
          </p:grpSpPr>
          <p:sp>
            <p:nvSpPr>
              <p:cNvPr id="343" name="AutoShape 120">
                <a:extLst>
                  <a:ext uri="{FF2B5EF4-FFF2-40B4-BE49-F238E27FC236}">
                    <a16:creationId xmlns:a16="http://schemas.microsoft.com/office/drawing/2014/main" id="{6BEC5FCB-A0E4-2B4D-99A9-AF75102E8932}"/>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AutoShape 121">
                <a:extLst>
                  <a:ext uri="{FF2B5EF4-FFF2-40B4-BE49-F238E27FC236}">
                    <a16:creationId xmlns:a16="http://schemas.microsoft.com/office/drawing/2014/main" id="{DFB1EE8C-1279-5544-ADC0-B00F802A675B}"/>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2" name="Rectangle 122">
              <a:extLst>
                <a:ext uri="{FF2B5EF4-FFF2-40B4-BE49-F238E27FC236}">
                  <a16:creationId xmlns:a16="http://schemas.microsoft.com/office/drawing/2014/main" id="{24E8BD47-F206-7A48-B906-69B10A9FFC1B}"/>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Freeform 123">
              <a:extLst>
                <a:ext uri="{FF2B5EF4-FFF2-40B4-BE49-F238E27FC236}">
                  <a16:creationId xmlns:a16="http://schemas.microsoft.com/office/drawing/2014/main" id="{3A63ACAE-F7D6-334D-BAC6-EB19E7953C3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4" name="Freeform 124">
              <a:extLst>
                <a:ext uri="{FF2B5EF4-FFF2-40B4-BE49-F238E27FC236}">
                  <a16:creationId xmlns:a16="http://schemas.microsoft.com/office/drawing/2014/main" id="{DBB6882F-25A8-7942-8AB7-E4F1E8EF4C6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5" name="Oval 125">
              <a:extLst>
                <a:ext uri="{FF2B5EF4-FFF2-40B4-BE49-F238E27FC236}">
                  <a16:creationId xmlns:a16="http://schemas.microsoft.com/office/drawing/2014/main" id="{1A751CBC-1E6B-3447-89A8-B6CA0042228F}"/>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6" name="Freeform 126">
              <a:extLst>
                <a:ext uri="{FF2B5EF4-FFF2-40B4-BE49-F238E27FC236}">
                  <a16:creationId xmlns:a16="http://schemas.microsoft.com/office/drawing/2014/main" id="{EC930019-7A9E-2D4F-9037-E4F5C26D8937}"/>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7" name="AutoShape 127">
              <a:extLst>
                <a:ext uri="{FF2B5EF4-FFF2-40B4-BE49-F238E27FC236}">
                  <a16:creationId xmlns:a16="http://schemas.microsoft.com/office/drawing/2014/main" id="{7F4290BB-A0B2-F146-87B4-626DAAD2FA0E}"/>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AutoShape 128">
              <a:extLst>
                <a:ext uri="{FF2B5EF4-FFF2-40B4-BE49-F238E27FC236}">
                  <a16:creationId xmlns:a16="http://schemas.microsoft.com/office/drawing/2014/main" id="{DE6D89A2-6ADB-E042-9FB2-932318D01D74}"/>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9" name="Oval 129">
              <a:extLst>
                <a:ext uri="{FF2B5EF4-FFF2-40B4-BE49-F238E27FC236}">
                  <a16:creationId xmlns:a16="http://schemas.microsoft.com/office/drawing/2014/main" id="{8747708C-8EE0-5C44-BC67-5ACC5185A5DD}"/>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0" name="Oval 130">
              <a:extLst>
                <a:ext uri="{FF2B5EF4-FFF2-40B4-BE49-F238E27FC236}">
                  <a16:creationId xmlns:a16="http://schemas.microsoft.com/office/drawing/2014/main" id="{7C3FDD54-230D-8547-8BCF-E82A9284247B}"/>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41" name="Oval 131">
              <a:extLst>
                <a:ext uri="{FF2B5EF4-FFF2-40B4-BE49-F238E27FC236}">
                  <a16:creationId xmlns:a16="http://schemas.microsoft.com/office/drawing/2014/main" id="{42133DC7-7C21-C149-A374-F81A9E0D91A4}"/>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2" name="Rectangle 132">
              <a:extLst>
                <a:ext uri="{FF2B5EF4-FFF2-40B4-BE49-F238E27FC236}">
                  <a16:creationId xmlns:a16="http://schemas.microsoft.com/office/drawing/2014/main" id="{9CA18ACF-5AE2-944A-999A-0A4945D54CB6}"/>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4" name="Group 158">
            <a:extLst>
              <a:ext uri="{FF2B5EF4-FFF2-40B4-BE49-F238E27FC236}">
                <a16:creationId xmlns:a16="http://schemas.microsoft.com/office/drawing/2014/main" id="{989EFA5C-2337-B14C-91A8-83B54EA43E37}"/>
              </a:ext>
            </a:extLst>
          </p:cNvPr>
          <p:cNvGrpSpPr>
            <a:grpSpLocks/>
          </p:cNvGrpSpPr>
          <p:nvPr/>
        </p:nvGrpSpPr>
        <p:grpSpPr bwMode="auto">
          <a:xfrm>
            <a:off x="4159429" y="2103665"/>
            <a:ext cx="1689101" cy="1133476"/>
            <a:chOff x="1716" y="1206"/>
            <a:chExt cx="1064" cy="714"/>
          </a:xfrm>
        </p:grpSpPr>
        <p:sp>
          <p:nvSpPr>
            <p:cNvPr id="303" name="Text Box 95">
              <a:extLst>
                <a:ext uri="{FF2B5EF4-FFF2-40B4-BE49-F238E27FC236}">
                  <a16:creationId xmlns:a16="http://schemas.microsoft.com/office/drawing/2014/main" id="{C009C226-FBA8-DB48-ABF5-333250A76D3C}"/>
                </a:ext>
              </a:extLst>
            </p:cNvPr>
            <p:cNvSpPr txBox="1">
              <a:spLocks noChangeArrowheads="1"/>
            </p:cNvSpPr>
            <p:nvPr/>
          </p:nvSpPr>
          <p:spPr bwMode="auto">
            <a:xfrm>
              <a:off x="1716" y="1583"/>
              <a:ext cx="106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4" name="Group 157">
              <a:extLst>
                <a:ext uri="{FF2B5EF4-FFF2-40B4-BE49-F238E27FC236}">
                  <a16:creationId xmlns:a16="http://schemas.microsoft.com/office/drawing/2014/main" id="{619BE879-9F0A-604B-B005-9F7E471C1729}"/>
                </a:ext>
              </a:extLst>
            </p:cNvPr>
            <p:cNvGrpSpPr>
              <a:grpSpLocks/>
            </p:cNvGrpSpPr>
            <p:nvPr/>
          </p:nvGrpSpPr>
          <p:grpSpPr bwMode="auto">
            <a:xfrm>
              <a:off x="1992" y="1206"/>
              <a:ext cx="510" cy="354"/>
              <a:chOff x="2070" y="2004"/>
              <a:chExt cx="510" cy="354"/>
            </a:xfrm>
          </p:grpSpPr>
          <p:sp>
            <p:nvSpPr>
              <p:cNvPr id="305" name="Rectangle 94">
                <a:extLst>
                  <a:ext uri="{FF2B5EF4-FFF2-40B4-BE49-F238E27FC236}">
                    <a16:creationId xmlns:a16="http://schemas.microsoft.com/office/drawing/2014/main" id="{5B36F236-9C70-9F4F-A0BB-DDEC73A67767}"/>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6" name="Rectangle 96">
                <a:extLst>
                  <a:ext uri="{FF2B5EF4-FFF2-40B4-BE49-F238E27FC236}">
                    <a16:creationId xmlns:a16="http://schemas.microsoft.com/office/drawing/2014/main" id="{474FF8AD-41AD-5B4D-B9AF-317E0320017A}"/>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7" name="Line 97">
                <a:extLst>
                  <a:ext uri="{FF2B5EF4-FFF2-40B4-BE49-F238E27FC236}">
                    <a16:creationId xmlns:a16="http://schemas.microsoft.com/office/drawing/2014/main" id="{A863854B-58B3-0746-BB05-4CC473ACCC27}"/>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Line 98">
                <a:extLst>
                  <a:ext uri="{FF2B5EF4-FFF2-40B4-BE49-F238E27FC236}">
                    <a16:creationId xmlns:a16="http://schemas.microsoft.com/office/drawing/2014/main" id="{45A3AD01-9B9C-1044-8CC4-2FA6945C9D88}"/>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Line 99">
                <a:extLst>
                  <a:ext uri="{FF2B5EF4-FFF2-40B4-BE49-F238E27FC236}">
                    <a16:creationId xmlns:a16="http://schemas.microsoft.com/office/drawing/2014/main" id="{A8A7F303-C29D-8048-8A22-5E010224F782}"/>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Line 100">
                <a:extLst>
                  <a:ext uri="{FF2B5EF4-FFF2-40B4-BE49-F238E27FC236}">
                    <a16:creationId xmlns:a16="http://schemas.microsoft.com/office/drawing/2014/main" id="{7423CFF1-7D3B-404B-908C-EF2DF44B8A4F}"/>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Line 101">
                <a:extLst>
                  <a:ext uri="{FF2B5EF4-FFF2-40B4-BE49-F238E27FC236}">
                    <a16:creationId xmlns:a16="http://schemas.microsoft.com/office/drawing/2014/main" id="{9B55CC56-B162-3641-8907-ACAE4544ACEF}"/>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Line 102">
                <a:extLst>
                  <a:ext uri="{FF2B5EF4-FFF2-40B4-BE49-F238E27FC236}">
                    <a16:creationId xmlns:a16="http://schemas.microsoft.com/office/drawing/2014/main" id="{E4EF0706-3A6D-5C49-AA93-B27D0DBD3D28}"/>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Line 103">
                <a:extLst>
                  <a:ext uri="{FF2B5EF4-FFF2-40B4-BE49-F238E27FC236}">
                    <a16:creationId xmlns:a16="http://schemas.microsoft.com/office/drawing/2014/main" id="{43AD1883-A082-A241-BB8E-52956E25AC3E}"/>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Rectangle 104">
                <a:extLst>
                  <a:ext uri="{FF2B5EF4-FFF2-40B4-BE49-F238E27FC236}">
                    <a16:creationId xmlns:a16="http://schemas.microsoft.com/office/drawing/2014/main" id="{CB654EBC-DFE6-7844-BECE-DAF45E418A4E}"/>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5" name="Rectangle 105">
                <a:extLst>
                  <a:ext uri="{FF2B5EF4-FFF2-40B4-BE49-F238E27FC236}">
                    <a16:creationId xmlns:a16="http://schemas.microsoft.com/office/drawing/2014/main" id="{43DD0923-D124-3D47-A27E-DA7522CBC5D6}"/>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6" name="Rectangle 106">
                <a:extLst>
                  <a:ext uri="{FF2B5EF4-FFF2-40B4-BE49-F238E27FC236}">
                    <a16:creationId xmlns:a16="http://schemas.microsoft.com/office/drawing/2014/main" id="{0CC3197A-47DF-3249-89A6-6A5C29D7B5C6}"/>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7" name="Rectangle 107">
                <a:extLst>
                  <a:ext uri="{FF2B5EF4-FFF2-40B4-BE49-F238E27FC236}">
                    <a16:creationId xmlns:a16="http://schemas.microsoft.com/office/drawing/2014/main" id="{B9DC67EE-6FEB-9E4F-91F2-78466630CE2F}"/>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8" name="Rectangle 108">
                <a:extLst>
                  <a:ext uri="{FF2B5EF4-FFF2-40B4-BE49-F238E27FC236}">
                    <a16:creationId xmlns:a16="http://schemas.microsoft.com/office/drawing/2014/main" id="{C7A7D96F-C671-7844-AFFA-9CA6B5108AAA}"/>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sp>
        <p:nvSpPr>
          <p:cNvPr id="265" name="Text Box 121">
            <a:extLst>
              <a:ext uri="{FF2B5EF4-FFF2-40B4-BE49-F238E27FC236}">
                <a16:creationId xmlns:a16="http://schemas.microsoft.com/office/drawing/2014/main" id="{C86F78FC-21D9-8E40-B3EC-9E551DA5CBAD}"/>
              </a:ext>
            </a:extLst>
          </p:cNvPr>
          <p:cNvSpPr txBox="1">
            <a:spLocks noChangeArrowheads="1"/>
          </p:cNvSpPr>
          <p:nvPr/>
        </p:nvSpPr>
        <p:spPr bwMode="auto">
          <a:xfrm>
            <a:off x="3510141" y="1582964"/>
            <a:ext cx="890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6" name="Rectangle 153">
            <a:extLst>
              <a:ext uri="{FF2B5EF4-FFF2-40B4-BE49-F238E27FC236}">
                <a16:creationId xmlns:a16="http://schemas.microsoft.com/office/drawing/2014/main" id="{C9F65152-882D-5B49-B9E9-532D284A81D5}"/>
              </a:ext>
            </a:extLst>
          </p:cNvPr>
          <p:cNvSpPr>
            <a:spLocks noChangeArrowheads="1"/>
          </p:cNvSpPr>
          <p:nvPr/>
        </p:nvSpPr>
        <p:spPr bwMode="auto">
          <a:xfrm>
            <a:off x="5270678" y="1573439"/>
            <a:ext cx="8572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67" name="Text Box 154">
            <a:extLst>
              <a:ext uri="{FF2B5EF4-FFF2-40B4-BE49-F238E27FC236}">
                <a16:creationId xmlns:a16="http://schemas.microsoft.com/office/drawing/2014/main" id="{53E42ABE-038D-0049-93D4-9EC2E3234B13}"/>
              </a:ext>
            </a:extLst>
          </p:cNvPr>
          <p:cNvSpPr txBox="1">
            <a:spLocks noChangeArrowheads="1"/>
          </p:cNvSpPr>
          <p:nvPr/>
        </p:nvSpPr>
        <p:spPr bwMode="auto">
          <a:xfrm>
            <a:off x="5111928" y="1594077"/>
            <a:ext cx="89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9" name="Text Box 160">
            <a:extLst>
              <a:ext uri="{FF2B5EF4-FFF2-40B4-BE49-F238E27FC236}">
                <a16:creationId xmlns:a16="http://schemas.microsoft.com/office/drawing/2014/main" id="{629C8856-7516-C14B-9215-6EA637A93BF1}"/>
              </a:ext>
            </a:extLst>
          </p:cNvPr>
          <p:cNvSpPr txBox="1">
            <a:spLocks noChangeArrowheads="1"/>
          </p:cNvSpPr>
          <p:nvPr/>
        </p:nvSpPr>
        <p:spPr bwMode="auto">
          <a:xfrm>
            <a:off x="5734133" y="2714852"/>
            <a:ext cx="179247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0" name="Group 161">
            <a:extLst>
              <a:ext uri="{FF2B5EF4-FFF2-40B4-BE49-F238E27FC236}">
                <a16:creationId xmlns:a16="http://schemas.microsoft.com/office/drawing/2014/main" id="{D048FD00-5924-9447-B3B8-0AC35A063FA1}"/>
              </a:ext>
            </a:extLst>
          </p:cNvPr>
          <p:cNvGrpSpPr>
            <a:grpSpLocks/>
          </p:cNvGrpSpPr>
          <p:nvPr/>
        </p:nvGrpSpPr>
        <p:grpSpPr bwMode="auto">
          <a:xfrm>
            <a:off x="6289853" y="2116364"/>
            <a:ext cx="809625" cy="561975"/>
            <a:chOff x="2070" y="2004"/>
            <a:chExt cx="510" cy="354"/>
          </a:xfrm>
        </p:grpSpPr>
        <p:sp>
          <p:nvSpPr>
            <p:cNvPr id="289" name="Rectangle 162">
              <a:extLst>
                <a:ext uri="{FF2B5EF4-FFF2-40B4-BE49-F238E27FC236}">
                  <a16:creationId xmlns:a16="http://schemas.microsoft.com/office/drawing/2014/main" id="{F2A0FCDF-5941-FB4C-9E1D-DFD5B6C69CE5}"/>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0" name="Rectangle 163">
              <a:extLst>
                <a:ext uri="{FF2B5EF4-FFF2-40B4-BE49-F238E27FC236}">
                  <a16:creationId xmlns:a16="http://schemas.microsoft.com/office/drawing/2014/main" id="{A6B8C913-36F9-824E-8C78-BFC7B3CDCFBE}"/>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1" name="Line 164">
              <a:extLst>
                <a:ext uri="{FF2B5EF4-FFF2-40B4-BE49-F238E27FC236}">
                  <a16:creationId xmlns:a16="http://schemas.microsoft.com/office/drawing/2014/main" id="{3013A95D-A281-0C49-810B-3C864F7A46CB}"/>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2" name="Line 165">
              <a:extLst>
                <a:ext uri="{FF2B5EF4-FFF2-40B4-BE49-F238E27FC236}">
                  <a16:creationId xmlns:a16="http://schemas.microsoft.com/office/drawing/2014/main" id="{7277D88A-E3AC-5446-9FCD-10B5C085D77E}"/>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Line 166">
              <a:extLst>
                <a:ext uri="{FF2B5EF4-FFF2-40B4-BE49-F238E27FC236}">
                  <a16:creationId xmlns:a16="http://schemas.microsoft.com/office/drawing/2014/main" id="{04850398-3936-B842-A3EB-78E3F18C8D23}"/>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Line 167">
              <a:extLst>
                <a:ext uri="{FF2B5EF4-FFF2-40B4-BE49-F238E27FC236}">
                  <a16:creationId xmlns:a16="http://schemas.microsoft.com/office/drawing/2014/main" id="{E54B2FAE-3B2C-BA4E-89DE-F17808A8501D}"/>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Line 168">
              <a:extLst>
                <a:ext uri="{FF2B5EF4-FFF2-40B4-BE49-F238E27FC236}">
                  <a16:creationId xmlns:a16="http://schemas.microsoft.com/office/drawing/2014/main" id="{0321206D-71C9-A044-BC0F-A09851EF7838}"/>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Line 169">
              <a:extLst>
                <a:ext uri="{FF2B5EF4-FFF2-40B4-BE49-F238E27FC236}">
                  <a16:creationId xmlns:a16="http://schemas.microsoft.com/office/drawing/2014/main" id="{74EEC85C-DBEF-B746-945E-539B17DF96AF}"/>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Line 170">
              <a:extLst>
                <a:ext uri="{FF2B5EF4-FFF2-40B4-BE49-F238E27FC236}">
                  <a16:creationId xmlns:a16="http://schemas.microsoft.com/office/drawing/2014/main" id="{A1C2C0B2-5E64-FE46-9C1E-5AB91616FB79}"/>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8" name="Rectangle 171">
              <a:extLst>
                <a:ext uri="{FF2B5EF4-FFF2-40B4-BE49-F238E27FC236}">
                  <a16:creationId xmlns:a16="http://schemas.microsoft.com/office/drawing/2014/main" id="{18F1DECA-4FA1-D549-80DB-068E1D6FF772}"/>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9" name="Rectangle 172">
              <a:extLst>
                <a:ext uri="{FF2B5EF4-FFF2-40B4-BE49-F238E27FC236}">
                  <a16:creationId xmlns:a16="http://schemas.microsoft.com/office/drawing/2014/main" id="{6B4E18DF-65E1-F447-8367-4528F7700FAA}"/>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0" name="Rectangle 173">
              <a:extLst>
                <a:ext uri="{FF2B5EF4-FFF2-40B4-BE49-F238E27FC236}">
                  <a16:creationId xmlns:a16="http://schemas.microsoft.com/office/drawing/2014/main" id="{BE1B5DC5-88E8-A649-93B6-EBAE42FDEF75}"/>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1" name="Rectangle 174">
              <a:extLst>
                <a:ext uri="{FF2B5EF4-FFF2-40B4-BE49-F238E27FC236}">
                  <a16:creationId xmlns:a16="http://schemas.microsoft.com/office/drawing/2014/main" id="{EEC64261-B933-2A4B-B45A-6E28963DC504}"/>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2" name="Rectangle 175">
              <a:extLst>
                <a:ext uri="{FF2B5EF4-FFF2-40B4-BE49-F238E27FC236}">
                  <a16:creationId xmlns:a16="http://schemas.microsoft.com/office/drawing/2014/main" id="{EE1004C2-A311-414F-8E80-B4092CDDCD64}"/>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pic>
        <p:nvPicPr>
          <p:cNvPr id="271" name="Picture 176" descr="Alice">
            <a:extLst>
              <a:ext uri="{FF2B5EF4-FFF2-40B4-BE49-F238E27FC236}">
                <a16:creationId xmlns:a16="http://schemas.microsoft.com/office/drawing/2014/main" id="{D76D5E82-5D05-6842-89F0-A930ADA6F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753" y="1673452"/>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179" descr="Bob">
            <a:extLst>
              <a:ext uri="{FF2B5EF4-FFF2-40B4-BE49-F238E27FC236}">
                <a16:creationId xmlns:a16="http://schemas.microsoft.com/office/drawing/2014/main" id="{8989F6E0-4E76-1C42-A3BD-A635A4955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2953" y="1687739"/>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Line 94">
            <a:extLst>
              <a:ext uri="{FF2B5EF4-FFF2-40B4-BE49-F238E27FC236}">
                <a16:creationId xmlns:a16="http://schemas.microsoft.com/office/drawing/2014/main" id="{29F99540-FD3E-AE4C-A57E-1A20C6E30EED}"/>
              </a:ext>
            </a:extLst>
          </p:cNvPr>
          <p:cNvSpPr>
            <a:spLocks noChangeShapeType="1"/>
          </p:cNvSpPr>
          <p:nvPr/>
        </p:nvSpPr>
        <p:spPr bwMode="auto">
          <a:xfrm>
            <a:off x="3492678" y="2021114"/>
            <a:ext cx="903288"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Line 95">
            <a:extLst>
              <a:ext uri="{FF2B5EF4-FFF2-40B4-BE49-F238E27FC236}">
                <a16:creationId xmlns:a16="http://schemas.microsoft.com/office/drawing/2014/main" id="{C981B998-3615-AE47-86C8-57BFFA2D7D78}"/>
              </a:ext>
            </a:extLst>
          </p:cNvPr>
          <p:cNvSpPr>
            <a:spLocks noChangeShapeType="1"/>
          </p:cNvSpPr>
          <p:nvPr/>
        </p:nvSpPr>
        <p:spPr bwMode="auto">
          <a:xfrm>
            <a:off x="5123041" y="2017939"/>
            <a:ext cx="903287"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B91F516F-20AF-DB4E-A31F-6C9548243DF2}"/>
              </a:ext>
            </a:extLst>
          </p:cNvPr>
          <p:cNvGrpSpPr/>
          <p:nvPr/>
        </p:nvGrpSpPr>
        <p:grpSpPr>
          <a:xfrm>
            <a:off x="6699252" y="1424214"/>
            <a:ext cx="1816276" cy="1182356"/>
            <a:chOff x="6699252" y="1424214"/>
            <a:chExt cx="1816276" cy="1182356"/>
          </a:xfrm>
        </p:grpSpPr>
        <p:sp>
          <p:nvSpPr>
            <p:cNvPr id="268" name="Text Box 156">
              <a:extLst>
                <a:ext uri="{FF2B5EF4-FFF2-40B4-BE49-F238E27FC236}">
                  <a16:creationId xmlns:a16="http://schemas.microsoft.com/office/drawing/2014/main" id="{7317FD5B-CED0-1249-AB7C-DF94D681537A}"/>
                </a:ext>
              </a:extLst>
            </p:cNvPr>
            <p:cNvSpPr txBox="1">
              <a:spLocks noChangeArrowheads="1"/>
            </p:cNvSpPr>
            <p:nvPr/>
          </p:nvSpPr>
          <p:spPr bwMode="auto">
            <a:xfrm>
              <a:off x="6699252" y="1424214"/>
              <a:ext cx="178611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e-mail access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protocol</a:t>
              </a:r>
              <a:endPar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75" name="Line 96">
              <a:extLst>
                <a:ext uri="{FF2B5EF4-FFF2-40B4-BE49-F238E27FC236}">
                  <a16:creationId xmlns:a16="http://schemas.microsoft.com/office/drawing/2014/main" id="{CF977160-74FD-0442-823B-6C2520914C43}"/>
                </a:ext>
              </a:extLst>
            </p:cNvPr>
            <p:cNvSpPr>
              <a:spLocks noChangeShapeType="1"/>
            </p:cNvSpPr>
            <p:nvPr/>
          </p:nvSpPr>
          <p:spPr bwMode="auto">
            <a:xfrm>
              <a:off x="6742291" y="2014764"/>
              <a:ext cx="1697037" cy="158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6" name="Text Box 156">
              <a:extLst>
                <a:ext uri="{FF2B5EF4-FFF2-40B4-BE49-F238E27FC236}">
                  <a16:creationId xmlns:a16="http://schemas.microsoft.com/office/drawing/2014/main" id="{FA9F06E0-5873-0E44-A9D6-E6DD02F2E350}"/>
                </a:ext>
              </a:extLst>
            </p:cNvPr>
            <p:cNvSpPr txBox="1">
              <a:spLocks noChangeArrowheads="1"/>
            </p:cNvSpPr>
            <p:nvPr/>
          </p:nvSpPr>
          <p:spPr bwMode="auto">
            <a:xfrm>
              <a:off x="7064731" y="2043339"/>
              <a:ext cx="1450797"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(e.g.,</a:t>
              </a:r>
              <a:r>
                <a:rPr kumimoji="0" lang="en-US" altLang="en-US" sz="16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IMAP, HTTP</a:t>
              </a:r>
              <a:r>
                <a:rPr kumimoji="0" lang="en-US" altLang="en-US" sz="18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a:t>
              </a:r>
            </a:p>
          </p:txBody>
        </p:sp>
      </p:grpSp>
      <p:grpSp>
        <p:nvGrpSpPr>
          <p:cNvPr id="277" name="Group 166">
            <a:extLst>
              <a:ext uri="{FF2B5EF4-FFF2-40B4-BE49-F238E27FC236}">
                <a16:creationId xmlns:a16="http://schemas.microsoft.com/office/drawing/2014/main" id="{F8002D43-E860-6845-AF7E-87A1A94D62F3}"/>
              </a:ext>
            </a:extLst>
          </p:cNvPr>
          <p:cNvGrpSpPr>
            <a:grpSpLocks/>
          </p:cNvGrpSpPr>
          <p:nvPr/>
        </p:nvGrpSpPr>
        <p:grpSpPr bwMode="auto">
          <a:xfrm>
            <a:off x="2556053" y="1535339"/>
            <a:ext cx="912813" cy="1054100"/>
            <a:chOff x="3574" y="550"/>
            <a:chExt cx="575" cy="664"/>
          </a:xfrm>
        </p:grpSpPr>
        <p:grpSp>
          <p:nvGrpSpPr>
            <p:cNvPr id="284" name="Group 167">
              <a:extLst>
                <a:ext uri="{FF2B5EF4-FFF2-40B4-BE49-F238E27FC236}">
                  <a16:creationId xmlns:a16="http://schemas.microsoft.com/office/drawing/2014/main" id="{BE8CFCE0-FC41-0748-A6E7-4600DF924D55}"/>
                </a:ext>
              </a:extLst>
            </p:cNvPr>
            <p:cNvGrpSpPr>
              <a:grpSpLocks/>
            </p:cNvGrpSpPr>
            <p:nvPr/>
          </p:nvGrpSpPr>
          <p:grpSpPr bwMode="auto">
            <a:xfrm>
              <a:off x="3588" y="692"/>
              <a:ext cx="561" cy="522"/>
              <a:chOff x="-44" y="1473"/>
              <a:chExt cx="981" cy="1105"/>
            </a:xfrm>
          </p:grpSpPr>
          <p:pic>
            <p:nvPicPr>
              <p:cNvPr id="287" name="Picture 168" descr="desktop_computer_stylized_medium">
                <a:extLst>
                  <a:ext uri="{FF2B5EF4-FFF2-40B4-BE49-F238E27FC236}">
                    <a16:creationId xmlns:a16="http://schemas.microsoft.com/office/drawing/2014/main" id="{C00F7CE5-DF44-7248-ABAB-405A73E21C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 name="Freeform 169">
                <a:extLst>
                  <a:ext uri="{FF2B5EF4-FFF2-40B4-BE49-F238E27FC236}">
                    <a16:creationId xmlns:a16="http://schemas.microsoft.com/office/drawing/2014/main" id="{B502B1B8-E322-AA40-A3FB-263ECFA0F83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5" name="Rectangle 115">
              <a:extLst>
                <a:ext uri="{FF2B5EF4-FFF2-40B4-BE49-F238E27FC236}">
                  <a16:creationId xmlns:a16="http://schemas.microsoft.com/office/drawing/2014/main" id="{39E4CD50-3462-8441-ACC2-01559D9DDDA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Text Box 116">
              <a:extLst>
                <a:ext uri="{FF2B5EF4-FFF2-40B4-BE49-F238E27FC236}">
                  <a16:creationId xmlns:a16="http://schemas.microsoft.com/office/drawing/2014/main" id="{7198B7C8-8E18-3B4E-9F4D-DCC4D4D7D2A6}"/>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8" name="Group 172">
            <a:extLst>
              <a:ext uri="{FF2B5EF4-FFF2-40B4-BE49-F238E27FC236}">
                <a16:creationId xmlns:a16="http://schemas.microsoft.com/office/drawing/2014/main" id="{2F25B33E-FEB9-404E-8162-D03D8D9966E3}"/>
              </a:ext>
            </a:extLst>
          </p:cNvPr>
          <p:cNvGrpSpPr>
            <a:grpSpLocks/>
          </p:cNvGrpSpPr>
          <p:nvPr/>
        </p:nvGrpSpPr>
        <p:grpSpPr bwMode="auto">
          <a:xfrm>
            <a:off x="8456791" y="1538514"/>
            <a:ext cx="912812" cy="1054100"/>
            <a:chOff x="3574" y="550"/>
            <a:chExt cx="575" cy="664"/>
          </a:xfrm>
        </p:grpSpPr>
        <p:grpSp>
          <p:nvGrpSpPr>
            <p:cNvPr id="279" name="Group 173">
              <a:extLst>
                <a:ext uri="{FF2B5EF4-FFF2-40B4-BE49-F238E27FC236}">
                  <a16:creationId xmlns:a16="http://schemas.microsoft.com/office/drawing/2014/main" id="{375D5E0D-2C70-F544-89E4-5E4F1AA9FD3A}"/>
                </a:ext>
              </a:extLst>
            </p:cNvPr>
            <p:cNvGrpSpPr>
              <a:grpSpLocks/>
            </p:cNvGrpSpPr>
            <p:nvPr/>
          </p:nvGrpSpPr>
          <p:grpSpPr bwMode="auto">
            <a:xfrm>
              <a:off x="3588" y="692"/>
              <a:ext cx="561" cy="522"/>
              <a:chOff x="-44" y="1473"/>
              <a:chExt cx="981" cy="1105"/>
            </a:xfrm>
          </p:grpSpPr>
          <p:pic>
            <p:nvPicPr>
              <p:cNvPr id="282" name="Picture 174" descr="desktop_computer_stylized_medium">
                <a:extLst>
                  <a:ext uri="{FF2B5EF4-FFF2-40B4-BE49-F238E27FC236}">
                    <a16:creationId xmlns:a16="http://schemas.microsoft.com/office/drawing/2014/main" id="{B288CD06-BF42-AC48-84ED-106FF7671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75">
                <a:extLst>
                  <a:ext uri="{FF2B5EF4-FFF2-40B4-BE49-F238E27FC236}">
                    <a16:creationId xmlns:a16="http://schemas.microsoft.com/office/drawing/2014/main" id="{4067DFC9-14ED-1F46-8DB5-99B637F8720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0" name="Rectangle 115">
              <a:extLst>
                <a:ext uri="{FF2B5EF4-FFF2-40B4-BE49-F238E27FC236}">
                  <a16:creationId xmlns:a16="http://schemas.microsoft.com/office/drawing/2014/main" id="{37808C5A-E4DA-234C-AD81-DC4AD2416C75}"/>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1" name="Text Box 116">
              <a:extLst>
                <a:ext uri="{FF2B5EF4-FFF2-40B4-BE49-F238E27FC236}">
                  <a16:creationId xmlns:a16="http://schemas.microsoft.com/office/drawing/2014/main" id="{BE906C48-2C97-234D-A7D2-2162D242FA15}"/>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4" name="Rectangle 3">
            <a:extLst>
              <a:ext uri="{FF2B5EF4-FFF2-40B4-BE49-F238E27FC236}">
                <a16:creationId xmlns:a16="http://schemas.microsoft.com/office/drawing/2014/main" id="{34528512-2985-154D-9CDE-10220B10DEDE}"/>
              </a:ext>
            </a:extLst>
          </p:cNvPr>
          <p:cNvSpPr txBox="1">
            <a:spLocks noChangeArrowheads="1"/>
          </p:cNvSpPr>
          <p:nvPr/>
        </p:nvSpPr>
        <p:spPr>
          <a:xfrm>
            <a:off x="478971" y="3418624"/>
            <a:ext cx="11248571" cy="31500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SMTP:</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delivery/storage of e-mail messages to receiver’</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server</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mail access protocol: retrieval from server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IMAP:</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Internet Mail Access Protocol [RFC 3501]: messages stored on server, IMAP provides retrieval, deletion, folders of stored messages on server</a:t>
            </a:r>
          </a:p>
          <a:p>
            <a:pPr marL="346075" marR="0" lvl="0" indent="-288925"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HTTP:</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gmail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Hotmail,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Yahoo!Mail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etc. provides web-based interface on top of STMP (to send), IMAP (or POP) to retrieve e-mail messages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6" name="Slide Number Placeholder 2">
            <a:extLst>
              <a:ext uri="{FF2B5EF4-FFF2-40B4-BE49-F238E27FC236}">
                <a16:creationId xmlns:a16="http://schemas.microsoft.com/office/drawing/2014/main" id="{741D895B-EE03-5544-883F-BDFD215AF98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52</a:t>
            </a:fld>
            <a:endParaRPr lang="en-US" dirty="0"/>
          </a:p>
        </p:txBody>
      </p:sp>
    </p:spTree>
    <p:extLst>
      <p:ext uri="{BB962C8B-B14F-4D97-AF65-F5344CB8AC3E}">
        <p14:creationId xmlns:p14="http://schemas.microsoft.com/office/powerpoint/2010/main" val="28589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84">
                                            <p:txEl>
                                              <p:pRg st="1" end="1"/>
                                            </p:txEl>
                                          </p:spTgt>
                                        </p:tgtEl>
                                        <p:attrNameLst>
                                          <p:attrName>style.visibility</p:attrName>
                                        </p:attrNameLst>
                                      </p:cBhvr>
                                      <p:to>
                                        <p:strVal val="visible"/>
                                      </p:to>
                                    </p:set>
                                    <p:animEffect transition="in" filter="dissolve">
                                      <p:cBhvr>
                                        <p:cTn id="10" dur="500"/>
                                        <p:tgtEl>
                                          <p:spTgt spid="38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84">
                                            <p:txEl>
                                              <p:pRg st="2" end="2"/>
                                            </p:txEl>
                                          </p:spTgt>
                                        </p:tgtEl>
                                        <p:attrNameLst>
                                          <p:attrName>style.visibility</p:attrName>
                                        </p:attrNameLst>
                                      </p:cBhvr>
                                      <p:to>
                                        <p:strVal val="visible"/>
                                      </p:to>
                                    </p:set>
                                    <p:animEffect transition="in" filter="dissolve">
                                      <p:cBhvr>
                                        <p:cTn id="13" dur="500"/>
                                        <p:tgtEl>
                                          <p:spTgt spid="38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84">
                                            <p:txEl>
                                              <p:pRg st="3" end="3"/>
                                            </p:txEl>
                                          </p:spTgt>
                                        </p:tgtEl>
                                        <p:attrNameLst>
                                          <p:attrName>style.visibility</p:attrName>
                                        </p:attrNameLst>
                                      </p:cBhvr>
                                      <p:to>
                                        <p:strVal val="visible"/>
                                      </p:to>
                                    </p:set>
                                    <p:animEffect transition="in" filter="dissolve">
                                      <p:cBhvr>
                                        <p:cTn id="18" dur="500"/>
                                        <p:tgtEl>
                                          <p:spTgt spid="3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53</a:t>
            </a:fld>
            <a:endParaRPr lang="en-US" dirty="0"/>
          </a:p>
        </p:txBody>
      </p:sp>
      <p:sp>
        <p:nvSpPr>
          <p:cNvPr id="4" name="Rectangle 3"/>
          <p:cNvSpPr/>
          <p:nvPr/>
        </p:nvSpPr>
        <p:spPr>
          <a:xfrm>
            <a:off x="402771" y="600509"/>
            <a:ext cx="11081658" cy="5016758"/>
          </a:xfrm>
          <a:prstGeom prst="rect">
            <a:avLst/>
          </a:prstGeom>
        </p:spPr>
        <p:txBody>
          <a:bodyPr wrap="square">
            <a:spAutoFit/>
          </a:bodyPr>
          <a:lstStyle/>
          <a:p>
            <a:pPr algn="just"/>
            <a:r>
              <a:rPr lang="en-IN" sz="2000" b="1" dirty="0">
                <a:latin typeface="Berkeley-Bold"/>
              </a:rPr>
              <a:t>POP3</a:t>
            </a:r>
          </a:p>
          <a:p>
            <a:pPr marL="285750" indent="-285750" algn="just">
              <a:buFont typeface="Arial" panose="020B0604020202020204" pitchFamily="34" charset="0"/>
              <a:buChar char="•"/>
            </a:pPr>
            <a:r>
              <a:rPr lang="en-US" sz="2000" dirty="0">
                <a:latin typeface="Times-Roman"/>
              </a:rPr>
              <a:t>POP3 is an extremely simple mail access protocol. It is defined in [RFC 1939], </a:t>
            </a:r>
            <a:r>
              <a:rPr lang="en-US" sz="2000" dirty="0" smtClean="0">
                <a:latin typeface="Times-Roman"/>
              </a:rPr>
              <a:t>which is </a:t>
            </a:r>
            <a:r>
              <a:rPr lang="en-US" sz="2000" dirty="0">
                <a:latin typeface="Times-Roman"/>
              </a:rPr>
              <a:t>short and quite readable.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POP3 </a:t>
            </a:r>
            <a:r>
              <a:rPr lang="en-US" sz="2000" dirty="0">
                <a:latin typeface="Times-Roman"/>
              </a:rPr>
              <a:t>begins when the user agent (the client) opens a TCP </a:t>
            </a:r>
            <a:r>
              <a:rPr lang="en-US" sz="2000" dirty="0" smtClean="0">
                <a:latin typeface="Times-Roman"/>
              </a:rPr>
              <a:t>connection to </a:t>
            </a:r>
            <a:r>
              <a:rPr lang="en-US" sz="2000" dirty="0">
                <a:latin typeface="Times-Roman"/>
              </a:rPr>
              <a:t>the mail server (the server) </a:t>
            </a:r>
            <a:r>
              <a:rPr lang="en-US" sz="2000" dirty="0">
                <a:solidFill>
                  <a:srgbClr val="FF0000"/>
                </a:solidFill>
                <a:latin typeface="Times-Roman"/>
              </a:rPr>
              <a:t>on port 110</a:t>
            </a:r>
            <a:r>
              <a:rPr lang="en-US" sz="2000" dirty="0">
                <a:latin typeface="Times-Roman"/>
              </a:rPr>
              <a:t>. With the TCP connection established</a:t>
            </a:r>
            <a:r>
              <a:rPr lang="en-US" sz="2000" dirty="0" smtClean="0">
                <a:latin typeface="Times-Roman"/>
              </a:rPr>
              <a:t>, POP3 </a:t>
            </a:r>
            <a:r>
              <a:rPr lang="en-US" sz="2000" dirty="0">
                <a:latin typeface="Times-Roman"/>
              </a:rPr>
              <a:t>progresses through </a:t>
            </a:r>
            <a:r>
              <a:rPr lang="en-US" sz="2000" dirty="0">
                <a:solidFill>
                  <a:srgbClr val="FF0000"/>
                </a:solidFill>
                <a:latin typeface="Times-Roman"/>
              </a:rPr>
              <a:t>three phases:</a:t>
            </a:r>
            <a:r>
              <a:rPr lang="en-US" sz="2000" dirty="0">
                <a:latin typeface="Times-Roman"/>
              </a:rPr>
              <a:t> </a:t>
            </a:r>
            <a:endParaRPr lang="en-US" sz="2000" dirty="0" smtClean="0">
              <a:latin typeface="Times-Roman"/>
            </a:endParaRPr>
          </a:p>
          <a:p>
            <a:pPr marL="742950" lvl="1" indent="-285750" algn="just">
              <a:buFont typeface="Arial" panose="020B0604020202020204" pitchFamily="34" charset="0"/>
              <a:buChar char="•"/>
            </a:pPr>
            <a:r>
              <a:rPr lang="en-US" sz="2000" dirty="0" smtClean="0">
                <a:latin typeface="Times-Roman"/>
              </a:rPr>
              <a:t>authorization</a:t>
            </a:r>
            <a:r>
              <a:rPr lang="en-US" sz="2000" dirty="0">
                <a:latin typeface="Times-Roman"/>
              </a:rPr>
              <a:t>, </a:t>
            </a:r>
            <a:endParaRPr lang="en-US" sz="2000" dirty="0" smtClean="0">
              <a:latin typeface="Times-Roman"/>
            </a:endParaRPr>
          </a:p>
          <a:p>
            <a:pPr marL="742950" lvl="1" indent="-285750" algn="just">
              <a:buFont typeface="Arial" panose="020B0604020202020204" pitchFamily="34" charset="0"/>
              <a:buChar char="•"/>
            </a:pPr>
            <a:r>
              <a:rPr lang="en-US" sz="2000" dirty="0" smtClean="0">
                <a:latin typeface="Times-Roman"/>
              </a:rPr>
              <a:t>transaction</a:t>
            </a:r>
            <a:r>
              <a:rPr lang="en-US" sz="2000" dirty="0">
                <a:latin typeface="Times-Roman"/>
              </a:rPr>
              <a:t>, and </a:t>
            </a:r>
            <a:endParaRPr lang="en-US" sz="2000" dirty="0" smtClean="0">
              <a:latin typeface="Times-Roman"/>
            </a:endParaRPr>
          </a:p>
          <a:p>
            <a:pPr marL="742950" lvl="1" indent="-285750" algn="just">
              <a:buFont typeface="Arial" panose="020B0604020202020204" pitchFamily="34" charset="0"/>
              <a:buChar char="•"/>
            </a:pPr>
            <a:r>
              <a:rPr lang="en-US" sz="2000" dirty="0" smtClean="0">
                <a:latin typeface="Times-Roman"/>
              </a:rPr>
              <a:t>update</a:t>
            </a:r>
            <a:r>
              <a:rPr lang="en-US" sz="2000" dirty="0">
                <a:latin typeface="Times-Roman"/>
              </a:rPr>
              <a:t>.</a:t>
            </a:r>
          </a:p>
          <a:p>
            <a:pPr marL="285750" indent="-285750" algn="just">
              <a:buFont typeface="Arial" panose="020B0604020202020204" pitchFamily="34" charset="0"/>
              <a:buChar char="•"/>
            </a:pPr>
            <a:r>
              <a:rPr lang="en-US" sz="2000" dirty="0" smtClean="0">
                <a:latin typeface="Times-Roman"/>
              </a:rPr>
              <a:t>During </a:t>
            </a:r>
            <a:r>
              <a:rPr lang="en-US" sz="2000" dirty="0">
                <a:latin typeface="Times-Roman"/>
              </a:rPr>
              <a:t>authorization, the user agent sends a </a:t>
            </a:r>
            <a:r>
              <a:rPr lang="en-US" sz="2000" dirty="0">
                <a:solidFill>
                  <a:srgbClr val="FF0000"/>
                </a:solidFill>
                <a:latin typeface="Times-Roman"/>
              </a:rPr>
              <a:t>username and a </a:t>
            </a:r>
            <a:r>
              <a:rPr lang="en-US" sz="2000" dirty="0" smtClean="0">
                <a:solidFill>
                  <a:srgbClr val="FF0000"/>
                </a:solidFill>
                <a:latin typeface="Times-Roman"/>
              </a:rPr>
              <a:t>password </a:t>
            </a:r>
            <a:r>
              <a:rPr lang="en-US" sz="2000" dirty="0" smtClean="0">
                <a:latin typeface="Times-Roman"/>
              </a:rPr>
              <a:t>(</a:t>
            </a:r>
            <a:r>
              <a:rPr lang="en-US" sz="2000" dirty="0">
                <a:latin typeface="Times-Roman"/>
              </a:rPr>
              <a:t>in the clear) to authenticate the user.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During the </a:t>
            </a:r>
            <a:r>
              <a:rPr lang="en-US" sz="2000" dirty="0">
                <a:latin typeface="Times-Roman"/>
              </a:rPr>
              <a:t>transaction, the </a:t>
            </a:r>
            <a:r>
              <a:rPr lang="en-US" sz="2000" dirty="0" smtClean="0">
                <a:latin typeface="Times-Roman"/>
              </a:rPr>
              <a:t>user agent </a:t>
            </a:r>
            <a:r>
              <a:rPr lang="en-US" sz="2000" dirty="0">
                <a:solidFill>
                  <a:srgbClr val="FF0000"/>
                </a:solidFill>
                <a:latin typeface="Times-Roman"/>
              </a:rPr>
              <a:t>retrieves messages</a:t>
            </a:r>
            <a:r>
              <a:rPr lang="en-US" sz="2000" dirty="0">
                <a:latin typeface="Times-Roman"/>
              </a:rPr>
              <a:t>; also during this phase, the user agent can mark </a:t>
            </a:r>
            <a:r>
              <a:rPr lang="en-US" sz="2000" dirty="0" smtClean="0">
                <a:latin typeface="Times-Roman"/>
              </a:rPr>
              <a:t>messages for </a:t>
            </a:r>
            <a:r>
              <a:rPr lang="en-US" sz="2000" dirty="0">
                <a:latin typeface="Times-Roman"/>
              </a:rPr>
              <a:t>deletion, remove deletion marks, and obtain mail statistics.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latin typeface="Times-Roman"/>
              </a:rPr>
              <a:t>third phase</a:t>
            </a:r>
            <a:r>
              <a:rPr lang="en-US" sz="2000" dirty="0" smtClean="0">
                <a:latin typeface="Times-Roman"/>
              </a:rPr>
              <a:t>, </a:t>
            </a:r>
            <a:r>
              <a:rPr lang="en-US" sz="2000" dirty="0" smtClean="0">
                <a:solidFill>
                  <a:srgbClr val="FF0000"/>
                </a:solidFill>
                <a:latin typeface="Times-Roman"/>
              </a:rPr>
              <a:t>update</a:t>
            </a:r>
            <a:r>
              <a:rPr lang="en-US" sz="2000" dirty="0">
                <a:solidFill>
                  <a:srgbClr val="FF0000"/>
                </a:solidFill>
                <a:latin typeface="Times-Roman"/>
              </a:rPr>
              <a:t>, occurs after the client has issued the </a:t>
            </a:r>
            <a:r>
              <a:rPr lang="en-US" sz="2000" dirty="0">
                <a:solidFill>
                  <a:srgbClr val="FF0000"/>
                </a:solidFill>
                <a:latin typeface="Courier10PitchBT-Roman"/>
              </a:rPr>
              <a:t>quit </a:t>
            </a:r>
            <a:r>
              <a:rPr lang="en-US" sz="2000" dirty="0">
                <a:solidFill>
                  <a:srgbClr val="FF0000"/>
                </a:solidFill>
                <a:latin typeface="Times-Roman"/>
              </a:rPr>
              <a:t>command</a:t>
            </a:r>
            <a:r>
              <a:rPr lang="en-US" sz="2000" dirty="0">
                <a:latin typeface="Times-Roman"/>
              </a:rPr>
              <a:t>, ending the </a:t>
            </a:r>
            <a:r>
              <a:rPr lang="en-US" sz="2000" dirty="0" smtClean="0">
                <a:latin typeface="Times-Roman"/>
              </a:rPr>
              <a:t>POP3 session</a:t>
            </a:r>
            <a:r>
              <a:rPr lang="en-US" sz="2000" dirty="0">
                <a:latin typeface="Times-Roman"/>
              </a:rPr>
              <a:t>; at this time, the mail server deletes the messages that were marked </a:t>
            </a:r>
            <a:r>
              <a:rPr lang="en-US" sz="2000" dirty="0" smtClean="0">
                <a:latin typeface="Times-Roman"/>
              </a:rPr>
              <a:t>for </a:t>
            </a:r>
            <a:r>
              <a:rPr lang="en-IN" sz="2000" dirty="0" smtClean="0">
                <a:latin typeface="Times-Roman"/>
              </a:rPr>
              <a:t>deletion</a:t>
            </a:r>
            <a:r>
              <a:rPr lang="en-IN" sz="2000" dirty="0">
                <a:latin typeface="Times-Roman"/>
              </a:rPr>
              <a:t>.</a:t>
            </a:r>
            <a:endParaRPr lang="en-IN" sz="2000" dirty="0"/>
          </a:p>
        </p:txBody>
      </p:sp>
    </p:spTree>
    <p:extLst>
      <p:ext uri="{BB962C8B-B14F-4D97-AF65-F5344CB8AC3E}">
        <p14:creationId xmlns:p14="http://schemas.microsoft.com/office/powerpoint/2010/main" val="1104224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54</a:t>
            </a:fld>
            <a:endParaRPr lang="en-US" dirty="0"/>
          </a:p>
        </p:txBody>
      </p:sp>
      <p:sp>
        <p:nvSpPr>
          <p:cNvPr id="4" name="Rectangle 3"/>
          <p:cNvSpPr/>
          <p:nvPr/>
        </p:nvSpPr>
        <p:spPr>
          <a:xfrm>
            <a:off x="566057" y="839603"/>
            <a:ext cx="11277016" cy="5078313"/>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Roman"/>
              </a:rPr>
              <a:t>In a POP3 transaction, the user agent issues commands, and the server </a:t>
            </a:r>
            <a:r>
              <a:rPr lang="en-US" dirty="0" smtClean="0">
                <a:latin typeface="Times-Roman"/>
              </a:rPr>
              <a:t>responds to </a:t>
            </a:r>
            <a:r>
              <a:rPr lang="en-US" dirty="0">
                <a:latin typeface="Times-Roman"/>
              </a:rPr>
              <a:t>each command with a reply. </a:t>
            </a:r>
            <a:endParaRPr lang="en-US" dirty="0" smtClean="0">
              <a:latin typeface="Times-Roman"/>
            </a:endParaRPr>
          </a:p>
          <a:p>
            <a:pPr marL="285750" indent="-285750" algn="just">
              <a:buFont typeface="Arial" panose="020B0604020202020204" pitchFamily="34" charset="0"/>
              <a:buChar char="•"/>
            </a:pPr>
            <a:endParaRPr lang="en-US" dirty="0" smtClean="0">
              <a:latin typeface="Times-Roman"/>
            </a:endParaRPr>
          </a:p>
          <a:p>
            <a:pPr marL="285750" indent="-285750" algn="just">
              <a:buFont typeface="Arial" panose="020B0604020202020204" pitchFamily="34" charset="0"/>
              <a:buChar char="•"/>
            </a:pPr>
            <a:r>
              <a:rPr lang="en-US" dirty="0" smtClean="0">
                <a:latin typeface="Times-Roman"/>
              </a:rPr>
              <a:t>There </a:t>
            </a:r>
            <a:r>
              <a:rPr lang="en-US" dirty="0">
                <a:solidFill>
                  <a:srgbClr val="FF0000"/>
                </a:solidFill>
                <a:latin typeface="Times-Roman"/>
              </a:rPr>
              <a:t>are two possible responses</a:t>
            </a:r>
            <a:r>
              <a:rPr lang="en-US" dirty="0">
                <a:latin typeface="Times-Roman"/>
              </a:rPr>
              <a:t>: </a:t>
            </a:r>
            <a:endParaRPr lang="en-US" dirty="0" smtClean="0">
              <a:latin typeface="Times-Roman"/>
            </a:endParaRPr>
          </a:p>
          <a:p>
            <a:pPr marL="742950" lvl="1" indent="-285750" algn="just">
              <a:buFont typeface="Arial" panose="020B0604020202020204" pitchFamily="34" charset="0"/>
              <a:buChar char="•"/>
            </a:pPr>
            <a:r>
              <a:rPr lang="en-US" dirty="0" smtClean="0">
                <a:solidFill>
                  <a:srgbClr val="FF0000"/>
                </a:solidFill>
                <a:latin typeface="Courier10PitchBT-Roman"/>
              </a:rPr>
              <a:t>+</a:t>
            </a:r>
            <a:r>
              <a:rPr lang="en-US" dirty="0">
                <a:solidFill>
                  <a:srgbClr val="FF0000"/>
                </a:solidFill>
                <a:latin typeface="Courier10PitchBT-Roman"/>
              </a:rPr>
              <a:t>OK </a:t>
            </a:r>
            <a:r>
              <a:rPr lang="en-US" dirty="0">
                <a:latin typeface="Times-Roman"/>
              </a:rPr>
              <a:t>(</a:t>
            </a:r>
            <a:r>
              <a:rPr lang="en-US" dirty="0" smtClean="0">
                <a:latin typeface="Times-Roman"/>
              </a:rPr>
              <a:t>sometimes followed </a:t>
            </a:r>
            <a:r>
              <a:rPr lang="en-US" dirty="0">
                <a:latin typeface="Times-Roman"/>
              </a:rPr>
              <a:t>by server-to-client data), used by the server to indicate that the </a:t>
            </a:r>
            <a:r>
              <a:rPr lang="en-US" dirty="0" smtClean="0">
                <a:latin typeface="Times-Roman"/>
              </a:rPr>
              <a:t>previous command </a:t>
            </a:r>
            <a:r>
              <a:rPr lang="en-US" dirty="0">
                <a:latin typeface="Times-Roman"/>
              </a:rPr>
              <a:t>was fine; </a:t>
            </a:r>
            <a:endParaRPr lang="en-US" dirty="0" smtClean="0">
              <a:latin typeface="Times-Roman"/>
            </a:endParaRPr>
          </a:p>
          <a:p>
            <a:pPr marL="742950" lvl="1" indent="-285750" algn="just">
              <a:buFont typeface="Arial" panose="020B0604020202020204" pitchFamily="34" charset="0"/>
              <a:buChar char="•"/>
            </a:pPr>
            <a:r>
              <a:rPr lang="en-US" dirty="0" smtClean="0">
                <a:solidFill>
                  <a:srgbClr val="FF0000"/>
                </a:solidFill>
                <a:latin typeface="Courier10PitchBT-Roman"/>
              </a:rPr>
              <a:t>-</a:t>
            </a:r>
            <a:r>
              <a:rPr lang="en-US" dirty="0">
                <a:solidFill>
                  <a:srgbClr val="FF0000"/>
                </a:solidFill>
                <a:latin typeface="Courier10PitchBT-Roman"/>
              </a:rPr>
              <a:t>ERR</a:t>
            </a:r>
            <a:r>
              <a:rPr lang="en-US" dirty="0">
                <a:latin typeface="Times-Roman"/>
              </a:rPr>
              <a:t>, used by the server to indicate that something </a:t>
            </a:r>
            <a:r>
              <a:rPr lang="en-US" dirty="0" smtClean="0">
                <a:latin typeface="Times-Roman"/>
              </a:rPr>
              <a:t>was wrong </a:t>
            </a:r>
            <a:r>
              <a:rPr lang="en-US" dirty="0">
                <a:latin typeface="Times-Roman"/>
              </a:rPr>
              <a:t>with the previous command</a:t>
            </a:r>
            <a:r>
              <a:rPr lang="en-US" dirty="0" smtClean="0">
                <a:latin typeface="Times-Roman"/>
              </a:rPr>
              <a:t>.</a:t>
            </a:r>
          </a:p>
          <a:p>
            <a:pPr marL="742950" lvl="1" indent="-285750" algn="just">
              <a:buFont typeface="Arial" panose="020B0604020202020204" pitchFamily="34" charset="0"/>
              <a:buChar char="•"/>
            </a:pPr>
            <a:endParaRPr lang="en-US" dirty="0">
              <a:latin typeface="Times-Roman"/>
            </a:endParaRPr>
          </a:p>
          <a:p>
            <a:pPr marL="285750" indent="-285750" algn="just">
              <a:buFont typeface="Arial" panose="020B0604020202020204" pitchFamily="34" charset="0"/>
              <a:buChar char="•"/>
            </a:pPr>
            <a:r>
              <a:rPr lang="en-US" dirty="0">
                <a:latin typeface="Times-Roman"/>
              </a:rPr>
              <a:t>The authorization phase has two principal commands: </a:t>
            </a:r>
            <a:r>
              <a:rPr lang="en-US" dirty="0">
                <a:latin typeface="Courier10PitchBT-Roman"/>
              </a:rPr>
              <a:t>user &lt;username&gt; </a:t>
            </a:r>
            <a:r>
              <a:rPr lang="en-US" dirty="0" smtClean="0">
                <a:latin typeface="Times-Roman"/>
              </a:rPr>
              <a:t>and </a:t>
            </a:r>
            <a:r>
              <a:rPr lang="en-US" dirty="0" smtClean="0">
                <a:latin typeface="Courier10PitchBT-Roman"/>
              </a:rPr>
              <a:t>pass </a:t>
            </a:r>
            <a:r>
              <a:rPr lang="en-US" dirty="0">
                <a:latin typeface="Courier10PitchBT-Roman"/>
              </a:rPr>
              <a:t>&lt;password&gt;</a:t>
            </a:r>
            <a:r>
              <a:rPr lang="en-US" dirty="0">
                <a:latin typeface="Times-Roman"/>
              </a:rPr>
              <a:t>. To illustrate these two commands, we suggest that you </a:t>
            </a:r>
            <a:r>
              <a:rPr lang="en-US" dirty="0" smtClean="0">
                <a:latin typeface="Times-Roman"/>
              </a:rPr>
              <a:t>Telnet directly </a:t>
            </a:r>
            <a:r>
              <a:rPr lang="en-US" dirty="0">
                <a:latin typeface="Times-Roman"/>
              </a:rPr>
              <a:t>into a POP3 server, using port 110, and issue these commands. </a:t>
            </a:r>
            <a:endParaRPr lang="en-US" dirty="0" smtClean="0">
              <a:latin typeface="Times-Roman"/>
            </a:endParaRPr>
          </a:p>
          <a:p>
            <a:pPr marL="285750" indent="-285750" algn="just">
              <a:buFont typeface="Arial" panose="020B0604020202020204" pitchFamily="34" charset="0"/>
              <a:buChar char="•"/>
            </a:pPr>
            <a:endParaRPr lang="en-US" dirty="0">
              <a:latin typeface="Times-Roman"/>
            </a:endParaRPr>
          </a:p>
          <a:p>
            <a:pPr algn="just"/>
            <a:r>
              <a:rPr lang="en-IN" dirty="0">
                <a:latin typeface="Courier10PitchBT-Roman"/>
              </a:rPr>
              <a:t>telnet </a:t>
            </a:r>
            <a:r>
              <a:rPr lang="en-IN" dirty="0" err="1">
                <a:latin typeface="Courier10PitchBT-Roman"/>
              </a:rPr>
              <a:t>mailServer</a:t>
            </a:r>
            <a:r>
              <a:rPr lang="en-IN" dirty="0">
                <a:latin typeface="Courier10PitchBT-Roman"/>
              </a:rPr>
              <a:t> 110</a:t>
            </a:r>
          </a:p>
          <a:p>
            <a:pPr algn="just"/>
            <a:r>
              <a:rPr lang="en-IN" dirty="0">
                <a:latin typeface="Courier10PitchBT-Roman"/>
              </a:rPr>
              <a:t>+OK POP3 server ready</a:t>
            </a:r>
          </a:p>
          <a:p>
            <a:pPr algn="just"/>
            <a:r>
              <a:rPr lang="en-IN" dirty="0">
                <a:latin typeface="Courier10PitchBT-Roman"/>
              </a:rPr>
              <a:t>user bob</a:t>
            </a:r>
          </a:p>
          <a:p>
            <a:pPr algn="just"/>
            <a:r>
              <a:rPr lang="en-IN" dirty="0">
                <a:latin typeface="Courier10PitchBT-Roman"/>
              </a:rPr>
              <a:t>+OK</a:t>
            </a:r>
          </a:p>
          <a:p>
            <a:pPr algn="just"/>
            <a:r>
              <a:rPr lang="en-IN" dirty="0">
                <a:latin typeface="Courier10PitchBT-Roman"/>
              </a:rPr>
              <a:t>pass hungry</a:t>
            </a:r>
          </a:p>
          <a:p>
            <a:pPr algn="just"/>
            <a:r>
              <a:rPr lang="en-US" dirty="0">
                <a:latin typeface="Courier10PitchBT-Roman"/>
              </a:rPr>
              <a:t>+OK user successfully logged on</a:t>
            </a:r>
            <a:endParaRPr lang="en-IN" dirty="0"/>
          </a:p>
        </p:txBody>
      </p:sp>
    </p:spTree>
    <p:extLst>
      <p:ext uri="{BB962C8B-B14F-4D97-AF65-F5344CB8AC3E}">
        <p14:creationId xmlns:p14="http://schemas.microsoft.com/office/powerpoint/2010/main" val="42948134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smtClean="0"/>
              <a:t>Application Layer: 2-</a:t>
            </a:r>
            <a:fld id="{C4204591-24BD-A542-B9D5-F8D8A88D2FEE}" type="slidenum">
              <a:rPr lang="en-US" smtClean="0"/>
              <a:pPr/>
              <a:t>55</a:t>
            </a:fld>
            <a:endParaRPr lang="en-US" dirty="0"/>
          </a:p>
        </p:txBody>
      </p:sp>
      <p:sp>
        <p:nvSpPr>
          <p:cNvPr id="4" name="Rectangle 3"/>
          <p:cNvSpPr/>
          <p:nvPr/>
        </p:nvSpPr>
        <p:spPr>
          <a:xfrm>
            <a:off x="674914" y="358285"/>
            <a:ext cx="11049000" cy="2585323"/>
          </a:xfrm>
          <a:prstGeom prst="rect">
            <a:avLst/>
          </a:prstGeom>
        </p:spPr>
        <p:txBody>
          <a:bodyPr wrap="square">
            <a:spAutoFit/>
          </a:bodyPr>
          <a:lstStyle/>
          <a:p>
            <a:pPr algn="just"/>
            <a:r>
              <a:rPr lang="en-US" dirty="0" smtClean="0">
                <a:latin typeface="Times-Roman"/>
              </a:rPr>
              <a:t>At </a:t>
            </a:r>
            <a:r>
              <a:rPr lang="en-US" dirty="0">
                <a:latin typeface="Times-Roman"/>
              </a:rPr>
              <a:t>the transaction phase.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A </a:t>
            </a:r>
            <a:r>
              <a:rPr lang="en-US" dirty="0">
                <a:latin typeface="Times-Roman"/>
              </a:rPr>
              <a:t>user agent using POP3 </a:t>
            </a:r>
            <a:r>
              <a:rPr lang="en-US" dirty="0" smtClean="0">
                <a:latin typeface="Times-Roman"/>
              </a:rPr>
              <a:t>can often </a:t>
            </a:r>
            <a:r>
              <a:rPr lang="en-US" dirty="0">
                <a:latin typeface="Times-Roman"/>
              </a:rPr>
              <a:t>be configured (by the user) to “</a:t>
            </a:r>
            <a:r>
              <a:rPr lang="en-US" dirty="0">
                <a:solidFill>
                  <a:srgbClr val="FF0000"/>
                </a:solidFill>
                <a:latin typeface="Times-Roman"/>
              </a:rPr>
              <a:t>download and delete</a:t>
            </a:r>
            <a:r>
              <a:rPr lang="en-US" dirty="0">
                <a:latin typeface="Times-Roman"/>
              </a:rPr>
              <a:t>” or to “</a:t>
            </a:r>
            <a:r>
              <a:rPr lang="en-US" dirty="0">
                <a:solidFill>
                  <a:srgbClr val="FF0000"/>
                </a:solidFill>
                <a:latin typeface="Times-Roman"/>
              </a:rPr>
              <a:t>download </a:t>
            </a:r>
            <a:r>
              <a:rPr lang="en-US" dirty="0" smtClean="0">
                <a:solidFill>
                  <a:srgbClr val="FF0000"/>
                </a:solidFill>
                <a:latin typeface="Times-Roman"/>
              </a:rPr>
              <a:t>and keep</a:t>
            </a:r>
            <a:r>
              <a:rPr lang="en-US" dirty="0">
                <a:latin typeface="Times-Roman"/>
              </a:rPr>
              <a:t>.”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The </a:t>
            </a:r>
            <a:r>
              <a:rPr lang="en-US" dirty="0">
                <a:latin typeface="Times-Roman"/>
              </a:rPr>
              <a:t>sequence of commands issued by a POP3 user agent depends on </a:t>
            </a:r>
            <a:r>
              <a:rPr lang="en-US" dirty="0" smtClean="0">
                <a:latin typeface="Times-Roman"/>
              </a:rPr>
              <a:t>which of </a:t>
            </a:r>
            <a:r>
              <a:rPr lang="en-US" dirty="0">
                <a:latin typeface="Times-Roman"/>
              </a:rPr>
              <a:t>these two modes the user agent is operating in.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In </a:t>
            </a:r>
            <a:r>
              <a:rPr lang="en-US" dirty="0">
                <a:latin typeface="Times-Roman"/>
              </a:rPr>
              <a:t>the </a:t>
            </a:r>
            <a:r>
              <a:rPr lang="en-US" dirty="0">
                <a:solidFill>
                  <a:srgbClr val="FF0000"/>
                </a:solidFill>
                <a:latin typeface="Times-Roman"/>
              </a:rPr>
              <a:t>download-and-delete mode</a:t>
            </a:r>
            <a:r>
              <a:rPr lang="en-US" dirty="0" smtClean="0">
                <a:latin typeface="Times-Roman"/>
              </a:rPr>
              <a:t>, the </a:t>
            </a:r>
            <a:r>
              <a:rPr lang="en-US" dirty="0">
                <a:latin typeface="Times-Roman"/>
              </a:rPr>
              <a:t>user agent will issue the </a:t>
            </a:r>
            <a:r>
              <a:rPr lang="en-US" dirty="0">
                <a:solidFill>
                  <a:srgbClr val="FF0000"/>
                </a:solidFill>
                <a:latin typeface="Courier10PitchBT-Roman"/>
              </a:rPr>
              <a:t>list</a:t>
            </a:r>
            <a:r>
              <a:rPr lang="en-US" dirty="0">
                <a:solidFill>
                  <a:srgbClr val="FF0000"/>
                </a:solidFill>
                <a:latin typeface="Times-Roman"/>
              </a:rPr>
              <a:t>, </a:t>
            </a:r>
            <a:r>
              <a:rPr lang="en-US" dirty="0" err="1">
                <a:solidFill>
                  <a:srgbClr val="FF0000"/>
                </a:solidFill>
                <a:latin typeface="Courier10PitchBT-Roman"/>
              </a:rPr>
              <a:t>retr</a:t>
            </a:r>
            <a:r>
              <a:rPr lang="en-US" dirty="0">
                <a:solidFill>
                  <a:srgbClr val="FF0000"/>
                </a:solidFill>
                <a:latin typeface="Times-Roman"/>
              </a:rPr>
              <a:t>, and </a:t>
            </a:r>
            <a:r>
              <a:rPr lang="en-US" dirty="0">
                <a:solidFill>
                  <a:srgbClr val="FF0000"/>
                </a:solidFill>
                <a:latin typeface="Courier10PitchBT-Roman"/>
              </a:rPr>
              <a:t>dele </a:t>
            </a:r>
            <a:r>
              <a:rPr lang="en-US" dirty="0">
                <a:solidFill>
                  <a:srgbClr val="FF0000"/>
                </a:solidFill>
                <a:latin typeface="Times-Roman"/>
              </a:rPr>
              <a:t>commands</a:t>
            </a:r>
            <a:r>
              <a:rPr lang="en-US" dirty="0">
                <a:latin typeface="Times-Roman"/>
              </a:rPr>
              <a:t>.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As </a:t>
            </a:r>
            <a:r>
              <a:rPr lang="en-US" dirty="0">
                <a:latin typeface="Times-Roman"/>
              </a:rPr>
              <a:t>an example</a:t>
            </a:r>
            <a:r>
              <a:rPr lang="en-US" dirty="0" smtClean="0">
                <a:latin typeface="Times-Roman"/>
              </a:rPr>
              <a:t>, suppose </a:t>
            </a:r>
            <a:r>
              <a:rPr lang="en-US" dirty="0">
                <a:latin typeface="Times-Roman"/>
              </a:rPr>
              <a:t>the user has two messages in his or her mailbox. In the dialogue below, </a:t>
            </a:r>
            <a:r>
              <a:rPr lang="en-US" dirty="0">
                <a:latin typeface="Courier10PitchBT-Roman"/>
              </a:rPr>
              <a:t>C</a:t>
            </a:r>
            <a:r>
              <a:rPr lang="en-US" dirty="0" smtClean="0">
                <a:latin typeface="Courier10PitchBT-Roman"/>
              </a:rPr>
              <a:t>: </a:t>
            </a:r>
            <a:r>
              <a:rPr lang="en-US" dirty="0" smtClean="0">
                <a:latin typeface="Times-Roman"/>
              </a:rPr>
              <a:t>(</a:t>
            </a:r>
            <a:r>
              <a:rPr lang="en-US" dirty="0">
                <a:latin typeface="Times-Roman"/>
              </a:rPr>
              <a:t>standing for client) is the user agent and </a:t>
            </a:r>
            <a:r>
              <a:rPr lang="en-US" dirty="0">
                <a:latin typeface="Courier10PitchBT-Roman"/>
              </a:rPr>
              <a:t>S: </a:t>
            </a:r>
            <a:r>
              <a:rPr lang="en-US" dirty="0">
                <a:latin typeface="Times-Roman"/>
              </a:rPr>
              <a:t>(standing for server) is the mail server.</a:t>
            </a:r>
          </a:p>
          <a:p>
            <a:pPr marL="285750" indent="-285750" algn="just">
              <a:buFont typeface="Arial" panose="020B0604020202020204" pitchFamily="34" charset="0"/>
              <a:buChar char="•"/>
            </a:pPr>
            <a:r>
              <a:rPr lang="en-US" dirty="0">
                <a:latin typeface="Times-Roman"/>
              </a:rPr>
              <a:t>The transaction will look something like:</a:t>
            </a:r>
            <a:endParaRPr lang="en-IN" dirty="0"/>
          </a:p>
        </p:txBody>
      </p:sp>
      <p:pic>
        <p:nvPicPr>
          <p:cNvPr id="5" name="Picture 4"/>
          <p:cNvPicPr>
            <a:picLocks noChangeAspect="1"/>
          </p:cNvPicPr>
          <p:nvPr/>
        </p:nvPicPr>
        <p:blipFill>
          <a:blip r:embed="rId2"/>
          <a:stretch>
            <a:fillRect/>
          </a:stretch>
        </p:blipFill>
        <p:spPr>
          <a:xfrm>
            <a:off x="3516765" y="2943608"/>
            <a:ext cx="4320949" cy="3811064"/>
          </a:xfrm>
          <a:prstGeom prst="rect">
            <a:avLst/>
          </a:prstGeom>
        </p:spPr>
      </p:pic>
    </p:spTree>
    <p:extLst>
      <p:ext uri="{BB962C8B-B14F-4D97-AF65-F5344CB8AC3E}">
        <p14:creationId xmlns:p14="http://schemas.microsoft.com/office/powerpoint/2010/main" val="2555964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7" name="Picture 1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858838"/>
            <a:ext cx="3317875"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2"/>
          <p:cNvSpPr>
            <a:spLocks noGrp="1" noChangeArrowheads="1"/>
          </p:cNvSpPr>
          <p:nvPr>
            <p:ph type="title"/>
          </p:nvPr>
        </p:nvSpPr>
        <p:spPr>
          <a:xfrm>
            <a:off x="1927225" y="131764"/>
            <a:ext cx="7772400" cy="968375"/>
          </a:xfrm>
        </p:spPr>
        <p:txBody>
          <a:bodyPr/>
          <a:lstStyle/>
          <a:p>
            <a:r>
              <a:rPr lang="en-US" altLang="en-US" sz="4000"/>
              <a:t>POP3 protocol</a:t>
            </a:r>
            <a:endParaRPr lang="en-US" altLang="en-US" smtClean="0"/>
          </a:p>
        </p:txBody>
      </p:sp>
      <p:sp>
        <p:nvSpPr>
          <p:cNvPr id="139269" name="Rectangle 3"/>
          <p:cNvSpPr>
            <a:spLocks noGrp="1" noChangeArrowheads="1"/>
          </p:cNvSpPr>
          <p:nvPr>
            <p:ph type="body" sz="half" idx="1"/>
          </p:nvPr>
        </p:nvSpPr>
        <p:spPr>
          <a:xfrm>
            <a:off x="1049339" y="1438275"/>
            <a:ext cx="4941888" cy="4648200"/>
          </a:xfrm>
        </p:spPr>
        <p:txBody>
          <a:bodyPr>
            <a:normAutofit lnSpcReduction="10000"/>
          </a:bodyPr>
          <a:lstStyle/>
          <a:p>
            <a:pPr>
              <a:buFont typeface="Wingdings" panose="05000000000000000000" pitchFamily="2" charset="2"/>
              <a:buNone/>
            </a:pPr>
            <a:r>
              <a:rPr lang="en-US" altLang="en-US" i="1" dirty="0" smtClean="0">
                <a:solidFill>
                  <a:srgbClr val="CC0000"/>
                </a:solidFill>
              </a:rPr>
              <a:t>authorization phase</a:t>
            </a:r>
          </a:p>
          <a:p>
            <a:r>
              <a:rPr lang="en-US" altLang="en-US" sz="2000" dirty="0"/>
              <a:t>client commands: </a:t>
            </a:r>
          </a:p>
          <a:p>
            <a:pPr lvl="1"/>
            <a:r>
              <a:rPr lang="en-US" altLang="en-US" sz="2000" b="1" dirty="0">
                <a:latin typeface="Courier New" panose="02070309020205020404" pitchFamily="49" charset="0"/>
              </a:rPr>
              <a:t>user:</a:t>
            </a:r>
            <a:r>
              <a:rPr lang="en-US" altLang="en-US" sz="2000" dirty="0"/>
              <a:t> declare username</a:t>
            </a:r>
          </a:p>
          <a:p>
            <a:pPr lvl="1"/>
            <a:r>
              <a:rPr lang="en-US" altLang="en-US" sz="2000" b="1" dirty="0">
                <a:latin typeface="Courier New" panose="02070309020205020404" pitchFamily="49" charset="0"/>
              </a:rPr>
              <a:t>pass:</a:t>
            </a:r>
            <a:r>
              <a:rPr lang="en-US" altLang="en-US" sz="2000" dirty="0"/>
              <a:t> password</a:t>
            </a:r>
          </a:p>
          <a:p>
            <a:r>
              <a:rPr lang="en-US" altLang="en-US" sz="2000" dirty="0"/>
              <a:t>server responses</a:t>
            </a:r>
          </a:p>
          <a:p>
            <a:pPr lvl="1"/>
            <a:r>
              <a:rPr lang="en-US" altLang="en-US" sz="2000" b="1" dirty="0">
                <a:latin typeface="Courier New" panose="02070309020205020404" pitchFamily="49" charset="0"/>
              </a:rPr>
              <a:t>+OK</a:t>
            </a:r>
          </a:p>
          <a:p>
            <a:pPr lvl="1"/>
            <a:r>
              <a:rPr lang="en-US" altLang="en-US" sz="2000" b="1" dirty="0">
                <a:latin typeface="Courier New" panose="02070309020205020404" pitchFamily="49" charset="0"/>
              </a:rPr>
              <a:t>-ERR</a:t>
            </a:r>
            <a:endParaRPr lang="en-US" altLang="en-US" sz="1800" dirty="0"/>
          </a:p>
          <a:p>
            <a:pPr>
              <a:buFont typeface="Wingdings" panose="05000000000000000000" pitchFamily="2" charset="2"/>
              <a:buNone/>
            </a:pPr>
            <a:r>
              <a:rPr lang="en-US" altLang="en-US" i="1" dirty="0" smtClean="0">
                <a:solidFill>
                  <a:srgbClr val="CC0000"/>
                </a:solidFill>
              </a:rPr>
              <a:t>transaction phase,</a:t>
            </a:r>
            <a:r>
              <a:rPr lang="en-US" altLang="en-US" sz="2400" dirty="0">
                <a:solidFill>
                  <a:srgbClr val="FF0000"/>
                </a:solidFill>
              </a:rPr>
              <a:t> </a:t>
            </a:r>
            <a:r>
              <a:rPr lang="en-US" altLang="en-US" sz="2400" dirty="0">
                <a:solidFill>
                  <a:schemeClr val="tx2"/>
                </a:solidFill>
              </a:rPr>
              <a:t>client:</a:t>
            </a:r>
            <a:endParaRPr lang="en-US" altLang="en-US" sz="2400" dirty="0"/>
          </a:p>
          <a:p>
            <a:r>
              <a:rPr lang="en-US" altLang="en-US" sz="2000" b="1" dirty="0">
                <a:latin typeface="Courier New" panose="02070309020205020404" pitchFamily="49" charset="0"/>
              </a:rPr>
              <a:t>list:</a:t>
            </a:r>
            <a:r>
              <a:rPr lang="en-US" altLang="en-US" sz="2000" dirty="0"/>
              <a:t> list message numbers</a:t>
            </a:r>
          </a:p>
          <a:p>
            <a:r>
              <a:rPr lang="en-US" altLang="en-US" sz="2000" b="1" dirty="0" err="1">
                <a:latin typeface="Courier New" panose="02070309020205020404" pitchFamily="49" charset="0"/>
              </a:rPr>
              <a:t>retr</a:t>
            </a:r>
            <a:r>
              <a:rPr lang="en-US" altLang="en-US" sz="2000" b="1" dirty="0">
                <a:latin typeface="Courier New" panose="02070309020205020404" pitchFamily="49" charset="0"/>
              </a:rPr>
              <a:t>:</a:t>
            </a:r>
            <a:r>
              <a:rPr lang="en-US" altLang="en-US" sz="2000" dirty="0"/>
              <a:t> retrieve message by number</a:t>
            </a:r>
          </a:p>
          <a:p>
            <a:r>
              <a:rPr lang="en-US" altLang="en-US" sz="2000" b="1" dirty="0">
                <a:latin typeface="Courier New" panose="02070309020205020404" pitchFamily="49" charset="0"/>
              </a:rPr>
              <a:t>dele:</a:t>
            </a:r>
            <a:r>
              <a:rPr lang="en-US" altLang="en-US" sz="2000" dirty="0"/>
              <a:t> delete</a:t>
            </a:r>
          </a:p>
          <a:p>
            <a:r>
              <a:rPr lang="en-US" altLang="en-US" sz="2000" b="1" dirty="0">
                <a:latin typeface="Courier New" panose="02070309020205020404" pitchFamily="49" charset="0"/>
              </a:rPr>
              <a:t>quit</a:t>
            </a:r>
            <a:endParaRPr lang="en-US" altLang="en-US" sz="2000" dirty="0"/>
          </a:p>
        </p:txBody>
      </p:sp>
      <p:sp>
        <p:nvSpPr>
          <p:cNvPr id="139270" name="Text Box 7"/>
          <p:cNvSpPr txBox="1">
            <a:spLocks noChangeArrowheads="1"/>
          </p:cNvSpPr>
          <p:nvPr/>
        </p:nvSpPr>
        <p:spPr bwMode="auto">
          <a:xfrm>
            <a:off x="5864225" y="2309813"/>
            <a:ext cx="432435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en-US" sz="2400" dirty="0">
                <a:latin typeface="Times New Roman" panose="02020603050405020304" pitchFamily="18" charset="0"/>
              </a:rPr>
              <a:t>         </a:t>
            </a:r>
            <a:r>
              <a:rPr lang="en-US" altLang="en-US" sz="1800" b="1" dirty="0">
                <a:latin typeface="Courier New" panose="02070309020205020404" pitchFamily="49" charset="0"/>
              </a:rPr>
              <a:t>C: list </a:t>
            </a:r>
          </a:p>
          <a:p>
            <a:pPr>
              <a:spcBef>
                <a:spcPct val="0"/>
              </a:spcBef>
              <a:buClrTx/>
              <a:buSzTx/>
              <a:buFontTx/>
              <a:buNone/>
            </a:pPr>
            <a:r>
              <a:rPr lang="en-US" altLang="en-US" sz="1800" b="1" dirty="0">
                <a:latin typeface="Courier New" panose="02070309020205020404" pitchFamily="49" charset="0"/>
              </a:rPr>
              <a:t>     S: 1 498 </a:t>
            </a:r>
          </a:p>
          <a:p>
            <a:pPr>
              <a:spcBef>
                <a:spcPct val="0"/>
              </a:spcBef>
              <a:buClrTx/>
              <a:buSzTx/>
              <a:buFontTx/>
              <a:buNone/>
            </a:pPr>
            <a:r>
              <a:rPr lang="en-US" altLang="en-US" sz="1800" b="1" dirty="0">
                <a:latin typeface="Courier New" panose="02070309020205020404" pitchFamily="49" charset="0"/>
              </a:rPr>
              <a:t>     S: 2 912 </a:t>
            </a:r>
          </a:p>
          <a:p>
            <a:pPr>
              <a:spcBef>
                <a:spcPct val="0"/>
              </a:spcBef>
              <a:buClrTx/>
              <a:buSzTx/>
              <a:buFontTx/>
              <a:buNone/>
            </a:pPr>
            <a:r>
              <a:rPr lang="en-US" altLang="en-US" sz="1800" b="1" dirty="0">
                <a:latin typeface="Courier New" panose="02070309020205020404" pitchFamily="49" charset="0"/>
              </a:rPr>
              <a:t>     S: . </a:t>
            </a:r>
          </a:p>
          <a:p>
            <a:pPr>
              <a:spcBef>
                <a:spcPct val="0"/>
              </a:spcBef>
              <a:buClrTx/>
              <a:buSzTx/>
              <a:buFontTx/>
              <a:buNone/>
            </a:pPr>
            <a:r>
              <a:rPr lang="en-US" altLang="en-US" sz="1800" b="1" dirty="0">
                <a:latin typeface="Courier New" panose="02070309020205020404" pitchFamily="49" charset="0"/>
              </a:rPr>
              <a:t>     C: </a:t>
            </a:r>
            <a:r>
              <a:rPr lang="en-US" altLang="en-US" sz="1800" b="1" dirty="0" err="1">
                <a:latin typeface="Courier New" panose="02070309020205020404" pitchFamily="49" charset="0"/>
              </a:rPr>
              <a:t>retr</a:t>
            </a:r>
            <a:r>
              <a:rPr lang="en-US" altLang="en-US" sz="1800" b="1" dirty="0">
                <a:latin typeface="Courier New" panose="02070309020205020404" pitchFamily="49" charset="0"/>
              </a:rPr>
              <a:t> 1 </a:t>
            </a:r>
          </a:p>
          <a:p>
            <a:pPr>
              <a:spcBef>
                <a:spcPct val="0"/>
              </a:spcBef>
              <a:buClrTx/>
              <a:buSzTx/>
              <a:buFontTx/>
              <a:buNone/>
            </a:pPr>
            <a:r>
              <a:rPr lang="en-US" altLang="en-US" sz="1800" b="1" dirty="0">
                <a:latin typeface="Courier New" panose="02070309020205020404" pitchFamily="49" charset="0"/>
              </a:rPr>
              <a:t>     S: &lt;message 1 contents&gt;</a:t>
            </a:r>
          </a:p>
          <a:p>
            <a:pPr>
              <a:spcBef>
                <a:spcPct val="0"/>
              </a:spcBef>
              <a:buClrTx/>
              <a:buSzTx/>
              <a:buFontTx/>
              <a:buNone/>
            </a:pPr>
            <a:r>
              <a:rPr lang="en-US" altLang="en-US" sz="1800" b="1" dirty="0">
                <a:latin typeface="Courier New" panose="02070309020205020404" pitchFamily="49" charset="0"/>
              </a:rPr>
              <a:t>     S: . </a:t>
            </a:r>
          </a:p>
          <a:p>
            <a:pPr>
              <a:spcBef>
                <a:spcPct val="0"/>
              </a:spcBef>
              <a:buClrTx/>
              <a:buSzTx/>
              <a:buFontTx/>
              <a:buNone/>
            </a:pPr>
            <a:r>
              <a:rPr lang="en-US" altLang="en-US" sz="1800" b="1" dirty="0">
                <a:latin typeface="Courier New" panose="02070309020205020404" pitchFamily="49" charset="0"/>
              </a:rPr>
              <a:t>     C: dele 1 </a:t>
            </a:r>
          </a:p>
          <a:p>
            <a:pPr>
              <a:spcBef>
                <a:spcPct val="0"/>
              </a:spcBef>
              <a:buClrTx/>
              <a:buSzTx/>
              <a:buFontTx/>
              <a:buNone/>
            </a:pPr>
            <a:r>
              <a:rPr lang="en-US" altLang="en-US" sz="1800" b="1" dirty="0">
                <a:latin typeface="Courier New" panose="02070309020205020404" pitchFamily="49" charset="0"/>
              </a:rPr>
              <a:t>     C: </a:t>
            </a:r>
            <a:r>
              <a:rPr lang="en-US" altLang="en-US" sz="1800" b="1" dirty="0" err="1">
                <a:latin typeface="Courier New" panose="02070309020205020404" pitchFamily="49" charset="0"/>
              </a:rPr>
              <a:t>retr</a:t>
            </a:r>
            <a:r>
              <a:rPr lang="en-US" altLang="en-US" sz="1800" b="1" dirty="0">
                <a:latin typeface="Courier New" panose="02070309020205020404" pitchFamily="49" charset="0"/>
              </a:rPr>
              <a:t> 2 </a:t>
            </a:r>
          </a:p>
          <a:p>
            <a:pPr>
              <a:spcBef>
                <a:spcPct val="0"/>
              </a:spcBef>
              <a:buClrTx/>
              <a:buSzTx/>
              <a:buFontTx/>
              <a:buNone/>
            </a:pPr>
            <a:r>
              <a:rPr lang="en-US" altLang="en-US" sz="1800" b="1" dirty="0">
                <a:latin typeface="Courier New" panose="02070309020205020404" pitchFamily="49" charset="0"/>
              </a:rPr>
              <a:t>     S: &lt;message 1 contents&gt;</a:t>
            </a:r>
          </a:p>
          <a:p>
            <a:pPr>
              <a:spcBef>
                <a:spcPct val="0"/>
              </a:spcBef>
              <a:buClrTx/>
              <a:buSzTx/>
              <a:buFontTx/>
              <a:buNone/>
            </a:pPr>
            <a:r>
              <a:rPr lang="en-US" altLang="en-US" sz="1800" b="1" dirty="0">
                <a:latin typeface="Courier New" panose="02070309020205020404" pitchFamily="49" charset="0"/>
              </a:rPr>
              <a:t>     S: . </a:t>
            </a:r>
          </a:p>
          <a:p>
            <a:pPr>
              <a:spcBef>
                <a:spcPct val="0"/>
              </a:spcBef>
              <a:buClrTx/>
              <a:buSzTx/>
              <a:buFontTx/>
              <a:buNone/>
            </a:pPr>
            <a:r>
              <a:rPr lang="en-US" altLang="en-US" sz="1800" b="1" dirty="0">
                <a:latin typeface="Courier New" panose="02070309020205020404" pitchFamily="49" charset="0"/>
              </a:rPr>
              <a:t>     C: dele 2 </a:t>
            </a:r>
          </a:p>
          <a:p>
            <a:pPr>
              <a:spcBef>
                <a:spcPct val="0"/>
              </a:spcBef>
              <a:buClrTx/>
              <a:buSzTx/>
              <a:buFontTx/>
              <a:buNone/>
            </a:pPr>
            <a:r>
              <a:rPr lang="en-US" altLang="en-US" sz="1800" b="1" dirty="0">
                <a:latin typeface="Courier New" panose="02070309020205020404" pitchFamily="49" charset="0"/>
              </a:rPr>
              <a:t>     C: quit </a:t>
            </a:r>
          </a:p>
          <a:p>
            <a:pPr>
              <a:spcBef>
                <a:spcPct val="0"/>
              </a:spcBef>
              <a:buClrTx/>
              <a:buSzTx/>
              <a:buFontTx/>
              <a:buNone/>
            </a:pPr>
            <a:r>
              <a:rPr lang="en-US" altLang="en-US" sz="1800" b="1" dirty="0">
                <a:latin typeface="Courier New" panose="02070309020205020404" pitchFamily="49" charset="0"/>
              </a:rPr>
              <a:t>     S: +OK </a:t>
            </a:r>
            <a:r>
              <a:rPr lang="en-US" altLang="en-US" sz="1400" b="1" dirty="0">
                <a:latin typeface="Courier New" panose="02070309020205020404" pitchFamily="49" charset="0"/>
              </a:rPr>
              <a:t>POP3 server signing off</a:t>
            </a:r>
            <a:endParaRPr lang="en-US" altLang="en-US" sz="1800" b="1" dirty="0">
              <a:latin typeface="Courier New" panose="02070309020205020404" pitchFamily="49" charset="0"/>
            </a:endParaRPr>
          </a:p>
        </p:txBody>
      </p:sp>
      <p:sp>
        <p:nvSpPr>
          <p:cNvPr id="139271" name="Text Box 10"/>
          <p:cNvSpPr txBox="1">
            <a:spLocks noChangeArrowheads="1"/>
          </p:cNvSpPr>
          <p:nvPr/>
        </p:nvSpPr>
        <p:spPr bwMode="auto">
          <a:xfrm>
            <a:off x="6513513" y="590550"/>
            <a:ext cx="3981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en-US" altLang="en-US" sz="1800" b="1">
              <a:latin typeface="Courier New" panose="02070309020205020404" pitchFamily="49" charset="0"/>
            </a:endParaRPr>
          </a:p>
          <a:p>
            <a:pPr>
              <a:spcBef>
                <a:spcPct val="0"/>
              </a:spcBef>
              <a:buClrTx/>
              <a:buSzTx/>
              <a:buFontTx/>
              <a:buNone/>
            </a:pPr>
            <a:r>
              <a:rPr lang="en-US" altLang="en-US" sz="1800" b="1">
                <a:latin typeface="Courier New" panose="02070309020205020404" pitchFamily="49" charset="0"/>
              </a:rPr>
              <a:t>S: +OK POP3 server ready </a:t>
            </a:r>
          </a:p>
          <a:p>
            <a:pPr>
              <a:spcBef>
                <a:spcPct val="0"/>
              </a:spcBef>
              <a:buClrTx/>
              <a:buSzTx/>
              <a:buFontTx/>
              <a:buNone/>
            </a:pPr>
            <a:r>
              <a:rPr lang="en-US" altLang="en-US" sz="1800" b="1">
                <a:latin typeface="Courier New" panose="02070309020205020404" pitchFamily="49" charset="0"/>
              </a:rPr>
              <a:t>C: user bob </a:t>
            </a:r>
          </a:p>
          <a:p>
            <a:pPr>
              <a:spcBef>
                <a:spcPct val="0"/>
              </a:spcBef>
              <a:buClrTx/>
              <a:buSzTx/>
              <a:buFontTx/>
              <a:buNone/>
            </a:pPr>
            <a:r>
              <a:rPr lang="en-US" altLang="en-US" sz="1800" b="1">
                <a:latin typeface="Courier New" panose="02070309020205020404" pitchFamily="49" charset="0"/>
              </a:rPr>
              <a:t>S: +OK </a:t>
            </a:r>
          </a:p>
          <a:p>
            <a:pPr>
              <a:spcBef>
                <a:spcPct val="0"/>
              </a:spcBef>
              <a:buClrTx/>
              <a:buSzTx/>
              <a:buFontTx/>
              <a:buNone/>
            </a:pPr>
            <a:r>
              <a:rPr lang="en-US" altLang="en-US" sz="1800" b="1">
                <a:latin typeface="Courier New" panose="02070309020205020404" pitchFamily="49" charset="0"/>
              </a:rPr>
              <a:t>C: pass hungry </a:t>
            </a:r>
          </a:p>
          <a:p>
            <a:pPr>
              <a:spcBef>
                <a:spcPct val="0"/>
              </a:spcBef>
              <a:buClrTx/>
              <a:buSzTx/>
              <a:buFontTx/>
              <a:buNone/>
            </a:pPr>
            <a:r>
              <a:rPr lang="en-US" altLang="en-US" sz="1800" b="1">
                <a:latin typeface="Courier New" panose="02070309020205020404" pitchFamily="49" charset="0"/>
              </a:rPr>
              <a:t>S: +OK</a:t>
            </a:r>
            <a:r>
              <a:rPr lang="en-US" altLang="en-US" sz="1400" b="1">
                <a:latin typeface="Courier New" panose="02070309020205020404" pitchFamily="49" charset="0"/>
              </a:rPr>
              <a:t> user successfully logged on</a:t>
            </a:r>
            <a:endParaRPr lang="en-US" altLang="en-US" sz="2400">
              <a:latin typeface="Times New Roman" panose="02020603050405020304" pitchFamily="18" charset="0"/>
            </a:endParaRPr>
          </a:p>
        </p:txBody>
      </p:sp>
      <p:sp>
        <p:nvSpPr>
          <p:cNvPr id="139272" name="Freeform 11"/>
          <p:cNvSpPr>
            <a:spLocks/>
          </p:cNvSpPr>
          <p:nvPr/>
        </p:nvSpPr>
        <p:spPr bwMode="auto">
          <a:xfrm>
            <a:off x="6496051" y="847726"/>
            <a:ext cx="371475" cy="145732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39273" name="Line 13"/>
          <p:cNvSpPr>
            <a:spLocks noChangeShapeType="1"/>
          </p:cNvSpPr>
          <p:nvPr/>
        </p:nvSpPr>
        <p:spPr bwMode="auto">
          <a:xfrm flipV="1">
            <a:off x="5010151" y="1449389"/>
            <a:ext cx="1400175" cy="23812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39274" name="Freeform 14"/>
          <p:cNvSpPr>
            <a:spLocks/>
          </p:cNvSpPr>
          <p:nvPr/>
        </p:nvSpPr>
        <p:spPr bwMode="auto">
          <a:xfrm>
            <a:off x="6497639" y="2428876"/>
            <a:ext cx="371475" cy="389572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39275" name="Line 15"/>
          <p:cNvSpPr>
            <a:spLocks noChangeShapeType="1"/>
          </p:cNvSpPr>
          <p:nvPr/>
        </p:nvSpPr>
        <p:spPr bwMode="auto">
          <a:xfrm flipV="1">
            <a:off x="4676775" y="3941763"/>
            <a:ext cx="1733550" cy="32385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extLst>
      <p:ext uri="{BB962C8B-B14F-4D97-AF65-F5344CB8AC3E}">
        <p14:creationId xmlns:p14="http://schemas.microsoft.com/office/powerpoint/2010/main" val="37755359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6" y="957264"/>
            <a:ext cx="594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Rectangle 2"/>
          <p:cNvSpPr>
            <a:spLocks noGrp="1" noChangeArrowheads="1"/>
          </p:cNvSpPr>
          <p:nvPr>
            <p:ph type="title"/>
          </p:nvPr>
        </p:nvSpPr>
        <p:spPr>
          <a:xfrm>
            <a:off x="1905000" y="293689"/>
            <a:ext cx="7772400" cy="795337"/>
          </a:xfrm>
        </p:spPr>
        <p:txBody>
          <a:bodyPr/>
          <a:lstStyle/>
          <a:p>
            <a:r>
              <a:rPr lang="en-US" altLang="en-US" smtClean="0"/>
              <a:t>POP3 (more) and IMAP</a:t>
            </a:r>
          </a:p>
        </p:txBody>
      </p:sp>
      <p:sp>
        <p:nvSpPr>
          <p:cNvPr id="141317" name="Rectangle 3"/>
          <p:cNvSpPr>
            <a:spLocks noGrp="1" noChangeArrowheads="1"/>
          </p:cNvSpPr>
          <p:nvPr>
            <p:ph type="body" sz="half" idx="1"/>
          </p:nvPr>
        </p:nvSpPr>
        <p:spPr>
          <a:xfrm>
            <a:off x="2044700" y="1343025"/>
            <a:ext cx="3810000" cy="4648200"/>
          </a:xfrm>
        </p:spPr>
        <p:txBody>
          <a:bodyPr/>
          <a:lstStyle/>
          <a:p>
            <a:pPr>
              <a:buFont typeface="Wingdings" panose="05000000000000000000" pitchFamily="2" charset="2"/>
              <a:buNone/>
            </a:pPr>
            <a:r>
              <a:rPr lang="en-US" altLang="en-US" i="1" smtClean="0">
                <a:solidFill>
                  <a:srgbClr val="CC0000"/>
                </a:solidFill>
              </a:rPr>
              <a:t>more about POP3</a:t>
            </a:r>
          </a:p>
          <a:p>
            <a:r>
              <a:rPr lang="en-US" altLang="en-US" sz="2400"/>
              <a:t>previous example uses POP3 </a:t>
            </a:r>
            <a:r>
              <a:rPr lang="ja-JP" altLang="en-US" sz="2400"/>
              <a:t>“</a:t>
            </a:r>
            <a:r>
              <a:rPr lang="en-US" altLang="ja-JP" sz="2400"/>
              <a:t>download and delete</a:t>
            </a:r>
            <a:r>
              <a:rPr lang="ja-JP" altLang="en-US" sz="2400"/>
              <a:t>”</a:t>
            </a:r>
            <a:r>
              <a:rPr lang="en-US" altLang="ja-JP" sz="2400"/>
              <a:t> mode</a:t>
            </a:r>
          </a:p>
          <a:p>
            <a:pPr lvl="1"/>
            <a:r>
              <a:rPr lang="en-US" altLang="en-US" smtClean="0"/>
              <a:t>Bob cannot re-read e-mail if he changes client</a:t>
            </a:r>
          </a:p>
          <a:p>
            <a:r>
              <a:rPr lang="en-US" altLang="en-US" sz="2400"/>
              <a:t>POP3 </a:t>
            </a:r>
            <a:r>
              <a:rPr lang="ja-JP" altLang="en-US" sz="2400"/>
              <a:t>“</a:t>
            </a:r>
            <a:r>
              <a:rPr lang="en-US" altLang="ja-JP" sz="2400"/>
              <a:t>download-and-keep</a:t>
            </a:r>
            <a:r>
              <a:rPr lang="ja-JP" altLang="en-US" sz="2400"/>
              <a:t>”</a:t>
            </a:r>
            <a:r>
              <a:rPr lang="en-US" altLang="ja-JP" sz="2400"/>
              <a:t>: copies of messages on different clients</a:t>
            </a:r>
          </a:p>
          <a:p>
            <a:r>
              <a:rPr lang="en-US" altLang="en-US" sz="2400"/>
              <a:t>POP3 is stateless across sessions</a:t>
            </a:r>
          </a:p>
        </p:txBody>
      </p:sp>
      <p:sp>
        <p:nvSpPr>
          <p:cNvPr id="141318" name="Rectangle 4"/>
          <p:cNvSpPr>
            <a:spLocks noGrp="1" noChangeArrowheads="1"/>
          </p:cNvSpPr>
          <p:nvPr>
            <p:ph type="body" sz="half" idx="2"/>
          </p:nvPr>
        </p:nvSpPr>
        <p:spPr>
          <a:xfrm>
            <a:off x="6007100" y="1381125"/>
            <a:ext cx="3810000" cy="4648200"/>
          </a:xfrm>
        </p:spPr>
        <p:txBody>
          <a:bodyPr/>
          <a:lstStyle/>
          <a:p>
            <a:pPr>
              <a:buFont typeface="Wingdings" panose="05000000000000000000" pitchFamily="2" charset="2"/>
              <a:buNone/>
            </a:pPr>
            <a:r>
              <a:rPr lang="en-US" altLang="en-US" i="1" dirty="0" smtClean="0">
                <a:solidFill>
                  <a:srgbClr val="CC0000"/>
                </a:solidFill>
              </a:rPr>
              <a:t>IMAP</a:t>
            </a:r>
          </a:p>
          <a:p>
            <a:r>
              <a:rPr lang="en-US" altLang="en-US" sz="2400" dirty="0"/>
              <a:t>keeps all messages in one place: at server</a:t>
            </a:r>
          </a:p>
          <a:p>
            <a:r>
              <a:rPr lang="en-US" altLang="en-US" sz="2400" dirty="0"/>
              <a:t>allows user to organize messages in folders</a:t>
            </a:r>
          </a:p>
          <a:p>
            <a:r>
              <a:rPr lang="en-US" altLang="en-US" sz="2400" dirty="0"/>
              <a:t>keeps user state across sessions:</a:t>
            </a:r>
          </a:p>
          <a:p>
            <a:pPr lvl="1"/>
            <a:r>
              <a:rPr lang="en-US" altLang="en-US" dirty="0" smtClean="0"/>
              <a:t>names of folders and mappings between message IDs and folder name</a:t>
            </a:r>
          </a:p>
        </p:txBody>
      </p:sp>
    </p:spTree>
    <p:extLst>
      <p:ext uri="{BB962C8B-B14F-4D97-AF65-F5344CB8AC3E}">
        <p14:creationId xmlns:p14="http://schemas.microsoft.com/office/powerpoint/2010/main" val="36436970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58</a:t>
            </a:fld>
            <a:endParaRPr lang="en-US" dirty="0"/>
          </a:p>
        </p:txBody>
      </p:sp>
      <p:sp>
        <p:nvSpPr>
          <p:cNvPr id="6" name="Rectangle 5"/>
          <p:cNvSpPr/>
          <p:nvPr/>
        </p:nvSpPr>
        <p:spPr>
          <a:xfrm>
            <a:off x="609600" y="878681"/>
            <a:ext cx="11157273" cy="3231654"/>
          </a:xfrm>
          <a:prstGeom prst="rect">
            <a:avLst/>
          </a:prstGeom>
        </p:spPr>
        <p:txBody>
          <a:bodyPr wrap="square">
            <a:spAutoFit/>
          </a:bodyPr>
          <a:lstStyle/>
          <a:p>
            <a:pPr algn="just"/>
            <a:r>
              <a:rPr lang="en-IN" sz="2400" b="1" dirty="0">
                <a:latin typeface="Berkeley-Bold"/>
              </a:rPr>
              <a:t>IMAP</a:t>
            </a:r>
          </a:p>
          <a:p>
            <a:pPr marL="285750" indent="-285750" algn="just">
              <a:buFont typeface="Arial" panose="020B0604020202020204" pitchFamily="34" charset="0"/>
              <a:buChar char="•"/>
            </a:pPr>
            <a:r>
              <a:rPr lang="en-US" dirty="0">
                <a:latin typeface="Times-Roman"/>
              </a:rPr>
              <a:t>With POP3 access, once Bob has downloaded his messages to the local machine</a:t>
            </a:r>
            <a:r>
              <a:rPr lang="en-US" dirty="0" smtClean="0">
                <a:latin typeface="Times-Roman"/>
              </a:rPr>
              <a:t>, he </a:t>
            </a:r>
            <a:r>
              <a:rPr lang="en-US" dirty="0">
                <a:latin typeface="Times-Roman"/>
              </a:rPr>
              <a:t>can create mail folders and move the downloaded messages into the folders</a:t>
            </a:r>
            <a:r>
              <a:rPr lang="en-US" dirty="0" smtClean="0">
                <a:latin typeface="Times-Roman"/>
              </a:rPr>
              <a:t>. Bob </a:t>
            </a:r>
            <a:r>
              <a:rPr lang="en-US" dirty="0">
                <a:latin typeface="Times-Roman"/>
              </a:rPr>
              <a:t>can then delete messages, move messages across folders, and search </a:t>
            </a:r>
            <a:r>
              <a:rPr lang="en-US" dirty="0" smtClean="0">
                <a:latin typeface="Times-Roman"/>
              </a:rPr>
              <a:t>for messages </a:t>
            </a:r>
            <a:r>
              <a:rPr lang="en-US" dirty="0">
                <a:latin typeface="Times-Roman"/>
              </a:rPr>
              <a:t>(by sender name or subject). </a:t>
            </a:r>
            <a:endParaRPr lang="en-US" dirty="0" smtClean="0">
              <a:latin typeface="Times-Roman"/>
            </a:endParaRPr>
          </a:p>
          <a:p>
            <a:pPr marL="285750" indent="-285750" algn="just">
              <a:buFont typeface="Arial" panose="020B0604020202020204" pitchFamily="34" charset="0"/>
              <a:buChar char="•"/>
            </a:pPr>
            <a:r>
              <a:rPr lang="en-US" dirty="0" smtClean="0">
                <a:latin typeface="Times-Roman"/>
              </a:rPr>
              <a:t>But </a:t>
            </a:r>
            <a:r>
              <a:rPr lang="en-US" dirty="0">
                <a:latin typeface="Times-Roman"/>
              </a:rPr>
              <a:t>this paradigm—namely, folders </a:t>
            </a:r>
            <a:r>
              <a:rPr lang="en-US" dirty="0" smtClean="0">
                <a:latin typeface="Times-Roman"/>
              </a:rPr>
              <a:t>and messages </a:t>
            </a:r>
            <a:r>
              <a:rPr lang="en-US" dirty="0">
                <a:latin typeface="Times-Roman"/>
              </a:rPr>
              <a:t>in the local machine—poses a problem for the nomadic user, </a:t>
            </a:r>
            <a:r>
              <a:rPr lang="en-US" dirty="0" smtClean="0">
                <a:latin typeface="Times-Roman"/>
              </a:rPr>
              <a:t>who would </a:t>
            </a:r>
            <a:r>
              <a:rPr lang="en-US" dirty="0">
                <a:latin typeface="Times-Roman"/>
              </a:rPr>
              <a:t>prefer to maintain a folder hierarchy on a remote server that can </a:t>
            </a:r>
            <a:r>
              <a:rPr lang="en-US" dirty="0" smtClean="0">
                <a:latin typeface="Times-Roman"/>
              </a:rPr>
              <a:t>be accessed </a:t>
            </a:r>
            <a:r>
              <a:rPr lang="en-US" dirty="0">
                <a:latin typeface="Times-Roman"/>
              </a:rPr>
              <a:t>from any computer. This is not possible with POP3—the POP3 </a:t>
            </a:r>
            <a:r>
              <a:rPr lang="en-US" dirty="0" smtClean="0">
                <a:latin typeface="Times-Roman"/>
              </a:rPr>
              <a:t>protocol does </a:t>
            </a:r>
            <a:r>
              <a:rPr lang="en-US" dirty="0">
                <a:latin typeface="Times-Roman"/>
              </a:rPr>
              <a:t>not provide any means for a user to create remote folders and assign </a:t>
            </a:r>
            <a:r>
              <a:rPr lang="en-US" dirty="0" smtClean="0">
                <a:latin typeface="Times-Roman"/>
              </a:rPr>
              <a:t>messages </a:t>
            </a:r>
            <a:r>
              <a:rPr lang="en-IN" dirty="0" smtClean="0">
                <a:latin typeface="Times-Roman"/>
              </a:rPr>
              <a:t>to </a:t>
            </a:r>
            <a:r>
              <a:rPr lang="en-IN" dirty="0">
                <a:latin typeface="Times-Roman"/>
              </a:rPr>
              <a:t>folders.</a:t>
            </a:r>
          </a:p>
          <a:p>
            <a:pPr marL="285750" indent="-285750" algn="just">
              <a:buFont typeface="Arial" panose="020B0604020202020204" pitchFamily="34" charset="0"/>
              <a:buChar char="•"/>
            </a:pPr>
            <a:r>
              <a:rPr lang="en-US" dirty="0">
                <a:latin typeface="Times-Roman"/>
              </a:rPr>
              <a:t>To solve this and other problems, the IMAP protocol, defined in [RFC 3501</a:t>
            </a:r>
            <a:r>
              <a:rPr lang="en-US" dirty="0" smtClean="0">
                <a:latin typeface="Times-Roman"/>
              </a:rPr>
              <a:t>], was </a:t>
            </a:r>
            <a:r>
              <a:rPr lang="en-US" dirty="0">
                <a:latin typeface="Times-Roman"/>
              </a:rPr>
              <a:t>invented. Like POP3, IMAP is a mail access protocol. It has many more </a:t>
            </a:r>
            <a:r>
              <a:rPr lang="en-US" dirty="0" smtClean="0">
                <a:latin typeface="Times-Roman"/>
              </a:rPr>
              <a:t>features than </a:t>
            </a:r>
            <a:r>
              <a:rPr lang="en-US" dirty="0">
                <a:latin typeface="Times-Roman"/>
              </a:rPr>
              <a:t>POP3, but it is also significantly more complex. (And thus the client </a:t>
            </a:r>
            <a:r>
              <a:rPr lang="en-US" dirty="0" smtClean="0">
                <a:latin typeface="Times-Roman"/>
              </a:rPr>
              <a:t>and server </a:t>
            </a:r>
            <a:r>
              <a:rPr lang="en-US" dirty="0">
                <a:latin typeface="Times-Roman"/>
              </a:rPr>
              <a:t>side implementations are significantly more complex.)</a:t>
            </a:r>
            <a:endParaRPr lang="en-IN" dirty="0"/>
          </a:p>
        </p:txBody>
      </p:sp>
    </p:spTree>
    <p:extLst>
      <p:ext uri="{BB962C8B-B14F-4D97-AF65-F5344CB8AC3E}">
        <p14:creationId xmlns:p14="http://schemas.microsoft.com/office/powerpoint/2010/main" val="502760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59</a:t>
            </a:fld>
            <a:endParaRPr lang="en-US" dirty="0"/>
          </a:p>
        </p:txBody>
      </p:sp>
      <p:sp>
        <p:nvSpPr>
          <p:cNvPr id="6" name="Rectangle 5"/>
          <p:cNvSpPr/>
          <p:nvPr/>
        </p:nvSpPr>
        <p:spPr>
          <a:xfrm>
            <a:off x="783771" y="583708"/>
            <a:ext cx="10776858" cy="5355312"/>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Roman"/>
              </a:rPr>
              <a:t>An IMAP server will </a:t>
            </a:r>
            <a:r>
              <a:rPr lang="en-US" dirty="0">
                <a:solidFill>
                  <a:srgbClr val="FF0000"/>
                </a:solidFill>
                <a:latin typeface="Times-Roman"/>
              </a:rPr>
              <a:t>associate each message with a folder</a:t>
            </a:r>
            <a:r>
              <a:rPr lang="en-US" dirty="0">
                <a:latin typeface="Times-Roman"/>
              </a:rPr>
              <a:t>; when a message </a:t>
            </a:r>
            <a:r>
              <a:rPr lang="en-US" dirty="0" smtClean="0">
                <a:latin typeface="Times-Roman"/>
              </a:rPr>
              <a:t>first arrives </a:t>
            </a:r>
            <a:r>
              <a:rPr lang="en-US" dirty="0">
                <a:latin typeface="Times-Roman"/>
              </a:rPr>
              <a:t>at the server, it is associated with the recipient’s </a:t>
            </a:r>
            <a:r>
              <a:rPr lang="en-US" dirty="0">
                <a:solidFill>
                  <a:srgbClr val="FF0000"/>
                </a:solidFill>
                <a:latin typeface="Times-Roman"/>
              </a:rPr>
              <a:t>INBOX folder</a:t>
            </a:r>
            <a:r>
              <a:rPr lang="en-US" dirty="0">
                <a:latin typeface="Times-Roman"/>
              </a:rPr>
              <a:t>. The </a:t>
            </a:r>
            <a:r>
              <a:rPr lang="en-US" dirty="0" smtClean="0">
                <a:latin typeface="Times-Roman"/>
              </a:rPr>
              <a:t>recipient can </a:t>
            </a:r>
            <a:r>
              <a:rPr lang="en-US" dirty="0">
                <a:latin typeface="Times-Roman"/>
              </a:rPr>
              <a:t>then move the message into a new, </a:t>
            </a:r>
            <a:r>
              <a:rPr lang="en-US" dirty="0">
                <a:solidFill>
                  <a:srgbClr val="FF0000"/>
                </a:solidFill>
                <a:latin typeface="Times-Roman"/>
              </a:rPr>
              <a:t>user-created folder, read the message, </a:t>
            </a:r>
            <a:r>
              <a:rPr lang="en-US" dirty="0" smtClean="0">
                <a:solidFill>
                  <a:srgbClr val="FF0000"/>
                </a:solidFill>
                <a:latin typeface="Times-Roman"/>
              </a:rPr>
              <a:t>delete the </a:t>
            </a:r>
            <a:r>
              <a:rPr lang="en-US" dirty="0">
                <a:solidFill>
                  <a:srgbClr val="FF0000"/>
                </a:solidFill>
                <a:latin typeface="Times-Roman"/>
              </a:rPr>
              <a:t>message, and so on</a:t>
            </a:r>
            <a:r>
              <a:rPr lang="en-US" dirty="0">
                <a:latin typeface="Times-Roman"/>
              </a:rPr>
              <a:t>. </a:t>
            </a:r>
            <a:endParaRPr lang="en-US" dirty="0" smtClean="0">
              <a:latin typeface="Times-Roman"/>
            </a:endParaRPr>
          </a:p>
          <a:p>
            <a:pPr marL="285750" indent="-285750" algn="just">
              <a:buFont typeface="Arial" panose="020B0604020202020204" pitchFamily="34" charset="0"/>
              <a:buChar char="•"/>
            </a:pPr>
            <a:endParaRPr lang="en-US" dirty="0">
              <a:latin typeface="Times-Roman"/>
            </a:endParaRPr>
          </a:p>
          <a:p>
            <a:pPr marL="285750" indent="-285750" algn="just">
              <a:buFont typeface="Arial" panose="020B0604020202020204" pitchFamily="34" charset="0"/>
              <a:buChar char="•"/>
            </a:pPr>
            <a:r>
              <a:rPr lang="en-US" dirty="0" smtClean="0">
                <a:latin typeface="Times-Roman"/>
              </a:rPr>
              <a:t>The </a:t>
            </a:r>
            <a:r>
              <a:rPr lang="en-US" dirty="0">
                <a:latin typeface="Times-Roman"/>
              </a:rPr>
              <a:t>IMAP protocol provides commands to allow users </a:t>
            </a:r>
            <a:r>
              <a:rPr lang="en-US" dirty="0" smtClean="0">
                <a:latin typeface="Times-Roman"/>
              </a:rPr>
              <a:t>to create </a:t>
            </a:r>
            <a:r>
              <a:rPr lang="en-US" dirty="0">
                <a:latin typeface="Times-Roman"/>
              </a:rPr>
              <a:t>folders and </a:t>
            </a:r>
            <a:r>
              <a:rPr lang="en-US" dirty="0">
                <a:solidFill>
                  <a:srgbClr val="FF0000"/>
                </a:solidFill>
                <a:latin typeface="Times-Roman"/>
              </a:rPr>
              <a:t>move messages from one folder to another.</a:t>
            </a:r>
            <a:r>
              <a:rPr lang="en-US" dirty="0">
                <a:latin typeface="Times-Roman"/>
              </a:rPr>
              <a:t> IMAP also </a:t>
            </a:r>
            <a:r>
              <a:rPr lang="en-US" dirty="0" smtClean="0">
                <a:latin typeface="Times-Roman"/>
              </a:rPr>
              <a:t>provides commands </a:t>
            </a:r>
            <a:r>
              <a:rPr lang="en-US" dirty="0">
                <a:latin typeface="Times-Roman"/>
              </a:rPr>
              <a:t>that allow </a:t>
            </a:r>
            <a:r>
              <a:rPr lang="en-US" dirty="0">
                <a:solidFill>
                  <a:srgbClr val="FF0000"/>
                </a:solidFill>
                <a:latin typeface="Times-Roman"/>
              </a:rPr>
              <a:t>users to search remote folders </a:t>
            </a:r>
            <a:r>
              <a:rPr lang="en-US" dirty="0">
                <a:latin typeface="Times-Roman"/>
              </a:rPr>
              <a:t>for messages matching </a:t>
            </a:r>
            <a:r>
              <a:rPr lang="en-US" dirty="0" smtClean="0">
                <a:latin typeface="Times-Roman"/>
              </a:rPr>
              <a:t>specific  criteria</a:t>
            </a:r>
            <a:r>
              <a:rPr lang="en-US" dirty="0">
                <a:latin typeface="Times-Roman"/>
              </a:rPr>
              <a:t>. </a:t>
            </a:r>
            <a:endParaRPr lang="en-US" dirty="0" smtClean="0">
              <a:latin typeface="Times-Roman"/>
            </a:endParaRPr>
          </a:p>
          <a:p>
            <a:pPr marL="285750" indent="-285750" algn="just">
              <a:buFont typeface="Arial" panose="020B0604020202020204" pitchFamily="34" charset="0"/>
              <a:buChar char="•"/>
            </a:pPr>
            <a:endParaRPr lang="en-US" dirty="0">
              <a:latin typeface="Times-Roman"/>
            </a:endParaRPr>
          </a:p>
          <a:p>
            <a:pPr marL="285750" indent="-285750" algn="just">
              <a:buFont typeface="Arial" panose="020B0604020202020204" pitchFamily="34" charset="0"/>
              <a:buChar char="•"/>
            </a:pPr>
            <a:r>
              <a:rPr lang="en-US" dirty="0" smtClean="0">
                <a:latin typeface="Times-Roman"/>
              </a:rPr>
              <a:t>Note </a:t>
            </a:r>
            <a:r>
              <a:rPr lang="en-US" dirty="0">
                <a:latin typeface="Times-Roman"/>
              </a:rPr>
              <a:t>that, unlike POP3, an </a:t>
            </a:r>
            <a:r>
              <a:rPr lang="en-US" dirty="0">
                <a:solidFill>
                  <a:srgbClr val="FF0000"/>
                </a:solidFill>
                <a:latin typeface="Times-Roman"/>
              </a:rPr>
              <a:t>IMAP server maintains user state </a:t>
            </a:r>
            <a:r>
              <a:rPr lang="en-US" dirty="0" smtClean="0">
                <a:solidFill>
                  <a:srgbClr val="FF0000"/>
                </a:solidFill>
                <a:latin typeface="Times-Roman"/>
              </a:rPr>
              <a:t>information across </a:t>
            </a:r>
            <a:r>
              <a:rPr lang="en-US" dirty="0">
                <a:solidFill>
                  <a:srgbClr val="FF0000"/>
                </a:solidFill>
                <a:latin typeface="Times-Roman"/>
              </a:rPr>
              <a:t>IMAP sessions—for </a:t>
            </a:r>
            <a:r>
              <a:rPr lang="en-US" dirty="0">
                <a:latin typeface="Times-Roman"/>
              </a:rPr>
              <a:t>example, the names of the folders and </a:t>
            </a:r>
            <a:r>
              <a:rPr lang="en-US" dirty="0">
                <a:solidFill>
                  <a:srgbClr val="FF0000"/>
                </a:solidFill>
                <a:latin typeface="Times-Roman"/>
              </a:rPr>
              <a:t>which </a:t>
            </a:r>
            <a:r>
              <a:rPr lang="en-US" dirty="0" smtClean="0">
                <a:solidFill>
                  <a:srgbClr val="FF0000"/>
                </a:solidFill>
                <a:latin typeface="Times-Roman"/>
              </a:rPr>
              <a:t>messages are </a:t>
            </a:r>
            <a:r>
              <a:rPr lang="en-US" dirty="0">
                <a:solidFill>
                  <a:srgbClr val="FF0000"/>
                </a:solidFill>
                <a:latin typeface="Times-Roman"/>
              </a:rPr>
              <a:t>associated with which folders</a:t>
            </a:r>
            <a:r>
              <a:rPr lang="en-US" dirty="0">
                <a:latin typeface="Times-Roman"/>
              </a:rPr>
              <a:t>.</a:t>
            </a:r>
          </a:p>
          <a:p>
            <a:pPr marL="285750" indent="-285750" algn="just">
              <a:buFont typeface="Arial" panose="020B0604020202020204" pitchFamily="34" charset="0"/>
              <a:buChar char="•"/>
            </a:pPr>
            <a:endParaRPr lang="en-US" dirty="0" smtClean="0">
              <a:latin typeface="Times-Roman"/>
            </a:endParaRPr>
          </a:p>
          <a:p>
            <a:pPr marL="285750" indent="-285750" algn="just">
              <a:buFont typeface="Arial" panose="020B0604020202020204" pitchFamily="34" charset="0"/>
              <a:buChar char="•"/>
            </a:pPr>
            <a:r>
              <a:rPr lang="en-US" dirty="0" smtClean="0">
                <a:latin typeface="Times-Roman"/>
              </a:rPr>
              <a:t>Another </a:t>
            </a:r>
            <a:r>
              <a:rPr lang="en-US" dirty="0">
                <a:latin typeface="Times-Roman"/>
              </a:rPr>
              <a:t>important feature of IMAP is that it has </a:t>
            </a:r>
            <a:r>
              <a:rPr lang="en-US" dirty="0" smtClean="0">
                <a:latin typeface="Times-Roman"/>
              </a:rPr>
              <a:t>commands </a:t>
            </a:r>
            <a:r>
              <a:rPr lang="en-US" dirty="0">
                <a:latin typeface="Times-Roman"/>
              </a:rPr>
              <a:t>that permit a </a:t>
            </a:r>
            <a:r>
              <a:rPr lang="en-US" dirty="0" smtClean="0">
                <a:latin typeface="Times-Roman"/>
              </a:rPr>
              <a:t>user agent </a:t>
            </a:r>
            <a:r>
              <a:rPr lang="en-US" dirty="0">
                <a:latin typeface="Times-Roman"/>
              </a:rPr>
              <a:t>to obtain components of messages. For example, a user agent can obtain </a:t>
            </a:r>
            <a:r>
              <a:rPr lang="en-US" dirty="0" smtClean="0">
                <a:latin typeface="Times-Roman"/>
              </a:rPr>
              <a:t>just the </a:t>
            </a:r>
            <a:r>
              <a:rPr lang="en-US" dirty="0">
                <a:latin typeface="Times-Roman"/>
              </a:rPr>
              <a:t>message header of a message or just one part of a multipart MIME message</a:t>
            </a:r>
            <a:r>
              <a:rPr lang="en-US" dirty="0" smtClean="0">
                <a:latin typeface="Times-Roman"/>
              </a:rPr>
              <a:t>. </a:t>
            </a:r>
            <a:endParaRPr lang="en-US" dirty="0">
              <a:latin typeface="Times-Roman"/>
            </a:endParaRPr>
          </a:p>
          <a:p>
            <a:pPr marL="285750" indent="-285750" algn="just">
              <a:buFont typeface="Arial" panose="020B0604020202020204" pitchFamily="34" charset="0"/>
              <a:buChar char="•"/>
            </a:pPr>
            <a:endParaRPr lang="en-US" dirty="0" smtClean="0">
              <a:latin typeface="Times-Roman"/>
            </a:endParaRPr>
          </a:p>
          <a:p>
            <a:pPr marL="285750" indent="-285750" algn="just">
              <a:buFont typeface="Arial" panose="020B0604020202020204" pitchFamily="34" charset="0"/>
              <a:buChar char="•"/>
            </a:pPr>
            <a:r>
              <a:rPr lang="en-US" dirty="0" smtClean="0">
                <a:latin typeface="Times-Roman"/>
              </a:rPr>
              <a:t>This </a:t>
            </a:r>
            <a:r>
              <a:rPr lang="en-US" dirty="0">
                <a:latin typeface="Times-Roman"/>
              </a:rPr>
              <a:t>feature is useful when there is a low-bandwidth connection (for example, </a:t>
            </a:r>
            <a:r>
              <a:rPr lang="en-US" dirty="0" smtClean="0">
                <a:latin typeface="Times-Roman"/>
              </a:rPr>
              <a:t>a slow-speed </a:t>
            </a:r>
            <a:r>
              <a:rPr lang="en-US" dirty="0">
                <a:latin typeface="Times-Roman"/>
              </a:rPr>
              <a:t>modem link) between the user agent and its mail server. With a </a:t>
            </a:r>
            <a:r>
              <a:rPr lang="en-US" dirty="0" smtClean="0">
                <a:latin typeface="Times-Roman"/>
              </a:rPr>
              <a:t>low bandwidth connection</a:t>
            </a:r>
            <a:r>
              <a:rPr lang="en-US" dirty="0">
                <a:latin typeface="Times-Roman"/>
              </a:rPr>
              <a:t>, the user may not want to download all of the messages </a:t>
            </a:r>
            <a:r>
              <a:rPr lang="en-US" dirty="0" smtClean="0">
                <a:latin typeface="Times-Roman"/>
              </a:rPr>
              <a:t>in its </a:t>
            </a:r>
            <a:r>
              <a:rPr lang="en-US" dirty="0">
                <a:latin typeface="Times-Roman"/>
              </a:rPr>
              <a:t>mailbox, particularly avoiding long messages that might contain, for example</a:t>
            </a:r>
            <a:r>
              <a:rPr lang="en-US" dirty="0" smtClean="0">
                <a:latin typeface="Times-Roman"/>
              </a:rPr>
              <a:t>, an </a:t>
            </a:r>
            <a:r>
              <a:rPr lang="en-US" dirty="0">
                <a:latin typeface="Times-Roman"/>
              </a:rPr>
              <a:t>audio or video clip.</a:t>
            </a:r>
            <a:endParaRPr lang="en-IN" dirty="0"/>
          </a:p>
        </p:txBody>
      </p:sp>
    </p:spTree>
    <p:extLst>
      <p:ext uri="{BB962C8B-B14F-4D97-AF65-F5344CB8AC3E}">
        <p14:creationId xmlns:p14="http://schemas.microsoft.com/office/powerpoint/2010/main" val="11956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a:t>
            </a:r>
            <a:endParaRPr lang="en-US" sz="4400" dirty="0"/>
          </a:p>
        </p:txBody>
      </p:sp>
      <p:sp>
        <p:nvSpPr>
          <p:cNvPr id="6" name="Line 11">
            <a:extLst>
              <a:ext uri="{FF2B5EF4-FFF2-40B4-BE49-F238E27FC236}">
                <a16:creationId xmlns:a16="http://schemas.microsoft.com/office/drawing/2014/main" id="{67AC580C-18A4-D247-92B5-6D862101F771}"/>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1301A620-3B2F-B341-BCAC-A3E4F12C85AA}"/>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10" name="Rectangle 4">
            <a:extLst>
              <a:ext uri="{FF2B5EF4-FFF2-40B4-BE49-F238E27FC236}">
                <a16:creationId xmlns:a16="http://schemas.microsoft.com/office/drawing/2014/main" id="{8E22C996-6035-504C-97CC-082C3EAD4AF4}"/>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1a</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initiates TCP connection to HTTP server (process)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 port 80</a:t>
            </a:r>
          </a:p>
        </p:txBody>
      </p:sp>
      <p:sp>
        <p:nvSpPr>
          <p:cNvPr id="13" name="Rectangle 5">
            <a:extLst>
              <a:ext uri="{FF2B5EF4-FFF2-40B4-BE49-F238E27FC236}">
                <a16:creationId xmlns:a16="http://schemas.microsoft.com/office/drawing/2014/main" id="{4518B9B7-A17A-DD48-BBA8-A1AC04589450}"/>
              </a:ext>
            </a:extLst>
          </p:cNvPr>
          <p:cNvSpPr>
            <a:spLocks noChangeArrowheads="1"/>
          </p:cNvSpPr>
          <p:nvPr/>
        </p:nvSpPr>
        <p:spPr bwMode="auto">
          <a:xfrm>
            <a:off x="1172983" y="4077834"/>
            <a:ext cx="42165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sends HTTP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request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URL) into TCP connection socket. Message indicates that client wants object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someDepartment</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home.index</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AC1983CF-C4CB-FF47-A69D-3E65B8C9682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1b</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server at host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waiting for TCP connection at port 80  </a:t>
            </a:r>
            <a:r>
              <a:rPr kumimoji="0"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accepts</a:t>
            </a:r>
            <a:r>
              <a:rPr kumimoji="0"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connection, notifying 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5" name="Rectangle 7">
            <a:extLst>
              <a:ext uri="{FF2B5EF4-FFF2-40B4-BE49-F238E27FC236}">
                <a16:creationId xmlns:a16="http://schemas.microsoft.com/office/drawing/2014/main" id="{0B2B9504-D191-9144-8C84-929183C16C80}"/>
              </a:ext>
            </a:extLst>
          </p:cNvPr>
          <p:cNvSpPr>
            <a:spLocks noChangeArrowheads="1"/>
          </p:cNvSpPr>
          <p:nvPr/>
        </p:nvSpPr>
        <p:spPr bwMode="auto">
          <a:xfrm>
            <a:off x="6843976" y="4739906"/>
            <a:ext cx="53948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3</a:t>
            </a:r>
            <a:r>
              <a:rPr kumimoji="0" lang="en-US" altLang="en-US" sz="20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server receives request message, forms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response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requested object, and sends message into its socket</a:t>
            </a: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Line 9">
            <a:extLst>
              <a:ext uri="{FF2B5EF4-FFF2-40B4-BE49-F238E27FC236}">
                <a16:creationId xmlns:a16="http://schemas.microsoft.com/office/drawing/2014/main" id="{B4DAFA34-3C73-6F47-8061-690804DAF277}"/>
              </a:ext>
            </a:extLst>
          </p:cNvPr>
          <p:cNvSpPr>
            <a:spLocks noChangeShapeType="1"/>
          </p:cNvSpPr>
          <p:nvPr/>
        </p:nvSpPr>
        <p:spPr bwMode="auto">
          <a:xfrm>
            <a:off x="5102530" y="4961816"/>
            <a:ext cx="1800180" cy="60195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0">
            <a:extLst>
              <a:ext uri="{FF2B5EF4-FFF2-40B4-BE49-F238E27FC236}">
                <a16:creationId xmlns:a16="http://schemas.microsoft.com/office/drawing/2014/main" id="{0A9DB4DB-78BB-C14F-903C-4C820480B188}"/>
              </a:ext>
            </a:extLst>
          </p:cNvPr>
          <p:cNvSpPr>
            <a:spLocks noChangeShapeType="1"/>
          </p:cNvSpPr>
          <p:nvPr/>
        </p:nvSpPr>
        <p:spPr bwMode="auto">
          <a:xfrm flipH="1">
            <a:off x="5389517" y="5671992"/>
            <a:ext cx="1410287" cy="89186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2">
            <a:extLst>
              <a:ext uri="{FF2B5EF4-FFF2-40B4-BE49-F238E27FC236}">
                <a16:creationId xmlns:a16="http://schemas.microsoft.com/office/drawing/2014/main" id="{27BF3D34-DFF2-A04F-84F9-CBAE80221F3D}"/>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8D8A0BF5-72E5-9E41-A2AE-DE0F79C9B132}"/>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054521BF-054B-B342-A343-164F3CB503B3}"/>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someDepartment</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home.index</a:t>
            </a:r>
            <a:endPar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Slide Number Placeholder 2">
            <a:extLst>
              <a:ext uri="{FF2B5EF4-FFF2-40B4-BE49-F238E27FC236}">
                <a16:creationId xmlns:a16="http://schemas.microsoft.com/office/drawing/2014/main" id="{FD2215CF-ECE6-6746-8DE5-3833EE2398C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a:t>
            </a:fld>
            <a:endParaRPr lang="en-US" dirty="0"/>
          </a:p>
        </p:txBody>
      </p:sp>
    </p:spTree>
    <p:extLst>
      <p:ext uri="{BB962C8B-B14F-4D97-AF65-F5344CB8AC3E}">
        <p14:creationId xmlns:p14="http://schemas.microsoft.com/office/powerpoint/2010/main" val="38052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MIME Protocol</a:t>
            </a:r>
            <a:br>
              <a:rPr lang="en-US" dirty="0"/>
            </a:br>
            <a:endParaRPr lang="en-IN" dirty="0"/>
          </a:p>
        </p:txBody>
      </p:sp>
      <p:sp>
        <p:nvSpPr>
          <p:cNvPr id="3" name="Content Placeholder 2"/>
          <p:cNvSpPr>
            <a:spLocks noGrp="1"/>
          </p:cNvSpPr>
          <p:nvPr>
            <p:ph sz="half" idx="1"/>
          </p:nvPr>
        </p:nvSpPr>
        <p:spPr>
          <a:xfrm>
            <a:off x="489857" y="920902"/>
            <a:ext cx="11136085" cy="5377543"/>
          </a:xfrm>
        </p:spPr>
        <p:txBody>
          <a:bodyPr>
            <a:normAutofit fontScale="92500" lnSpcReduction="10000"/>
          </a:bodyPr>
          <a:lstStyle/>
          <a:p>
            <a:pPr algn="just"/>
            <a:r>
              <a:rPr lang="en-US" dirty="0" smtClean="0"/>
              <a:t>MIME </a:t>
            </a:r>
            <a:r>
              <a:rPr lang="en-US" dirty="0"/>
              <a:t>stands for Multipurpose Internet Mail Extensions. It is used to extend the capabilities of Internet e-mail protocols such as SMTP. </a:t>
            </a:r>
            <a:endParaRPr lang="en-US" dirty="0" smtClean="0"/>
          </a:p>
          <a:p>
            <a:pPr algn="just"/>
            <a:endParaRPr lang="en-US" dirty="0"/>
          </a:p>
          <a:p>
            <a:pPr algn="just"/>
            <a:r>
              <a:rPr lang="en-US" dirty="0" smtClean="0"/>
              <a:t>The </a:t>
            </a:r>
            <a:r>
              <a:rPr lang="en-US" dirty="0"/>
              <a:t>MIME protocol allows the users to exchange various types of digital content such as pictures, audio, video, and various types of documents and files in the e-mail. </a:t>
            </a:r>
            <a:endParaRPr lang="en-US" dirty="0" smtClean="0"/>
          </a:p>
          <a:p>
            <a:pPr algn="just"/>
            <a:endParaRPr lang="en-US" dirty="0" smtClean="0"/>
          </a:p>
          <a:p>
            <a:pPr fontAlgn="base"/>
            <a:r>
              <a:rPr lang="en-US" b="1" dirty="0"/>
              <a:t>Why do we need MIME?</a:t>
            </a:r>
            <a:r>
              <a:rPr lang="en-US" dirty="0"/>
              <a:t> </a:t>
            </a:r>
            <a:br>
              <a:rPr lang="en-US" dirty="0"/>
            </a:br>
            <a:r>
              <a:rPr lang="en-US" dirty="0"/>
              <a:t>Limitations of Simple Mail Transfer Protocol (SMTP): </a:t>
            </a:r>
          </a:p>
          <a:p>
            <a:pPr lvl="1" algn="just" fontAlgn="base"/>
            <a:r>
              <a:rPr lang="en-US" dirty="0"/>
              <a:t>SMTP has a very simple structure</a:t>
            </a:r>
          </a:p>
          <a:p>
            <a:pPr lvl="1" algn="just" fontAlgn="base"/>
            <a:r>
              <a:rPr lang="en-US" dirty="0"/>
              <a:t>Its comes with a price as it only sends messages in </a:t>
            </a:r>
            <a:r>
              <a:rPr lang="en-US" dirty="0" smtClean="0">
                <a:solidFill>
                  <a:srgbClr val="FF0000"/>
                </a:solidFill>
              </a:rPr>
              <a:t>Network </a:t>
            </a:r>
            <a:r>
              <a:rPr lang="en-US" dirty="0">
                <a:solidFill>
                  <a:srgbClr val="FF0000"/>
                </a:solidFill>
              </a:rPr>
              <a:t>Virtual </a:t>
            </a:r>
            <a:r>
              <a:rPr lang="en-US" dirty="0" smtClean="0">
                <a:solidFill>
                  <a:srgbClr val="FF0000"/>
                </a:solidFill>
              </a:rPr>
              <a:t>Terminal(</a:t>
            </a:r>
            <a:r>
              <a:rPr lang="en-US" dirty="0">
                <a:solidFill>
                  <a:srgbClr val="FF0000"/>
                </a:solidFill>
              </a:rPr>
              <a:t>NVT</a:t>
            </a:r>
            <a:r>
              <a:rPr lang="en-US" dirty="0" smtClean="0">
                <a:solidFill>
                  <a:srgbClr val="FF0000"/>
                </a:solidFill>
              </a:rPr>
              <a:t>)  7-bit ASCII format</a:t>
            </a:r>
            <a:r>
              <a:rPr lang="en-US" dirty="0" smtClean="0"/>
              <a:t>.</a:t>
            </a:r>
          </a:p>
          <a:p>
            <a:pPr lvl="1" algn="just" fontAlgn="base"/>
            <a:r>
              <a:rPr lang="en-US" dirty="0" smtClean="0"/>
              <a:t>It </a:t>
            </a:r>
            <a:r>
              <a:rPr lang="en-US" dirty="0"/>
              <a:t>cannot be used for languages that do not support 7-bit ASCII format such as French, German, Russian, Chinese and Japanese, etc</a:t>
            </a:r>
            <a:r>
              <a:rPr lang="en-US" dirty="0" smtClean="0"/>
              <a:t>.</a:t>
            </a:r>
            <a:endParaRPr lang="en-US" dirty="0"/>
          </a:p>
          <a:p>
            <a:pPr lvl="1" algn="just" fontAlgn="base"/>
            <a:r>
              <a:rPr lang="en-US" dirty="0"/>
              <a:t>It cannot be used to send binary files or video or audio data.</a:t>
            </a:r>
          </a:p>
          <a:p>
            <a:pPr algn="just"/>
            <a:endParaRPr lang="en-US" dirty="0"/>
          </a:p>
          <a:p>
            <a:pPr algn="just"/>
            <a:endParaRPr lang="en-IN"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60</a:t>
            </a:fld>
            <a:endParaRPr lang="en-US" dirty="0"/>
          </a:p>
        </p:txBody>
      </p:sp>
    </p:spTree>
    <p:extLst>
      <p:ext uri="{BB962C8B-B14F-4D97-AF65-F5344CB8AC3E}">
        <p14:creationId xmlns:p14="http://schemas.microsoft.com/office/powerpoint/2010/main" val="736662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half" idx="1"/>
          </p:nvPr>
        </p:nvSpPr>
        <p:spPr>
          <a:xfrm>
            <a:off x="838199" y="1825625"/>
            <a:ext cx="10091057" cy="4351338"/>
          </a:xfrm>
        </p:spPr>
        <p:txBody>
          <a:bodyPr>
            <a:normAutofit/>
          </a:bodyPr>
          <a:lstStyle/>
          <a:p>
            <a:pPr marL="130175" indent="0" algn="just" fontAlgn="base">
              <a:buNone/>
            </a:pPr>
            <a:r>
              <a:rPr lang="en-US" b="1" dirty="0"/>
              <a:t>Features of MIME </a:t>
            </a:r>
            <a:endParaRPr lang="en-US" dirty="0"/>
          </a:p>
          <a:p>
            <a:pPr algn="just" fontAlgn="base"/>
            <a:r>
              <a:rPr lang="en-US" dirty="0"/>
              <a:t>It is able to send multiple attachments with a single message.</a:t>
            </a:r>
          </a:p>
          <a:p>
            <a:pPr algn="just" fontAlgn="base"/>
            <a:r>
              <a:rPr lang="en-US" dirty="0"/>
              <a:t>Unlimited message length.</a:t>
            </a:r>
          </a:p>
          <a:p>
            <a:pPr algn="just" fontAlgn="base"/>
            <a:r>
              <a:rPr lang="en-US" dirty="0"/>
              <a:t>Binary attachments (executables, images, audio, or video files) may be divided if needed.</a:t>
            </a:r>
          </a:p>
          <a:p>
            <a:pPr algn="just" fontAlgn="base"/>
            <a:r>
              <a:rPr lang="en-US" dirty="0"/>
              <a:t>MIME provided support for varying content types and multi-part messages.</a:t>
            </a:r>
          </a:p>
          <a:p>
            <a:pPr algn="just"/>
            <a:endParaRPr lang="en-IN"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61</a:t>
            </a:fld>
            <a:endParaRPr lang="en-US" dirty="0"/>
          </a:p>
        </p:txBody>
      </p:sp>
    </p:spTree>
    <p:extLst>
      <p:ext uri="{BB962C8B-B14F-4D97-AF65-F5344CB8AC3E}">
        <p14:creationId xmlns:p14="http://schemas.microsoft.com/office/powerpoint/2010/main" val="3920657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399" y="290739"/>
            <a:ext cx="11429417" cy="3192690"/>
          </a:xfrm>
        </p:spPr>
        <p:txBody>
          <a:bodyPr>
            <a:normAutofit/>
          </a:bodyPr>
          <a:lstStyle/>
          <a:p>
            <a:pPr marL="130175" indent="0" algn="just">
              <a:buNone/>
            </a:pPr>
            <a:r>
              <a:rPr lang="en-US" sz="2400" b="1" dirty="0"/>
              <a:t>Working of </a:t>
            </a:r>
            <a:r>
              <a:rPr lang="en-US" sz="2400" b="1" dirty="0" smtClean="0"/>
              <a:t>MIME</a:t>
            </a:r>
          </a:p>
          <a:p>
            <a:pPr algn="just"/>
            <a:r>
              <a:rPr lang="en-US" sz="2400" dirty="0" smtClean="0"/>
              <a:t>Suppose </a:t>
            </a:r>
            <a:r>
              <a:rPr lang="en-US" sz="2400" dirty="0"/>
              <a:t>a user wants to send an email through a user agent and it is in a non-ASCII format so there is a MIME protocol that converts it into 7-bit NVT ASCII format. </a:t>
            </a:r>
            <a:endParaRPr lang="en-US" sz="2400" dirty="0" smtClean="0"/>
          </a:p>
          <a:p>
            <a:pPr algn="just"/>
            <a:r>
              <a:rPr lang="en-US" sz="2400" dirty="0" smtClean="0"/>
              <a:t>The </a:t>
            </a:r>
            <a:r>
              <a:rPr lang="en-US" sz="2400" dirty="0"/>
              <a:t>message is transferred through the e-mail system to the other side in the 7-bit format now MIME protocol again converts it back into non-ASCII code and now the user agent of the receiver side reads it and then information is finally read by the receiver. </a:t>
            </a:r>
            <a:endParaRPr lang="en-US" sz="2400" dirty="0" smtClean="0"/>
          </a:p>
          <a:p>
            <a:pPr algn="just"/>
            <a:r>
              <a:rPr lang="en-US" sz="2400" dirty="0" smtClean="0"/>
              <a:t>MIME </a:t>
            </a:r>
            <a:r>
              <a:rPr lang="en-US" sz="2400" dirty="0"/>
              <a:t>header is basically inserted at the beginning of any e-mail transfer. </a:t>
            </a:r>
            <a:endParaRPr lang="en-IN" sz="2400"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62</a:t>
            </a:fld>
            <a:endParaRPr lang="en-US" dirty="0"/>
          </a:p>
        </p:txBody>
      </p:sp>
      <p:pic>
        <p:nvPicPr>
          <p:cNvPr id="6" name="Picture 2" descr="MIME Protoc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677" y="3091543"/>
            <a:ext cx="93440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625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856796"/>
            <a:ext cx="10602686" cy="4351338"/>
          </a:xfrm>
        </p:spPr>
        <p:txBody>
          <a:bodyPr>
            <a:normAutofit/>
          </a:bodyPr>
          <a:lstStyle/>
          <a:p>
            <a:r>
              <a:rPr lang="en-US" b="1" dirty="0"/>
              <a:t>MIME with SMTP and POP </a:t>
            </a:r>
            <a:r>
              <a:rPr lang="en-US" dirty="0"/>
              <a:t> </a:t>
            </a:r>
            <a:br>
              <a:rPr lang="en-US" dirty="0"/>
            </a:br>
            <a:endParaRPr lang="en-US" dirty="0" smtClean="0"/>
          </a:p>
          <a:p>
            <a:pPr algn="just"/>
            <a:r>
              <a:rPr lang="en-US" dirty="0" smtClean="0"/>
              <a:t>SMTP </a:t>
            </a:r>
            <a:r>
              <a:rPr lang="en-US" dirty="0"/>
              <a:t>transfers the mail being a message transfer agent from the sender’s side to the mailbox of the receiver side and stores it and MIME header is added to the original header and provides additional information. </a:t>
            </a:r>
            <a:endParaRPr lang="en-US" dirty="0" smtClean="0"/>
          </a:p>
          <a:p>
            <a:pPr algn="just"/>
            <a:endParaRPr lang="en-US" dirty="0"/>
          </a:p>
          <a:p>
            <a:pPr algn="just"/>
            <a:r>
              <a:rPr lang="en-US" dirty="0" smtClean="0"/>
              <a:t>while </a:t>
            </a:r>
            <a:r>
              <a:rPr lang="en-US" dirty="0"/>
              <a:t>POP being the message access agent organizes the mails from the mail server to the receiver’s computer. POP allows the user agent to connect with the message transfer agent</a:t>
            </a:r>
            <a:endParaRPr lang="en-IN"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63</a:t>
            </a:fld>
            <a:endParaRPr lang="en-US" dirty="0"/>
          </a:p>
        </p:txBody>
      </p:sp>
    </p:spTree>
    <p:extLst>
      <p:ext uri="{BB962C8B-B14F-4D97-AF65-F5344CB8AC3E}">
        <p14:creationId xmlns:p14="http://schemas.microsoft.com/office/powerpoint/2010/main" val="2059169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MIME Header</a:t>
            </a:r>
            <a:endParaRPr lang="en-IN" dirty="0"/>
          </a:p>
        </p:txBody>
      </p:sp>
      <p:sp>
        <p:nvSpPr>
          <p:cNvPr id="3" name="Content Placeholder 2"/>
          <p:cNvSpPr>
            <a:spLocks noGrp="1"/>
          </p:cNvSpPr>
          <p:nvPr>
            <p:ph sz="half" idx="1"/>
          </p:nvPr>
        </p:nvSpPr>
        <p:spPr>
          <a:xfrm>
            <a:off x="696687" y="1197430"/>
            <a:ext cx="10940142" cy="5442857"/>
          </a:xfrm>
        </p:spPr>
        <p:txBody>
          <a:bodyPr>
            <a:normAutofit/>
          </a:bodyPr>
          <a:lstStyle/>
          <a:p>
            <a:pPr fontAlgn="base"/>
            <a:r>
              <a:rPr lang="en-US" b="1" dirty="0"/>
              <a:t>MIME Header</a:t>
            </a:r>
            <a:r>
              <a:rPr lang="en-US" b="1" dirty="0" smtClean="0"/>
              <a:t>:</a:t>
            </a:r>
            <a:r>
              <a:rPr lang="en-US" dirty="0"/>
              <a:t> </a:t>
            </a:r>
            <a:br>
              <a:rPr lang="en-US" dirty="0"/>
            </a:br>
            <a:r>
              <a:rPr lang="en-US" dirty="0"/>
              <a:t>It is added to the original e-mail header section to define transformation. There are </a:t>
            </a:r>
            <a:r>
              <a:rPr lang="en-US" i="1" dirty="0"/>
              <a:t>five headers</a:t>
            </a:r>
            <a:r>
              <a:rPr lang="en-US" dirty="0"/>
              <a:t> that we add to the original header: </a:t>
            </a:r>
          </a:p>
          <a:p>
            <a:pPr lvl="1" algn="just" fontAlgn="base"/>
            <a:r>
              <a:rPr lang="en-US" b="1" dirty="0"/>
              <a:t>MIME-Version –</a:t>
            </a:r>
            <a:r>
              <a:rPr lang="en-US" dirty="0"/>
              <a:t> Defines the version of the MIME protocol. It must have the parameter </a:t>
            </a:r>
            <a:r>
              <a:rPr lang="en-US" i="1" dirty="0"/>
              <a:t>Value 1.0</a:t>
            </a:r>
            <a:r>
              <a:rPr lang="en-US" dirty="0"/>
              <a:t>, which indicates that message is formatted using MIME.</a:t>
            </a:r>
          </a:p>
          <a:p>
            <a:pPr lvl="1" algn="just" fontAlgn="base"/>
            <a:r>
              <a:rPr lang="en-US" b="1" dirty="0"/>
              <a:t>Content-Type – </a:t>
            </a:r>
            <a:r>
              <a:rPr lang="en-US" dirty="0"/>
              <a:t>Type of data used in the body of the message. They are of different types like text data (plain, HTML), audio content, or video content.</a:t>
            </a:r>
          </a:p>
          <a:p>
            <a:pPr lvl="1" algn="just" fontAlgn="base"/>
            <a:r>
              <a:rPr lang="en-US" b="1" dirty="0"/>
              <a:t>Content-Type Encoding –</a:t>
            </a:r>
            <a:r>
              <a:rPr lang="en-US" dirty="0"/>
              <a:t> It defines the method used for encoding the message. Like 7-bit encoding, 8-bit encoding, etc.</a:t>
            </a:r>
          </a:p>
          <a:p>
            <a:pPr lvl="1" algn="just" fontAlgn="base"/>
            <a:r>
              <a:rPr lang="en-US" b="1" dirty="0"/>
              <a:t>Content Id –</a:t>
            </a:r>
            <a:r>
              <a:rPr lang="en-US" dirty="0"/>
              <a:t> It is used for uniquely identifying the message.</a:t>
            </a:r>
          </a:p>
          <a:p>
            <a:pPr lvl="1" algn="just" fontAlgn="base"/>
            <a:r>
              <a:rPr lang="en-US" b="1" dirty="0"/>
              <a:t>Content description –</a:t>
            </a:r>
            <a:r>
              <a:rPr lang="en-US" dirty="0"/>
              <a:t> It defines whether the body is actually an image, video, or audio</a:t>
            </a:r>
          </a:p>
          <a:p>
            <a:pPr algn="just"/>
            <a:endParaRPr lang="en-IN" dirty="0"/>
          </a:p>
        </p:txBody>
      </p:sp>
      <p:sp>
        <p:nvSpPr>
          <p:cNvPr id="5" name="Slide Number Placeholder 4"/>
          <p:cNvSpPr>
            <a:spLocks noGrp="1"/>
          </p:cNvSpPr>
          <p:nvPr>
            <p:ph type="sldNum" sz="quarter" idx="4"/>
          </p:nvPr>
        </p:nvSpPr>
        <p:spPr/>
        <p:txBody>
          <a:bodyPr/>
          <a:lstStyle/>
          <a:p>
            <a:r>
              <a:rPr lang="en-US" smtClean="0"/>
              <a:t>Application Layer: 2-</a:t>
            </a:r>
            <a:fld id="{C4204591-24BD-A542-B9D5-F8D8A88D2FEE}" type="slidenum">
              <a:rPr lang="en-US" smtClean="0"/>
              <a:pPr/>
              <a:t>64</a:t>
            </a:fld>
            <a:endParaRPr lang="en-US" dirty="0"/>
          </a:p>
        </p:txBody>
      </p:sp>
    </p:spTree>
    <p:extLst>
      <p:ext uri="{BB962C8B-B14F-4D97-AF65-F5344CB8AC3E}">
        <p14:creationId xmlns:p14="http://schemas.microsoft.com/office/powerpoint/2010/main" val="2487578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Principles of network applications</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Web and HTTP</a:t>
            </a:r>
          </a:p>
          <a:p>
            <a:pPr marL="401638" indent="-401638">
              <a:buClr>
                <a:schemeClr val="bg1">
                  <a:lumMod val="75000"/>
                </a:schemeClr>
              </a:buClr>
              <a:defRPr/>
            </a:pPr>
            <a:r>
              <a:rPr lang="en-US" sz="3200" dirty="0">
                <a:solidFill>
                  <a:schemeClr val="bg1">
                    <a:lumMod val="75000"/>
                  </a:schemeClr>
                </a:solidFill>
                <a:latin typeface="Calibri" panose="020F0502020204030204" pitchFamily="34" charset="0"/>
                <a:cs typeface="Calibri" panose="020F0502020204030204" pitchFamily="34" charset="0"/>
              </a:rPr>
              <a:t>E-mail, SMTP, IMAP</a:t>
            </a:r>
          </a:p>
          <a:p>
            <a:pPr marL="401638" indent="-401638">
              <a:buClr>
                <a:srgbClr val="0000A8"/>
              </a:buClr>
              <a:defRPr/>
            </a:pPr>
            <a:r>
              <a:rPr lang="en-US" sz="3200" dirty="0">
                <a:latin typeface="Calibri" panose="020F0502020204030204" pitchFamily="34" charset="0"/>
                <a:cs typeface="Calibri" panose="020F0502020204030204" pitchFamily="34" charset="0"/>
              </a:rPr>
              <a:t>The Domain Name System DNS</a:t>
            </a:r>
          </a:p>
          <a:p>
            <a:endParaRPr lang="en-US" dirty="0"/>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P2P applications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video streaming and content distribution networks</a:t>
            </a:r>
          </a:p>
          <a:p>
            <a:pPr marL="349250" indent="-349250">
              <a:buClr>
                <a:schemeClr val="bg1">
                  <a:lumMod val="75000"/>
                </a:schemeClr>
              </a:buClr>
            </a:pPr>
            <a:r>
              <a:rPr lang="en-US" altLang="en-US" sz="3200" dirty="0">
                <a:solidFill>
                  <a:schemeClr val="bg1">
                    <a:lumMod val="75000"/>
                  </a:schemeClr>
                </a:solidFill>
                <a:ea typeface="ＭＳ Ｐゴシック" panose="020B0600070205080204" pitchFamily="34" charset="-128"/>
              </a:rPr>
              <a:t>socket programming with UDP and TCP</a:t>
            </a:r>
          </a:p>
          <a:p>
            <a:pPr>
              <a:buFont typeface="Wingdings" pitchFamily="2" charset="2"/>
              <a:buNone/>
            </a:pPr>
            <a:endParaRPr lang="en-US" altLang="en-US" sz="2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65</a:t>
            </a:fld>
            <a:endParaRPr lang="en-US" dirty="0"/>
          </a:p>
        </p:txBody>
      </p:sp>
      <p:pic>
        <p:nvPicPr>
          <p:cNvPr id="7" name="Picture 6" descr="Kurose&amp;Ross 8th edition photo">
            <a:extLst>
              <a:ext uri="{FF2B5EF4-FFF2-40B4-BE49-F238E27FC236}">
                <a16:creationId xmlns:a16="http://schemas.microsoft.com/office/drawing/2014/main" id="{0FE4D197-C068-7641-A580-4366899835BC}"/>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1315648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Domain Name System</a:t>
            </a:r>
            <a:endParaRPr lang="en-US" sz="4400" dirty="0">
              <a:cs typeface="Calibri" panose="020F0502020204030204" pitchFamily="34" charset="0"/>
            </a:endParaRPr>
          </a:p>
        </p:txBody>
      </p:sp>
      <p:sp>
        <p:nvSpPr>
          <p:cNvPr id="127" name="Rectangle 3">
            <a:extLst>
              <a:ext uri="{FF2B5EF4-FFF2-40B4-BE49-F238E27FC236}">
                <a16:creationId xmlns:a16="http://schemas.microsoft.com/office/drawing/2014/main" id="{35F7BF1A-0385-C246-9EE3-5E4E54C86490}"/>
              </a:ext>
            </a:extLst>
          </p:cNvPr>
          <p:cNvSpPr txBox="1">
            <a:spLocks noChangeArrowheads="1"/>
          </p:cNvSpPr>
          <p:nvPr/>
        </p:nvSpPr>
        <p:spPr>
          <a:xfrm>
            <a:off x="753721" y="1340962"/>
            <a:ext cx="490197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people: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many identifiers: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SSN, name, passport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Internet hosts, routers: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IP address (32 bit) - used for addressing datagrams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“name”, e.g., </a:t>
            </a:r>
            <a:r>
              <a:rPr kumimoji="0" lang="en-US" altLang="ja-JP"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cs.umass.edu</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used by humans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how to map between IP address and name, and vice versa ?</a:t>
            </a:r>
          </a:p>
        </p:txBody>
      </p:sp>
      <p:sp>
        <p:nvSpPr>
          <p:cNvPr id="128" name="Rectangle 4">
            <a:extLst>
              <a:ext uri="{FF2B5EF4-FFF2-40B4-BE49-F238E27FC236}">
                <a16:creationId xmlns:a16="http://schemas.microsoft.com/office/drawing/2014/main" id="{3851BC29-45CA-8744-BD4D-21254F83A516}"/>
              </a:ext>
            </a:extLst>
          </p:cNvPr>
          <p:cNvSpPr txBox="1">
            <a:spLocks noChangeArrowheads="1"/>
          </p:cNvSpPr>
          <p:nvPr/>
        </p:nvSpPr>
        <p:spPr>
          <a:xfrm>
            <a:off x="5592033" y="1281002"/>
            <a:ext cx="6088112" cy="50069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Domain Name System (DNS):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distributed database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implemented in hierarchy of many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name servers</a:t>
            </a:r>
            <a:endPar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application-layer protocol: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hosts, DNS servers communicate to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resolve</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names (address/name translation)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note: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core Internet function, </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implemented as application-layer protocol</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complexity at network’</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“edge”</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49189B4D-1C2B-F245-A96D-9F110BA47DA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66</a:t>
            </a:fld>
            <a:endParaRPr lang="en-US" dirty="0"/>
          </a:p>
        </p:txBody>
      </p:sp>
    </p:spTree>
    <p:extLst>
      <p:ext uri="{BB962C8B-B14F-4D97-AF65-F5344CB8AC3E}">
        <p14:creationId xmlns:p14="http://schemas.microsoft.com/office/powerpoint/2010/main" val="236227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7">
                                            <p:txEl>
                                              <p:pRg st="2" end="2"/>
                                            </p:txEl>
                                          </p:spTgt>
                                        </p:tgtEl>
                                        <p:attrNameLst>
                                          <p:attrName>style.visibility</p:attrName>
                                        </p:attrNameLst>
                                      </p:cBhvr>
                                      <p:to>
                                        <p:strVal val="visible"/>
                                      </p:to>
                                    </p:set>
                                    <p:animEffect transition="in" filter="dissolve">
                                      <p:cBhvr>
                                        <p:cTn id="7" dur="500"/>
                                        <p:tgtEl>
                                          <p:spTgt spid="127">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7">
                                            <p:txEl>
                                              <p:pRg st="3" end="3"/>
                                            </p:txEl>
                                          </p:spTgt>
                                        </p:tgtEl>
                                        <p:attrNameLst>
                                          <p:attrName>style.visibility</p:attrName>
                                        </p:attrNameLst>
                                      </p:cBhvr>
                                      <p:to>
                                        <p:strVal val="visible"/>
                                      </p:to>
                                    </p:set>
                                    <p:animEffect transition="in" filter="dissolve">
                                      <p:cBhvr>
                                        <p:cTn id="10" dur="500"/>
                                        <p:tgtEl>
                                          <p:spTgt spid="127">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7">
                                            <p:txEl>
                                              <p:pRg st="4" end="4"/>
                                            </p:txEl>
                                          </p:spTgt>
                                        </p:tgtEl>
                                        <p:attrNameLst>
                                          <p:attrName>style.visibility</p:attrName>
                                        </p:attrNameLst>
                                      </p:cBhvr>
                                      <p:to>
                                        <p:strVal val="visible"/>
                                      </p:to>
                                    </p:set>
                                    <p:animEffect transition="in" filter="dissolve">
                                      <p:cBhvr>
                                        <p:cTn id="13" dur="500"/>
                                        <p:tgtEl>
                                          <p:spTgt spid="12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7">
                                            <p:txEl>
                                              <p:pRg st="5" end="5"/>
                                            </p:txEl>
                                          </p:spTgt>
                                        </p:tgtEl>
                                        <p:attrNameLst>
                                          <p:attrName>style.visibility</p:attrName>
                                        </p:attrNameLst>
                                      </p:cBhvr>
                                      <p:to>
                                        <p:strVal val="visible"/>
                                      </p:to>
                                    </p:set>
                                    <p:animEffect transition="in" filter="dissolve">
                                      <p:cBhvr>
                                        <p:cTn id="18" dur="500"/>
                                        <p:tgtEl>
                                          <p:spTgt spid="12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8">
                                            <p:txEl>
                                              <p:pRg st="0" end="0"/>
                                            </p:txEl>
                                          </p:spTgt>
                                        </p:tgtEl>
                                        <p:attrNameLst>
                                          <p:attrName>style.visibility</p:attrName>
                                        </p:attrNameLst>
                                      </p:cBhvr>
                                      <p:to>
                                        <p:strVal val="visible"/>
                                      </p:to>
                                    </p:set>
                                    <p:animEffect transition="in" filter="dissolve">
                                      <p:cBhvr>
                                        <p:cTn id="23" dur="500"/>
                                        <p:tgtEl>
                                          <p:spTgt spid="12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8">
                                            <p:txEl>
                                              <p:pRg st="1" end="1"/>
                                            </p:txEl>
                                          </p:spTgt>
                                        </p:tgtEl>
                                        <p:attrNameLst>
                                          <p:attrName>style.visibility</p:attrName>
                                        </p:attrNameLst>
                                      </p:cBhvr>
                                      <p:to>
                                        <p:strVal val="visible"/>
                                      </p:to>
                                    </p:set>
                                    <p:animEffect transition="in" filter="dissolve">
                                      <p:cBhvr>
                                        <p:cTn id="28" dur="500"/>
                                        <p:tgtEl>
                                          <p:spTgt spid="12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8">
                                            <p:txEl>
                                              <p:pRg st="2" end="2"/>
                                            </p:txEl>
                                          </p:spTgt>
                                        </p:tgtEl>
                                        <p:attrNameLst>
                                          <p:attrName>style.visibility</p:attrName>
                                        </p:attrNameLst>
                                      </p:cBhvr>
                                      <p:to>
                                        <p:strVal val="visible"/>
                                      </p:to>
                                    </p:set>
                                    <p:animEffect transition="in" filter="dissolve">
                                      <p:cBhvr>
                                        <p:cTn id="33" dur="500"/>
                                        <p:tgtEl>
                                          <p:spTgt spid="128">
                                            <p:txEl>
                                              <p:pRg st="2" end="2"/>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8">
                                            <p:txEl>
                                              <p:pRg st="3" end="3"/>
                                            </p:txEl>
                                          </p:spTgt>
                                        </p:tgtEl>
                                        <p:attrNameLst>
                                          <p:attrName>style.visibility</p:attrName>
                                        </p:attrNameLst>
                                      </p:cBhvr>
                                      <p:to>
                                        <p:strVal val="visible"/>
                                      </p:to>
                                    </p:set>
                                    <p:animEffect transition="in" filter="dissolve">
                                      <p:cBhvr>
                                        <p:cTn id="36" dur="500"/>
                                        <p:tgtEl>
                                          <p:spTgt spid="128">
                                            <p:txEl>
                                              <p:pRg st="3" end="3"/>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8">
                                            <p:txEl>
                                              <p:pRg st="4" end="4"/>
                                            </p:txEl>
                                          </p:spTgt>
                                        </p:tgtEl>
                                        <p:attrNameLst>
                                          <p:attrName>style.visibility</p:attrName>
                                        </p:attrNameLst>
                                      </p:cBhvr>
                                      <p:to>
                                        <p:strVal val="visible"/>
                                      </p:to>
                                    </p:set>
                                    <p:animEffect transition="in" filter="dissolve">
                                      <p:cBhvr>
                                        <p:cTn id="39" dur="500"/>
                                        <p:tgtEl>
                                          <p:spTgt spid="1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services, structure</a:t>
            </a:r>
            <a:endParaRPr lang="en-US" sz="4400" dirty="0">
              <a:cs typeface="Calibri" panose="020F0502020204030204" pitchFamily="34" charset="0"/>
            </a:endParaRPr>
          </a:p>
        </p:txBody>
      </p:sp>
      <p:sp>
        <p:nvSpPr>
          <p:cNvPr id="6" name="Rectangle 4">
            <a:extLst>
              <a:ext uri="{FF2B5EF4-FFF2-40B4-BE49-F238E27FC236}">
                <a16:creationId xmlns:a16="http://schemas.microsoft.com/office/drawing/2014/main" id="{84A8BD0F-3C0D-E143-B2CB-EB155AB75267}"/>
              </a:ext>
            </a:extLst>
          </p:cNvPr>
          <p:cNvSpPr txBox="1">
            <a:spLocks noChangeArrowheads="1"/>
          </p:cNvSpPr>
          <p:nvPr/>
        </p:nvSpPr>
        <p:spPr>
          <a:xfrm>
            <a:off x="6618515" y="1271135"/>
            <a:ext cx="4978400" cy="22637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Q: Why not centralize DNS?</a:t>
            </a:r>
          </a:p>
          <a:p>
            <a:pPr marL="582613"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single point of failure</a:t>
            </a:r>
          </a:p>
          <a:p>
            <a:pPr marL="582613"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traffic volume</a:t>
            </a:r>
          </a:p>
          <a:p>
            <a:pPr marL="582613"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distant centralized database</a:t>
            </a:r>
          </a:p>
          <a:p>
            <a:pPr marL="582613"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maintenance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580866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DNS services:</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hostname-to-IP-address translation</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 aliasing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canonical, alias names</a:t>
            </a: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mail server aliasing</a:t>
            </a: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load distribution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replicated Web servers: many IP addresses correspond to one name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8" name="Text Box 11">
            <a:extLst>
              <a:ext uri="{FF2B5EF4-FFF2-40B4-BE49-F238E27FC236}">
                <a16:creationId xmlns:a16="http://schemas.microsoft.com/office/drawing/2014/main" id="{53ABE19B-9E03-F747-BF91-159D30C79AFD}"/>
              </a:ext>
            </a:extLst>
          </p:cNvPr>
          <p:cNvSpPr txBox="1">
            <a:spLocks noChangeArrowheads="1"/>
          </p:cNvSpPr>
          <p:nvPr/>
        </p:nvSpPr>
        <p:spPr bwMode="auto">
          <a:xfrm>
            <a:off x="6777862" y="3709428"/>
            <a:ext cx="49569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6075" marR="0" lvl="0" indent="-331788"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A: </a:t>
            </a:r>
            <a:r>
              <a:rPr kumimoji="0" lang="en-US" altLang="en-US" sz="32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doesn‘t</a:t>
            </a:r>
            <a:r>
              <a:rPr kumimoji="0" lang="en-US" altLang="ja-JP" sz="32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 scale!</a:t>
            </a:r>
          </a:p>
          <a:p>
            <a:pPr marL="466725" marR="0" lvl="0" indent="-292100" algn="l" defTabSz="914400" rtl="0" eaLnBrk="1" fontAlgn="auto" latinLnBrk="0" hangingPunct="1">
              <a:lnSpc>
                <a:spcPct val="100000"/>
              </a:lnSpc>
              <a:spcBef>
                <a:spcPts val="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Comcast DNS servers alone: 600B DNS queries/day</a:t>
            </a:r>
          </a:p>
          <a:p>
            <a:pPr marL="466725" marR="0" lvl="0" indent="-292100" algn="l" defTabSz="914400" rtl="0" eaLnBrk="1" fontAlgn="auto" latinLnBrk="0" hangingPunct="1">
              <a:lnSpc>
                <a:spcPct val="100000"/>
              </a:lnSpc>
              <a:spcBef>
                <a:spcPts val="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Akamai DNS servers alone: 2.2T DNS queries/day</a:t>
            </a:r>
          </a:p>
        </p:txBody>
      </p:sp>
      <p:sp>
        <p:nvSpPr>
          <p:cNvPr id="10" name="Slide Number Placeholder 2">
            <a:extLst>
              <a:ext uri="{FF2B5EF4-FFF2-40B4-BE49-F238E27FC236}">
                <a16:creationId xmlns:a16="http://schemas.microsoft.com/office/drawing/2014/main" id="{8C5D9A65-B07F-4447-BD43-21050C29FFD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67</a:t>
            </a:fld>
            <a:endParaRPr lang="en-US" dirty="0"/>
          </a:p>
        </p:txBody>
      </p:sp>
    </p:spTree>
    <p:extLst>
      <p:ext uri="{BB962C8B-B14F-4D97-AF65-F5344CB8AC3E}">
        <p14:creationId xmlns:p14="http://schemas.microsoft.com/office/powerpoint/2010/main" val="361909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dissolv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dissolve">
                                      <p:cBhvr>
                                        <p:cTn id="15" dur="500"/>
                                        <p:tgtEl>
                                          <p:spTgt spid="7">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dissolve">
                                      <p:cBhvr>
                                        <p:cTn id="20" dur="500"/>
                                        <p:tgtEl>
                                          <p:spTgt spid="7">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dissolve">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97091" y="306258"/>
            <a:ext cx="10515600" cy="894622"/>
          </a:xfrm>
        </p:spPr>
        <p:txBody>
          <a:bodyPr>
            <a:normAutofit/>
          </a:bodyPr>
          <a:lstStyle/>
          <a:p>
            <a:r>
              <a:rPr lang="en-US" dirty="0">
                <a:ea typeface="ＭＳ Ｐゴシック" panose="020B0600070205080204" pitchFamily="34" charset="-128"/>
                <a:cs typeface="Calibri" panose="020F0502020204030204" pitchFamily="34" charset="0"/>
              </a:rPr>
              <a:t>Thinking about the DNS</a:t>
            </a:r>
            <a:endParaRPr lang="en-US" sz="4400" dirty="0">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6338434" cy="105357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humongous distributed database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a:p>
            <a:pPr marL="350838" marR="0" lvl="0" indent="-234950" algn="l" defTabSz="914400" rtl="0" eaLnBrk="1" fontAlgn="auto" latinLnBrk="0" hangingPunct="1">
              <a:lnSpc>
                <a:spcPct val="90000"/>
              </a:lnSpc>
              <a:spcBef>
                <a:spcPts val="400"/>
              </a:spcBef>
              <a:spcAft>
                <a:spcPts val="0"/>
              </a:spcAft>
              <a:buClr>
                <a:srgbClr val="0000A3"/>
              </a:buClr>
              <a:buSzTx/>
              <a:buFont typeface="Wingdings" pitchFamily="2" charset="2"/>
              <a:buChar char="§"/>
              <a:tabLst>
                <a:tab pos="49213" algn="l"/>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billion records, each simple</a:t>
            </a:r>
          </a:p>
        </p:txBody>
      </p:sp>
      <p:sp>
        <p:nvSpPr>
          <p:cNvPr id="10" name="Rectangle 5">
            <a:extLst>
              <a:ext uri="{FF2B5EF4-FFF2-40B4-BE49-F238E27FC236}">
                <a16:creationId xmlns:a16="http://schemas.microsoft.com/office/drawing/2014/main" id="{D59926F4-E2F6-1848-9764-95A9708A0595}"/>
              </a:ext>
            </a:extLst>
          </p:cNvPr>
          <p:cNvSpPr txBox="1">
            <a:spLocks noChangeArrowheads="1"/>
          </p:cNvSpPr>
          <p:nvPr/>
        </p:nvSpPr>
        <p:spPr>
          <a:xfrm>
            <a:off x="716718" y="2281087"/>
            <a:ext cx="5971949" cy="230784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handles many </a:t>
            </a: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trillions</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of queries/day:</a:t>
            </a:r>
          </a:p>
          <a:p>
            <a:pPr marL="350838" marR="0" lvl="0" indent="-21748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more reads than writes</a:t>
            </a:r>
          </a:p>
          <a:p>
            <a:pPr marL="350838" marR="0" lvl="0" indent="-21748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performance matters: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almost every Internet transaction interacts with DNS - msecs count!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12" name="Rectangle 5">
            <a:extLst>
              <a:ext uri="{FF2B5EF4-FFF2-40B4-BE49-F238E27FC236}">
                <a16:creationId xmlns:a16="http://schemas.microsoft.com/office/drawing/2014/main" id="{E3BA487B-2F58-E448-B437-CA4351F78A23}"/>
              </a:ext>
            </a:extLst>
          </p:cNvPr>
          <p:cNvSpPr txBox="1">
            <a:spLocks noChangeArrowheads="1"/>
          </p:cNvSpPr>
          <p:nvPr/>
        </p:nvSpPr>
        <p:spPr>
          <a:xfrm>
            <a:off x="716717" y="4432300"/>
            <a:ext cx="7038749" cy="135890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organizationally, physically decentralized:</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millions of different organizations responsible for their records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13" name="Rectangle 5">
            <a:extLst>
              <a:ext uri="{FF2B5EF4-FFF2-40B4-BE49-F238E27FC236}">
                <a16:creationId xmlns:a16="http://schemas.microsoft.com/office/drawing/2014/main" id="{E516052B-584F-8049-894E-365DF65A8B5A}"/>
              </a:ext>
            </a:extLst>
          </p:cNvPr>
          <p:cNvSpPr txBox="1">
            <a:spLocks noChangeArrowheads="1"/>
          </p:cNvSpPr>
          <p:nvPr/>
        </p:nvSpPr>
        <p:spPr>
          <a:xfrm>
            <a:off x="750584" y="5871634"/>
            <a:ext cx="7038749" cy="5630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“bulletproof”: reliability, security</a:t>
            </a: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pic>
        <p:nvPicPr>
          <p:cNvPr id="1026" name="Picture 2" descr="SEC Says That It's Not Easy Determining Whether Teva Whistleblowers Are  Deserving Of A Bounty - FCPA Professor">
            <a:extLst>
              <a:ext uri="{FF2B5EF4-FFF2-40B4-BE49-F238E27FC236}">
                <a16:creationId xmlns:a16="http://schemas.microsoft.com/office/drawing/2014/main" id="{C4E09384-BA5E-E74E-8F77-28797AFC9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866" y="4143022"/>
            <a:ext cx="2937933" cy="2448278"/>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2">
            <a:extLst>
              <a:ext uri="{FF2B5EF4-FFF2-40B4-BE49-F238E27FC236}">
                <a16:creationId xmlns:a16="http://schemas.microsoft.com/office/drawing/2014/main" id="{0A6AE1E9-B3D7-7642-9CCD-3E2A0C33B40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68</a:t>
            </a:fld>
            <a:endParaRPr lang="en-US" dirty="0"/>
          </a:p>
        </p:txBody>
      </p:sp>
    </p:spTree>
    <p:extLst>
      <p:ext uri="{BB962C8B-B14F-4D97-AF65-F5344CB8AC3E}">
        <p14:creationId xmlns:p14="http://schemas.microsoft.com/office/powerpoint/2010/main" val="92091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dissolv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a distributed, hierarchical </a:t>
            </a:r>
            <a:r>
              <a:rPr lang="en-US" altLang="en-US" dirty="0">
                <a:ea typeface="ＭＳ Ｐゴシック" panose="020B0600070205080204" pitchFamily="34" charset="-128"/>
                <a:cs typeface="Calibri" panose="020F0502020204030204" pitchFamily="34" charset="0"/>
              </a:rPr>
              <a:t>d</a:t>
            </a:r>
            <a:r>
              <a:rPr lang="en-US" altLang="en-US" sz="4400" dirty="0">
                <a:ea typeface="ＭＳ Ｐゴシック" panose="020B0600070205080204" pitchFamily="34" charset="-128"/>
                <a:cs typeface="Calibri" panose="020F0502020204030204" pitchFamily="34" charset="0"/>
              </a:rPr>
              <a:t>atabase</a:t>
            </a:r>
            <a:endParaRPr lang="en-US" sz="4400" dirty="0">
              <a:cs typeface="Calibri" panose="020F0502020204030204" pitchFamily="34" charset="0"/>
            </a:endParaRPr>
          </a:p>
        </p:txBody>
      </p:sp>
      <p:sp>
        <p:nvSpPr>
          <p:cNvPr id="30" name="Rectangle 22">
            <a:extLst>
              <a:ext uri="{FF2B5EF4-FFF2-40B4-BE49-F238E27FC236}">
                <a16:creationId xmlns:a16="http://schemas.microsoft.com/office/drawing/2014/main" id="{A444882F-E18F-DD45-9D52-E80EEEA5B2C4}"/>
              </a:ext>
            </a:extLst>
          </p:cNvPr>
          <p:cNvSpPr txBox="1">
            <a:spLocks noChangeArrowheads="1"/>
          </p:cNvSpPr>
          <p:nvPr/>
        </p:nvSpPr>
        <p:spPr>
          <a:xfrm>
            <a:off x="478971" y="4398565"/>
            <a:ext cx="11713029" cy="2133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Client wants IP address for </a:t>
            </a:r>
            <a:r>
              <a:rPr kumimoji="0" lang="en-US" altLang="en-US" sz="2400" b="0" i="0"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mn-cs"/>
              </a:rPr>
              <a:t>www.amazon.com</a:t>
            </a: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 1</a:t>
            </a:r>
            <a:r>
              <a:rPr kumimoji="0" lang="en-US" altLang="en-US" sz="2800" b="0" i="0" u="none" strike="noStrike" kern="1200" cap="none" spc="0" normalizeH="0" baseline="30000" noProof="0" dirty="0">
                <a:ln>
                  <a:noFill/>
                </a:ln>
                <a:solidFill>
                  <a:srgbClr val="000099"/>
                </a:solidFill>
                <a:effectLst/>
                <a:uLnTx/>
                <a:uFillTx/>
                <a:latin typeface="Calibri" panose="020F0502020204030204"/>
                <a:ea typeface="ＭＳ Ｐゴシック" panose="020B0600070205080204" pitchFamily="34" charset="-128"/>
                <a:cs typeface="+mn-cs"/>
              </a:rPr>
              <a:t>st</a:t>
            </a: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 approximation:</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queries root server to find .com DNS server</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queries .com DNS server to get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amazon.com</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 server</a:t>
            </a: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queries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amazon.com</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 server to get  IP address for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www.amazon.com</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86A00663-77DA-9B4C-A51A-04EBC6FBCCA0}"/>
              </a:ext>
            </a:extLst>
          </p:cNvPr>
          <p:cNvGrpSpPr/>
          <p:nvPr/>
        </p:nvGrpSpPr>
        <p:grpSpPr>
          <a:xfrm>
            <a:off x="1321991" y="1815164"/>
            <a:ext cx="10791292" cy="1046691"/>
            <a:chOff x="1321991" y="1815164"/>
            <a:chExt cx="10791292" cy="1046691"/>
          </a:xfrm>
        </p:grpSpPr>
        <p:sp>
          <p:nvSpPr>
            <p:cNvPr id="12" name="Text Box 4">
              <a:extLst>
                <a:ext uri="{FF2B5EF4-FFF2-40B4-BE49-F238E27FC236}">
                  <a16:creationId xmlns:a16="http://schemas.microsoft.com/office/drawing/2014/main" id="{8DB0E7C3-8033-5949-9183-2915D95A7522}"/>
                </a:ext>
              </a:extLst>
            </p:cNvPr>
            <p:cNvSpPr txBox="1">
              <a:spLocks noChangeArrowheads="1"/>
            </p:cNvSpPr>
            <p:nvPr/>
          </p:nvSpPr>
          <p:spPr bwMode="auto">
            <a:xfrm>
              <a:off x="1321991" y="2431570"/>
              <a:ext cx="205741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.com DNS servers</a:t>
              </a:r>
            </a:p>
          </p:txBody>
        </p:sp>
        <p:sp>
          <p:nvSpPr>
            <p:cNvPr id="13" name="Text Box 5">
              <a:extLst>
                <a:ext uri="{FF2B5EF4-FFF2-40B4-BE49-F238E27FC236}">
                  <a16:creationId xmlns:a16="http://schemas.microsoft.com/office/drawing/2014/main" id="{2E5F716F-8E9B-6F4D-879A-CC62D69D957F}"/>
                </a:ext>
              </a:extLst>
            </p:cNvPr>
            <p:cNvSpPr txBox="1">
              <a:spLocks noChangeArrowheads="1"/>
            </p:cNvSpPr>
            <p:nvPr/>
          </p:nvSpPr>
          <p:spPr bwMode="auto">
            <a:xfrm>
              <a:off x="3969789" y="2432961"/>
              <a:ext cx="195454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.org DNS servers</a:t>
              </a:r>
            </a:p>
          </p:txBody>
        </p:sp>
        <p:sp>
          <p:nvSpPr>
            <p:cNvPr id="14" name="Text Box 6">
              <a:extLst>
                <a:ext uri="{FF2B5EF4-FFF2-40B4-BE49-F238E27FC236}">
                  <a16:creationId xmlns:a16="http://schemas.microsoft.com/office/drawing/2014/main" id="{67230760-6F08-C443-A901-7D6991E095B2}"/>
                </a:ext>
              </a:extLst>
            </p:cNvPr>
            <p:cNvSpPr txBox="1">
              <a:spLocks noChangeArrowheads="1"/>
            </p:cNvSpPr>
            <p:nvPr/>
          </p:nvSpPr>
          <p:spPr bwMode="auto">
            <a:xfrm>
              <a:off x="6546026" y="2432961"/>
              <a:ext cx="2005231" cy="3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edu</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DNS servers</a:t>
              </a:r>
            </a:p>
          </p:txBody>
        </p:sp>
        <p:sp>
          <p:nvSpPr>
            <p:cNvPr id="15" name="Line 7">
              <a:extLst>
                <a:ext uri="{FF2B5EF4-FFF2-40B4-BE49-F238E27FC236}">
                  <a16:creationId xmlns:a16="http://schemas.microsoft.com/office/drawing/2014/main" id="{BA67319E-9089-5D4D-83FF-3AE2DB5B1314}"/>
                </a:ext>
              </a:extLst>
            </p:cNvPr>
            <p:cNvSpPr>
              <a:spLocks noChangeShapeType="1"/>
            </p:cNvSpPr>
            <p:nvPr/>
          </p:nvSpPr>
          <p:spPr bwMode="auto">
            <a:xfrm flipH="1">
              <a:off x="2538547" y="1831861"/>
              <a:ext cx="2075302" cy="6011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ine 8">
              <a:extLst>
                <a:ext uri="{FF2B5EF4-FFF2-40B4-BE49-F238E27FC236}">
                  <a16:creationId xmlns:a16="http://schemas.microsoft.com/office/drawing/2014/main" id="{64A53551-2118-9045-B6B4-1F713C8B8AD3}"/>
                </a:ext>
              </a:extLst>
            </p:cNvPr>
            <p:cNvSpPr>
              <a:spLocks noChangeShapeType="1"/>
            </p:cNvSpPr>
            <p:nvPr/>
          </p:nvSpPr>
          <p:spPr bwMode="auto">
            <a:xfrm>
              <a:off x="4901588" y="1815164"/>
              <a:ext cx="0" cy="61640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Line 9">
              <a:extLst>
                <a:ext uri="{FF2B5EF4-FFF2-40B4-BE49-F238E27FC236}">
                  <a16:creationId xmlns:a16="http://schemas.microsoft.com/office/drawing/2014/main" id="{B45A6D89-577E-7C44-A516-DED5E6DB81DC}"/>
                </a:ext>
              </a:extLst>
            </p:cNvPr>
            <p:cNvSpPr>
              <a:spLocks noChangeShapeType="1"/>
            </p:cNvSpPr>
            <p:nvPr/>
          </p:nvSpPr>
          <p:spPr bwMode="auto">
            <a:xfrm>
              <a:off x="5257908" y="1831861"/>
              <a:ext cx="2146864" cy="601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 Box 29">
              <a:extLst>
                <a:ext uri="{FF2B5EF4-FFF2-40B4-BE49-F238E27FC236}">
                  <a16:creationId xmlns:a16="http://schemas.microsoft.com/office/drawing/2014/main" id="{B9DABBB2-671A-2742-937B-8D9DEE87BF80}"/>
                </a:ext>
              </a:extLst>
            </p:cNvPr>
            <p:cNvSpPr txBox="1">
              <a:spLocks noChangeArrowheads="1"/>
            </p:cNvSpPr>
            <p:nvPr/>
          </p:nvSpPr>
          <p:spPr bwMode="auto">
            <a:xfrm>
              <a:off x="4066204" y="193485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29" name="Text Box 30">
              <a:extLst>
                <a:ext uri="{FF2B5EF4-FFF2-40B4-BE49-F238E27FC236}">
                  <a16:creationId xmlns:a16="http://schemas.microsoft.com/office/drawing/2014/main" id="{F8EBAC0E-17AF-6147-BA8E-98BDF7436DAD}"/>
                </a:ext>
              </a:extLst>
            </p:cNvPr>
            <p:cNvSpPr txBox="1">
              <a:spLocks noChangeArrowheads="1"/>
            </p:cNvSpPr>
            <p:nvPr/>
          </p:nvSpPr>
          <p:spPr bwMode="auto">
            <a:xfrm>
              <a:off x="5225966" y="1923399"/>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2" name="TextBox 1">
              <a:extLst>
                <a:ext uri="{FF2B5EF4-FFF2-40B4-BE49-F238E27FC236}">
                  <a16:creationId xmlns:a16="http://schemas.microsoft.com/office/drawing/2014/main" id="{47834A79-77AF-0047-9901-2474CA5CB805}"/>
                </a:ext>
              </a:extLst>
            </p:cNvPr>
            <p:cNvSpPr txBox="1"/>
            <p:nvPr/>
          </p:nvSpPr>
          <p:spPr>
            <a:xfrm>
              <a:off x="9724296" y="2400190"/>
              <a:ext cx="23889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Top Level Domain</a:t>
              </a:r>
            </a:p>
          </p:txBody>
        </p:sp>
      </p:grpSp>
      <p:grpSp>
        <p:nvGrpSpPr>
          <p:cNvPr id="4" name="Group 3">
            <a:extLst>
              <a:ext uri="{FF2B5EF4-FFF2-40B4-BE49-F238E27FC236}">
                <a16:creationId xmlns:a16="http://schemas.microsoft.com/office/drawing/2014/main" id="{2A62B1BD-DD42-D845-9BBE-BE085C24631D}"/>
              </a:ext>
            </a:extLst>
          </p:cNvPr>
          <p:cNvGrpSpPr/>
          <p:nvPr/>
        </p:nvGrpSpPr>
        <p:grpSpPr>
          <a:xfrm>
            <a:off x="3874373" y="1407648"/>
            <a:ext cx="7294880" cy="461665"/>
            <a:chOff x="3874373" y="1407648"/>
            <a:chExt cx="7294880" cy="461665"/>
          </a:xfrm>
        </p:grpSpPr>
        <p:sp>
          <p:nvSpPr>
            <p:cNvPr id="11" name="Text Box 2">
              <a:extLst>
                <a:ext uri="{FF2B5EF4-FFF2-40B4-BE49-F238E27FC236}">
                  <a16:creationId xmlns:a16="http://schemas.microsoft.com/office/drawing/2014/main" id="{10CE294D-681E-A241-BD53-A34355A36495}"/>
                </a:ext>
              </a:extLst>
            </p:cNvPr>
            <p:cNvSpPr txBox="1">
              <a:spLocks noChangeArrowheads="1"/>
            </p:cNvSpPr>
            <p:nvPr/>
          </p:nvSpPr>
          <p:spPr bwMode="auto">
            <a:xfrm>
              <a:off x="3874373" y="1432519"/>
              <a:ext cx="2064866" cy="36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Root DNS Servers</a:t>
              </a:r>
            </a:p>
          </p:txBody>
        </p:sp>
        <p:sp>
          <p:nvSpPr>
            <p:cNvPr id="31" name="TextBox 30">
              <a:extLst>
                <a:ext uri="{FF2B5EF4-FFF2-40B4-BE49-F238E27FC236}">
                  <a16:creationId xmlns:a16="http://schemas.microsoft.com/office/drawing/2014/main" id="{306AE851-5852-CE4F-8F0F-42EF70A401C4}"/>
                </a:ext>
              </a:extLst>
            </p:cNvPr>
            <p:cNvSpPr txBox="1"/>
            <p:nvPr/>
          </p:nvSpPr>
          <p:spPr>
            <a:xfrm>
              <a:off x="10397760" y="1407648"/>
              <a:ext cx="7714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Root</a:t>
              </a:r>
            </a:p>
          </p:txBody>
        </p:sp>
      </p:grpSp>
      <p:grpSp>
        <p:nvGrpSpPr>
          <p:cNvPr id="7" name="Group 6">
            <a:extLst>
              <a:ext uri="{FF2B5EF4-FFF2-40B4-BE49-F238E27FC236}">
                <a16:creationId xmlns:a16="http://schemas.microsoft.com/office/drawing/2014/main" id="{CC7CCAC6-2E30-B94C-ABE6-16301CFD8E18}"/>
              </a:ext>
            </a:extLst>
          </p:cNvPr>
          <p:cNvGrpSpPr/>
          <p:nvPr/>
        </p:nvGrpSpPr>
        <p:grpSpPr>
          <a:xfrm>
            <a:off x="877709" y="2766905"/>
            <a:ext cx="10877911" cy="1053317"/>
            <a:chOff x="877709" y="2766905"/>
            <a:chExt cx="10877911" cy="1053317"/>
          </a:xfrm>
        </p:grpSpPr>
        <p:sp>
          <p:nvSpPr>
            <p:cNvPr id="18" name="Text Box 10">
              <a:extLst>
                <a:ext uri="{FF2B5EF4-FFF2-40B4-BE49-F238E27FC236}">
                  <a16:creationId xmlns:a16="http://schemas.microsoft.com/office/drawing/2014/main" id="{48A982BB-AB47-3F43-B500-136E591676A0}"/>
                </a:ext>
              </a:extLst>
            </p:cNvPr>
            <p:cNvSpPr txBox="1">
              <a:spLocks noChangeArrowheads="1"/>
            </p:cNvSpPr>
            <p:nvPr/>
          </p:nvSpPr>
          <p:spPr bwMode="auto">
            <a:xfrm>
              <a:off x="6241887"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nyu.edu</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19" name="Text Box 11">
              <a:extLst>
                <a:ext uri="{FF2B5EF4-FFF2-40B4-BE49-F238E27FC236}">
                  <a16:creationId xmlns:a16="http://schemas.microsoft.com/office/drawing/2014/main" id="{2B6BDDC7-E847-3847-933D-4C32FCB6E8A4}"/>
                </a:ext>
              </a:extLst>
            </p:cNvPr>
            <p:cNvSpPr txBox="1">
              <a:spLocks noChangeArrowheads="1"/>
            </p:cNvSpPr>
            <p:nvPr/>
          </p:nvSpPr>
          <p:spPr bwMode="auto">
            <a:xfrm>
              <a:off x="7813272" y="3150942"/>
              <a:ext cx="1478951"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umass.edu</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20" name="Line 12">
              <a:extLst>
                <a:ext uri="{FF2B5EF4-FFF2-40B4-BE49-F238E27FC236}">
                  <a16:creationId xmlns:a16="http://schemas.microsoft.com/office/drawing/2014/main" id="{320DE5FB-B16F-134F-A6AE-3A733BA85D15}"/>
                </a:ext>
              </a:extLst>
            </p:cNvPr>
            <p:cNvSpPr>
              <a:spLocks noChangeShapeType="1"/>
            </p:cNvSpPr>
            <p:nvPr/>
          </p:nvSpPr>
          <p:spPr bwMode="auto">
            <a:xfrm flipH="1">
              <a:off x="6774130" y="2766905"/>
              <a:ext cx="559079"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Line 13">
              <a:extLst>
                <a:ext uri="{FF2B5EF4-FFF2-40B4-BE49-F238E27FC236}">
                  <a16:creationId xmlns:a16="http://schemas.microsoft.com/office/drawing/2014/main" id="{083E8C6B-45A7-4E4F-BE58-4778B3424FF8}"/>
                </a:ext>
              </a:extLst>
            </p:cNvPr>
            <p:cNvSpPr>
              <a:spLocks noChangeShapeType="1"/>
            </p:cNvSpPr>
            <p:nvPr/>
          </p:nvSpPr>
          <p:spPr bwMode="auto">
            <a:xfrm>
              <a:off x="7762582" y="2766905"/>
              <a:ext cx="500935" cy="4202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 Box 14">
              <a:extLst>
                <a:ext uri="{FF2B5EF4-FFF2-40B4-BE49-F238E27FC236}">
                  <a16:creationId xmlns:a16="http://schemas.microsoft.com/office/drawing/2014/main" id="{36B8F6F2-4690-8E4C-937E-0E9481B1C3A5}"/>
                </a:ext>
              </a:extLst>
            </p:cNvPr>
            <p:cNvSpPr txBox="1">
              <a:spLocks noChangeArrowheads="1"/>
            </p:cNvSpPr>
            <p:nvPr/>
          </p:nvSpPr>
          <p:spPr bwMode="auto">
            <a:xfrm>
              <a:off x="877709" y="3173205"/>
              <a:ext cx="1505787" cy="64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yahoo.com</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23" name="Text Box 15">
              <a:extLst>
                <a:ext uri="{FF2B5EF4-FFF2-40B4-BE49-F238E27FC236}">
                  <a16:creationId xmlns:a16="http://schemas.microsoft.com/office/drawing/2014/main" id="{550F9EB0-5008-3D46-90EE-C86931D2002E}"/>
                </a:ext>
              </a:extLst>
            </p:cNvPr>
            <p:cNvSpPr txBox="1">
              <a:spLocks noChangeArrowheads="1"/>
            </p:cNvSpPr>
            <p:nvPr/>
          </p:nvSpPr>
          <p:spPr bwMode="auto">
            <a:xfrm>
              <a:off x="2484875" y="3150942"/>
              <a:ext cx="1492369"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amazon.com</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24" name="Line 16">
              <a:extLst>
                <a:ext uri="{FF2B5EF4-FFF2-40B4-BE49-F238E27FC236}">
                  <a16:creationId xmlns:a16="http://schemas.microsoft.com/office/drawing/2014/main" id="{369E9B65-3B7C-454D-AB1F-5B2406B160B6}"/>
                </a:ext>
              </a:extLst>
            </p:cNvPr>
            <p:cNvSpPr>
              <a:spLocks noChangeShapeType="1"/>
            </p:cNvSpPr>
            <p:nvPr/>
          </p:nvSpPr>
          <p:spPr bwMode="auto">
            <a:xfrm flipH="1">
              <a:off x="1666383" y="2773863"/>
              <a:ext cx="369738" cy="41325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7">
              <a:extLst>
                <a:ext uri="{FF2B5EF4-FFF2-40B4-BE49-F238E27FC236}">
                  <a16:creationId xmlns:a16="http://schemas.microsoft.com/office/drawing/2014/main" id="{D471AC56-09F2-7C4D-B61A-6CCAD59D7CF4}"/>
                </a:ext>
              </a:extLst>
            </p:cNvPr>
            <p:cNvSpPr>
              <a:spLocks noChangeShapeType="1"/>
            </p:cNvSpPr>
            <p:nvPr/>
          </p:nvSpPr>
          <p:spPr bwMode="auto">
            <a:xfrm>
              <a:off x="2538547" y="2773863"/>
              <a:ext cx="429373" cy="42577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 Box 18">
              <a:extLst>
                <a:ext uri="{FF2B5EF4-FFF2-40B4-BE49-F238E27FC236}">
                  <a16:creationId xmlns:a16="http://schemas.microsoft.com/office/drawing/2014/main" id="{1C077A09-1FCB-034D-952A-AD8C28E51F1A}"/>
                </a:ext>
              </a:extLst>
            </p:cNvPr>
            <p:cNvSpPr txBox="1">
              <a:spLocks noChangeArrowheads="1"/>
            </p:cNvSpPr>
            <p:nvPr/>
          </p:nvSpPr>
          <p:spPr bwMode="auto">
            <a:xfrm>
              <a:off x="4312691" y="3132853"/>
              <a:ext cx="1480442" cy="64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pbs.org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DNS servers</a:t>
              </a:r>
            </a:p>
          </p:txBody>
        </p:sp>
        <p:sp>
          <p:nvSpPr>
            <p:cNvPr id="27" name="Line 19">
              <a:extLst>
                <a:ext uri="{FF2B5EF4-FFF2-40B4-BE49-F238E27FC236}">
                  <a16:creationId xmlns:a16="http://schemas.microsoft.com/office/drawing/2014/main" id="{C40276EB-9757-DA42-B8CE-16A23EEE135D}"/>
                </a:ext>
              </a:extLst>
            </p:cNvPr>
            <p:cNvSpPr>
              <a:spLocks noChangeShapeType="1"/>
            </p:cNvSpPr>
            <p:nvPr/>
          </p:nvSpPr>
          <p:spPr bwMode="auto">
            <a:xfrm>
              <a:off x="4904570" y="2766905"/>
              <a:ext cx="0" cy="41743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A0556E67-E222-8D43-B71A-156691CCA0D4}"/>
                </a:ext>
              </a:extLst>
            </p:cNvPr>
            <p:cNvSpPr txBox="1"/>
            <p:nvPr/>
          </p:nvSpPr>
          <p:spPr>
            <a:xfrm>
              <a:off x="9919925" y="3273362"/>
              <a:ext cx="18356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Authoritative</a:t>
              </a:r>
            </a:p>
          </p:txBody>
        </p:sp>
        <p:sp>
          <p:nvSpPr>
            <p:cNvPr id="33" name="Text Box 30">
              <a:extLst>
                <a:ext uri="{FF2B5EF4-FFF2-40B4-BE49-F238E27FC236}">
                  <a16:creationId xmlns:a16="http://schemas.microsoft.com/office/drawing/2014/main" id="{F5BAA8E7-838D-494A-81C4-58D94A012B59}"/>
                </a:ext>
              </a:extLst>
            </p:cNvPr>
            <p:cNvSpPr txBox="1">
              <a:spLocks noChangeArrowheads="1"/>
            </p:cNvSpPr>
            <p:nvPr/>
          </p:nvSpPr>
          <p:spPr bwMode="auto">
            <a:xfrm>
              <a:off x="7292568" y="2785396"/>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34" name="Text Box 30">
              <a:extLst>
                <a:ext uri="{FF2B5EF4-FFF2-40B4-BE49-F238E27FC236}">
                  <a16:creationId xmlns:a16="http://schemas.microsoft.com/office/drawing/2014/main" id="{2AD59D99-9460-DA4B-AF7A-451CBE5B39FF}"/>
                </a:ext>
              </a:extLst>
            </p:cNvPr>
            <p:cNvSpPr txBox="1">
              <a:spLocks noChangeArrowheads="1"/>
            </p:cNvSpPr>
            <p:nvPr/>
          </p:nvSpPr>
          <p:spPr bwMode="auto">
            <a:xfrm>
              <a:off x="2030793" y="277633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35" name="Text Box 30">
              <a:extLst>
                <a:ext uri="{FF2B5EF4-FFF2-40B4-BE49-F238E27FC236}">
                  <a16:creationId xmlns:a16="http://schemas.microsoft.com/office/drawing/2014/main" id="{2B85C740-28F8-0449-B6AC-74E686461996}"/>
                </a:ext>
              </a:extLst>
            </p:cNvPr>
            <p:cNvSpPr txBox="1">
              <a:spLocks noChangeArrowheads="1"/>
            </p:cNvSpPr>
            <p:nvPr/>
          </p:nvSpPr>
          <p:spPr bwMode="auto">
            <a:xfrm>
              <a:off x="4390346" y="2768742"/>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36" name="Text Box 30">
              <a:extLst>
                <a:ext uri="{FF2B5EF4-FFF2-40B4-BE49-F238E27FC236}">
                  <a16:creationId xmlns:a16="http://schemas.microsoft.com/office/drawing/2014/main" id="{D033AF36-F2BE-7F41-93BB-422A537DEEFF}"/>
                </a:ext>
              </a:extLst>
            </p:cNvPr>
            <p:cNvSpPr txBox="1">
              <a:spLocks noChangeArrowheads="1"/>
            </p:cNvSpPr>
            <p:nvPr/>
          </p:nvSpPr>
          <p:spPr bwMode="auto">
            <a:xfrm>
              <a:off x="4877758" y="2777057"/>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37" name="Slide Number Placeholder 2">
            <a:extLst>
              <a:ext uri="{FF2B5EF4-FFF2-40B4-BE49-F238E27FC236}">
                <a16:creationId xmlns:a16="http://schemas.microsoft.com/office/drawing/2014/main" id="{E1EB010C-42C7-6E42-AA6D-C225E874AD48}"/>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69</a:t>
            </a:fld>
            <a:endParaRPr lang="en-US" dirty="0"/>
          </a:p>
        </p:txBody>
      </p:sp>
    </p:spTree>
    <p:extLst>
      <p:ext uri="{BB962C8B-B14F-4D97-AF65-F5344CB8AC3E}">
        <p14:creationId xmlns:p14="http://schemas.microsoft.com/office/powerpoint/2010/main" val="27095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dissolve">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0">
                                            <p:txEl>
                                              <p:pRg st="1" end="1"/>
                                            </p:txEl>
                                          </p:spTgt>
                                        </p:tgtEl>
                                        <p:attrNameLst>
                                          <p:attrName>style.visibility</p:attrName>
                                        </p:attrNameLst>
                                      </p:cBhvr>
                                      <p:to>
                                        <p:strVal val="visible"/>
                                      </p:to>
                                    </p:set>
                                    <p:animEffect transition="in" filter="dissolve">
                                      <p:cBhvr>
                                        <p:cTn id="22" dur="500"/>
                                        <p:tgtEl>
                                          <p:spTgt spid="3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0">
                                            <p:txEl>
                                              <p:pRg st="2" end="2"/>
                                            </p:txEl>
                                          </p:spTgt>
                                        </p:tgtEl>
                                        <p:attrNameLst>
                                          <p:attrName>style.visibility</p:attrName>
                                        </p:attrNameLst>
                                      </p:cBhvr>
                                      <p:to>
                                        <p:strVal val="visible"/>
                                      </p:to>
                                    </p:set>
                                    <p:animEffect transition="in" filter="dissolve">
                                      <p:cBhvr>
                                        <p:cTn id="27" dur="500"/>
                                        <p:tgtEl>
                                          <p:spTgt spid="3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0">
                                            <p:txEl>
                                              <p:pRg st="3" end="3"/>
                                            </p:txEl>
                                          </p:spTgt>
                                        </p:tgtEl>
                                        <p:attrNameLst>
                                          <p:attrName>style.visibility</p:attrName>
                                        </p:attrNameLst>
                                      </p:cBhvr>
                                      <p:to>
                                        <p:strVal val="visible"/>
                                      </p:to>
                                    </p:set>
                                    <p:animEffect transition="in" filter="dissolve">
                                      <p:cBhvr>
                                        <p:cTn id="32"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 (cont.)</a:t>
            </a:r>
            <a:endParaRPr lang="en-US" sz="4400" dirty="0"/>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someDepartment</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home.index</a:t>
            </a:r>
            <a:endPar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Rectangle 6">
            <a:extLst>
              <a:ext uri="{FF2B5EF4-FFF2-40B4-BE49-F238E27FC236}">
                <a16:creationId xmlns:a16="http://schemas.microsoft.com/office/drawing/2014/main" id="{F5ECC14E-6AC7-4243-86F2-25BD5F2B8464}"/>
              </a:ext>
            </a:extLst>
          </p:cNvPr>
          <p:cNvSpPr txBox="1">
            <a:spLocks noChangeArrowheads="1"/>
          </p:cNvSpPr>
          <p:nvPr/>
        </p:nvSpPr>
        <p:spPr>
          <a:xfrm>
            <a:off x="798691" y="3200188"/>
            <a:ext cx="5085273" cy="201012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5</a:t>
            </a: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receives response message containing html file, displays html.  Parsing html file, finds 10 referenced jpeg  objects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
            <a:extLst>
              <a:ext uri="{FF2B5EF4-FFF2-40B4-BE49-F238E27FC236}">
                <a16:creationId xmlns:a16="http://schemas.microsoft.com/office/drawing/2014/main" id="{D3260771-3905-E24E-8B12-64D566C6B98F}"/>
              </a:ext>
            </a:extLst>
          </p:cNvPr>
          <p:cNvSpPr>
            <a:spLocks noChangeArrowheads="1"/>
          </p:cNvSpPr>
          <p:nvPr/>
        </p:nvSpPr>
        <p:spPr bwMode="auto">
          <a:xfrm>
            <a:off x="970480" y="485193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6.</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Steps 1-5 repeated for each of 10 jpeg objects</a:t>
            </a:r>
          </a:p>
        </p:txBody>
      </p:sp>
      <p:sp>
        <p:nvSpPr>
          <p:cNvPr id="61" name="Rectangle 8">
            <a:extLst>
              <a:ext uri="{FF2B5EF4-FFF2-40B4-BE49-F238E27FC236}">
                <a16:creationId xmlns:a16="http://schemas.microsoft.com/office/drawing/2014/main" id="{9E1B76BD-C8EB-7245-9B75-E2D499F3E682}"/>
              </a:ext>
            </a:extLst>
          </p:cNvPr>
          <p:cNvSpPr>
            <a:spLocks noChangeArrowheads="1"/>
          </p:cNvSpPr>
          <p:nvPr/>
        </p:nvSpPr>
        <p:spPr bwMode="auto">
          <a:xfrm>
            <a:off x="6706580" y="278236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4.</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server closes TCP connection. </a:t>
            </a:r>
          </a:p>
        </p:txBody>
      </p:sp>
      <p:sp>
        <p:nvSpPr>
          <p:cNvPr id="65" name="Line 17">
            <a:extLst>
              <a:ext uri="{FF2B5EF4-FFF2-40B4-BE49-F238E27FC236}">
                <a16:creationId xmlns:a16="http://schemas.microsoft.com/office/drawing/2014/main" id="{4F85C1F3-F91B-C04C-B746-8E5570895A91}"/>
              </a:ext>
            </a:extLst>
          </p:cNvPr>
          <p:cNvSpPr>
            <a:spLocks noChangeShapeType="1"/>
          </p:cNvSpPr>
          <p:nvPr/>
        </p:nvSpPr>
        <p:spPr bwMode="auto">
          <a:xfrm flipH="1">
            <a:off x="5587465" y="3200187"/>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11">
            <a:extLst>
              <a:ext uri="{FF2B5EF4-FFF2-40B4-BE49-F238E27FC236}">
                <a16:creationId xmlns:a16="http://schemas.microsoft.com/office/drawing/2014/main" id="{F8CE636E-DC4B-BA4E-A771-E70EE904FB25}"/>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Rectangle 13">
            <a:extLst>
              <a:ext uri="{FF2B5EF4-FFF2-40B4-BE49-F238E27FC236}">
                <a16:creationId xmlns:a16="http://schemas.microsoft.com/office/drawing/2014/main" id="{3787AF32-7BD3-C144-BD02-222C4290083B}"/>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Text Box 12">
            <a:extLst>
              <a:ext uri="{FF2B5EF4-FFF2-40B4-BE49-F238E27FC236}">
                <a16:creationId xmlns:a16="http://schemas.microsoft.com/office/drawing/2014/main" id="{B3CFBAD8-5CBD-8B48-A941-3E86D5E65FF6}"/>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62" name="Slide Number Placeholder 2">
            <a:extLst>
              <a:ext uri="{FF2B5EF4-FFF2-40B4-BE49-F238E27FC236}">
                <a16:creationId xmlns:a16="http://schemas.microsoft.com/office/drawing/2014/main" id="{805F15D5-7E9E-E54C-BDFB-FEFBBAA1DBA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a:t>
            </a:fld>
            <a:endParaRPr lang="en-US" dirty="0"/>
          </a:p>
        </p:txBody>
      </p:sp>
    </p:spTree>
    <p:extLst>
      <p:ext uri="{BB962C8B-B14F-4D97-AF65-F5344CB8AC3E}">
        <p14:creationId xmlns:p14="http://schemas.microsoft.com/office/powerpoint/2010/main" val="21632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dissolve">
                                      <p:cBhvr>
                                        <p:cTn id="15" dur="500"/>
                                        <p:tgtEl>
                                          <p:spTgt spid="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0">
                                            <p:txEl>
                                              <p:pRg st="0" end="0"/>
                                            </p:txEl>
                                          </p:spTgt>
                                        </p:tgtEl>
                                        <p:attrNameLst>
                                          <p:attrName>style.visibility</p:attrName>
                                        </p:attrNameLst>
                                      </p:cBhvr>
                                      <p:to>
                                        <p:strVal val="visible"/>
                                      </p:to>
                                    </p:set>
                                    <p:animEffect transition="in" filter="dissolve">
                                      <p:cBhvr>
                                        <p:cTn id="20"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P spid="6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C02A27-60D0-5B4D-BD6E-00C279F7F4B7}"/>
              </a:ext>
            </a:extLst>
          </p:cNvPr>
          <p:cNvPicPr>
            <a:picLocks noChangeAspect="1"/>
          </p:cNvPicPr>
          <p:nvPr/>
        </p:nvPicPr>
        <p:blipFill>
          <a:blip r:embed="rId3"/>
          <a:stretch>
            <a:fillRect/>
          </a:stretch>
        </p:blipFill>
        <p:spPr>
          <a:xfrm>
            <a:off x="4886464" y="1529543"/>
            <a:ext cx="7122656" cy="2152001"/>
          </a:xfrm>
          <a:prstGeom prst="rect">
            <a:avLst/>
          </a:prstGeom>
        </p:spPr>
      </p:pic>
      <p:sp>
        <p:nvSpPr>
          <p:cNvPr id="10" name="Rectangle 9">
            <a:extLst>
              <a:ext uri="{FF2B5EF4-FFF2-40B4-BE49-F238E27FC236}">
                <a16:creationId xmlns:a16="http://schemas.microsoft.com/office/drawing/2014/main" id="{462E018F-A8B8-D04F-AA86-E98C6072C4D6}"/>
              </a:ext>
            </a:extLst>
          </p:cNvPr>
          <p:cNvSpPr/>
          <p:nvPr/>
        </p:nvSpPr>
        <p:spPr>
          <a:xfrm>
            <a:off x="6940647" y="1546167"/>
            <a:ext cx="2646699" cy="379307"/>
          </a:xfrm>
          <a:prstGeom prst="rect">
            <a:avLst/>
          </a:prstGeom>
          <a:solidFill>
            <a:srgbClr val="FBBFC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root </a:t>
            </a:r>
            <a:r>
              <a:rPr lang="en-US" altLang="en-US" dirty="0">
                <a:ea typeface="ＭＳ Ｐゴシック" panose="020B0600070205080204" pitchFamily="34" charset="-128"/>
                <a:cs typeface="Calibri" panose="020F0502020204030204" pitchFamily="34" charset="0"/>
              </a:rPr>
              <a:t>n</a:t>
            </a:r>
            <a:r>
              <a:rPr lang="en-US" altLang="en-US" sz="4400" dirty="0">
                <a:ea typeface="ＭＳ Ｐゴシック" panose="020B0600070205080204" pitchFamily="34" charset="-128"/>
                <a:cs typeface="Calibri" panose="020F0502020204030204" pitchFamily="34" charset="0"/>
              </a:rPr>
              <a:t>ame </a:t>
            </a:r>
            <a:r>
              <a:rPr lang="en-US" altLang="en-US" dirty="0">
                <a:ea typeface="ＭＳ Ｐゴシック" panose="020B0600070205080204" pitchFamily="34" charset="-128"/>
                <a:cs typeface="Calibri" panose="020F0502020204030204" pitchFamily="34" charset="0"/>
              </a:rPr>
              <a:t>s</a:t>
            </a:r>
            <a:r>
              <a:rPr lang="en-US" altLang="en-US" sz="4400" dirty="0">
                <a:ea typeface="ＭＳ Ｐゴシック" panose="020B0600070205080204" pitchFamily="34" charset="-128"/>
                <a:cs typeface="Calibri" panose="020F0502020204030204" pitchFamily="34" charset="0"/>
              </a:rPr>
              <a:t>ervers</a:t>
            </a:r>
            <a:endParaRPr lang="en-US" sz="4400" dirty="0">
              <a:cs typeface="Calibri" panose="020F0502020204030204" pitchFamily="34" charset="0"/>
            </a:endParaRPr>
          </a:p>
        </p:txBody>
      </p:sp>
      <p:sp>
        <p:nvSpPr>
          <p:cNvPr id="31" name="Rectangle 3">
            <a:extLst>
              <a:ext uri="{FF2B5EF4-FFF2-40B4-BE49-F238E27FC236}">
                <a16:creationId xmlns:a16="http://schemas.microsoft.com/office/drawing/2014/main" id="{C4E20309-5EA1-134A-A365-0B330A5879DC}"/>
              </a:ext>
            </a:extLst>
          </p:cNvPr>
          <p:cNvSpPr txBox="1">
            <a:spLocks noChangeArrowheads="1"/>
          </p:cNvSpPr>
          <p:nvPr/>
        </p:nvSpPr>
        <p:spPr>
          <a:xfrm>
            <a:off x="651717" y="1432390"/>
            <a:ext cx="5444283" cy="245518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2889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official, contact-of-last-resort by name servers that can not resolve name</a:t>
            </a:r>
          </a:p>
        </p:txBody>
      </p:sp>
      <p:sp>
        <p:nvSpPr>
          <p:cNvPr id="6" name="Slide Number Placeholder 2">
            <a:extLst>
              <a:ext uri="{FF2B5EF4-FFF2-40B4-BE49-F238E27FC236}">
                <a16:creationId xmlns:a16="http://schemas.microsoft.com/office/drawing/2014/main" id="{AE8EED64-A600-EB43-865F-526592344FF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70</a:t>
            </a:fld>
            <a:endParaRPr lang="en-US" dirty="0"/>
          </a:p>
        </p:txBody>
      </p:sp>
    </p:spTree>
    <p:extLst>
      <p:ext uri="{BB962C8B-B14F-4D97-AF65-F5344CB8AC3E}">
        <p14:creationId xmlns:p14="http://schemas.microsoft.com/office/powerpoint/2010/main" val="2254689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root </a:t>
            </a:r>
            <a:r>
              <a:rPr lang="en-US" altLang="en-US" dirty="0">
                <a:ea typeface="ＭＳ Ｐゴシック" panose="020B0600070205080204" pitchFamily="34" charset="-128"/>
                <a:cs typeface="Calibri" panose="020F0502020204030204" pitchFamily="34" charset="0"/>
              </a:rPr>
              <a:t>n</a:t>
            </a:r>
            <a:r>
              <a:rPr lang="en-US" altLang="en-US" sz="4400" dirty="0">
                <a:ea typeface="ＭＳ Ｐゴシック" panose="020B0600070205080204" pitchFamily="34" charset="-128"/>
                <a:cs typeface="Calibri" panose="020F0502020204030204" pitchFamily="34" charset="0"/>
              </a:rPr>
              <a:t>ame </a:t>
            </a:r>
            <a:r>
              <a:rPr lang="en-US" altLang="en-US" dirty="0">
                <a:ea typeface="ＭＳ Ｐゴシック" panose="020B0600070205080204" pitchFamily="34" charset="-128"/>
                <a:cs typeface="Calibri" panose="020F0502020204030204" pitchFamily="34" charset="0"/>
              </a:rPr>
              <a:t>s</a:t>
            </a:r>
            <a:r>
              <a:rPr lang="en-US" altLang="en-US" sz="4400" dirty="0">
                <a:ea typeface="ＭＳ Ｐゴシック" panose="020B0600070205080204" pitchFamily="34" charset="-128"/>
                <a:cs typeface="Calibri" panose="020F0502020204030204" pitchFamily="34" charset="0"/>
              </a:rPr>
              <a:t>ervers</a:t>
            </a:r>
            <a:endParaRPr lang="en-US" sz="4400" dirty="0">
              <a:cs typeface="Calibri" panose="020F0502020204030204" pitchFamily="34" charset="0"/>
            </a:endParaRPr>
          </a:p>
        </p:txBody>
      </p:sp>
      <p:pic>
        <p:nvPicPr>
          <p:cNvPr id="2" name="Picture 1">
            <a:extLst>
              <a:ext uri="{FF2B5EF4-FFF2-40B4-BE49-F238E27FC236}">
                <a16:creationId xmlns:a16="http://schemas.microsoft.com/office/drawing/2014/main" id="{AF7EF7A5-82F4-A842-BA4B-88DB1EA46A55}"/>
              </a:ext>
            </a:extLst>
          </p:cNvPr>
          <p:cNvPicPr>
            <a:picLocks noChangeAspect="1"/>
          </p:cNvPicPr>
          <p:nvPr/>
        </p:nvPicPr>
        <p:blipFill>
          <a:blip r:embed="rId3"/>
          <a:stretch>
            <a:fillRect/>
          </a:stretch>
        </p:blipFill>
        <p:spPr>
          <a:xfrm>
            <a:off x="5930900" y="2856025"/>
            <a:ext cx="6261100" cy="3200400"/>
          </a:xfrm>
          <a:prstGeom prst="rect">
            <a:avLst/>
          </a:prstGeom>
        </p:spPr>
      </p:pic>
      <p:sp>
        <p:nvSpPr>
          <p:cNvPr id="31" name="Rectangle 3">
            <a:extLst>
              <a:ext uri="{FF2B5EF4-FFF2-40B4-BE49-F238E27FC236}">
                <a16:creationId xmlns:a16="http://schemas.microsoft.com/office/drawing/2014/main" id="{C4E20309-5EA1-134A-A365-0B330A5879DC}"/>
              </a:ext>
            </a:extLst>
          </p:cNvPr>
          <p:cNvSpPr txBox="1">
            <a:spLocks noChangeArrowheads="1"/>
          </p:cNvSpPr>
          <p:nvPr/>
        </p:nvSpPr>
        <p:spPr>
          <a:xfrm>
            <a:off x="651717" y="1432390"/>
            <a:ext cx="5444283" cy="245518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2889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official, contact-of-last-resort by name servers that can not resolve name</a:t>
            </a:r>
          </a:p>
          <a:p>
            <a:pPr marL="403225" marR="0" lvl="0" indent="-2889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incredibly important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Internet function</a:t>
            </a:r>
          </a:p>
          <a:p>
            <a:pPr marL="635000" marR="0" lvl="1" indent="-3175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Internet couldn’t function without it!</a:t>
            </a:r>
          </a:p>
          <a:p>
            <a:pPr marL="635000" marR="0" lvl="1" indent="-3175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DNSSEC – provides security (authentication, message integrity)</a:t>
            </a:r>
          </a:p>
          <a:p>
            <a:pPr marL="403225" marR="0" lvl="0" indent="-2889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ICANN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(Internet Corporation for Assigned Names and Numbers)</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manages root DNS domain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20">
            <a:extLst>
              <a:ext uri="{FF2B5EF4-FFF2-40B4-BE49-F238E27FC236}">
                <a16:creationId xmlns:a16="http://schemas.microsoft.com/office/drawing/2014/main" id="{8ADC63BB-C973-3942-8EC6-3C13E2B3867C}"/>
              </a:ext>
            </a:extLst>
          </p:cNvPr>
          <p:cNvSpPr>
            <a:spLocks noChangeArrowheads="1"/>
          </p:cNvSpPr>
          <p:nvPr/>
        </p:nvSpPr>
        <p:spPr bwMode="auto">
          <a:xfrm>
            <a:off x="6423186" y="1752600"/>
            <a:ext cx="5142916" cy="1198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13 logical root name “</a:t>
            </a:r>
            <a:r>
              <a:rPr kumimoji="0" lang="en-US" altLang="ja-JP" sz="24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servers” worldwide each “server” replicated many times (~200 servers in US)</a:t>
            </a:r>
            <a:endParaRPr kumimoji="0" lang="en-US" altLang="ja-JP"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1527D7C4-251C-EC46-94F4-43E46D282570}"/>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71</a:t>
            </a:fld>
            <a:endParaRPr lang="en-US" dirty="0"/>
          </a:p>
        </p:txBody>
      </p:sp>
    </p:spTree>
    <p:extLst>
      <p:ext uri="{BB962C8B-B14F-4D97-AF65-F5344CB8AC3E}">
        <p14:creationId xmlns:p14="http://schemas.microsoft.com/office/powerpoint/2010/main" val="19321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dissolve">
                                      <p:cBhvr>
                                        <p:cTn id="7" dur="500"/>
                                        <p:tgtEl>
                                          <p:spTgt spid="31">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xEl>
                                              <p:pRg st="2" end="2"/>
                                            </p:txEl>
                                          </p:spTgt>
                                        </p:tgtEl>
                                        <p:attrNameLst>
                                          <p:attrName>style.visibility</p:attrName>
                                        </p:attrNameLst>
                                      </p:cBhvr>
                                      <p:to>
                                        <p:strVal val="visible"/>
                                      </p:to>
                                    </p:set>
                                    <p:animEffect transition="in" filter="dissolve">
                                      <p:cBhvr>
                                        <p:cTn id="10" dur="500"/>
                                        <p:tgtEl>
                                          <p:spTgt spid="31">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xEl>
                                              <p:pRg st="3" end="3"/>
                                            </p:txEl>
                                          </p:spTgt>
                                        </p:tgtEl>
                                        <p:attrNameLst>
                                          <p:attrName>style.visibility</p:attrName>
                                        </p:attrNameLst>
                                      </p:cBhvr>
                                      <p:to>
                                        <p:strVal val="visible"/>
                                      </p:to>
                                    </p:set>
                                    <p:animEffect transition="in" filter="dissolve">
                                      <p:cBhvr>
                                        <p:cTn id="13" dur="500"/>
                                        <p:tgtEl>
                                          <p:spTgt spid="3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1">
                                            <p:txEl>
                                              <p:pRg st="4" end="4"/>
                                            </p:txEl>
                                          </p:spTgt>
                                        </p:tgtEl>
                                        <p:attrNameLst>
                                          <p:attrName>style.visibility</p:attrName>
                                        </p:attrNameLst>
                                      </p:cBhvr>
                                      <p:to>
                                        <p:strVal val="visible"/>
                                      </p:to>
                                    </p:set>
                                    <p:animEffect transition="in" filter="dissolve">
                                      <p:cBhvr>
                                        <p:cTn id="18" dur="500"/>
                                        <p:tgtEl>
                                          <p:spTgt spid="3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3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Top-Level Domain, and </a:t>
            </a:r>
            <a:r>
              <a:rPr lang="en-US" altLang="en-US" dirty="0">
                <a:ea typeface="ＭＳ Ｐゴシック" panose="020B0600070205080204" pitchFamily="34" charset="-128"/>
                <a:cs typeface="Calibri" panose="020F0502020204030204" pitchFamily="34" charset="0"/>
              </a:rPr>
              <a:t>a</a:t>
            </a:r>
            <a:r>
              <a:rPr lang="en-US" altLang="en-US" sz="4400" dirty="0">
                <a:ea typeface="ＭＳ Ｐゴシック" panose="020B0600070205080204" pitchFamily="34" charset="-128"/>
                <a:cs typeface="Calibri" panose="020F0502020204030204" pitchFamily="34" charset="0"/>
              </a:rPr>
              <a:t>uthoritative </a:t>
            </a:r>
            <a:r>
              <a:rPr lang="en-US" altLang="en-US" dirty="0">
                <a:ea typeface="ＭＳ Ｐゴシック" panose="020B0600070205080204" pitchFamily="34" charset="-128"/>
                <a:cs typeface="Calibri" panose="020F0502020204030204" pitchFamily="34" charset="0"/>
              </a:rPr>
              <a:t>s</a:t>
            </a:r>
            <a:r>
              <a:rPr lang="en-US" altLang="en-US" sz="4400" dirty="0">
                <a:ea typeface="ＭＳ Ｐゴシック" panose="020B0600070205080204" pitchFamily="34" charset="-128"/>
                <a:cs typeface="Calibri" panose="020F0502020204030204" pitchFamily="34" charset="0"/>
              </a:rPr>
              <a:t>ervers</a:t>
            </a:r>
            <a:endParaRPr lang="en-US" sz="4400" dirty="0">
              <a:cs typeface="Calibri" panose="020F0502020204030204" pitchFamily="34" charset="0"/>
            </a:endParaRPr>
          </a:p>
        </p:txBody>
      </p:sp>
      <p:sp>
        <p:nvSpPr>
          <p:cNvPr id="7" name="Rectangle 3">
            <a:extLst>
              <a:ext uri="{FF2B5EF4-FFF2-40B4-BE49-F238E27FC236}">
                <a16:creationId xmlns:a16="http://schemas.microsoft.com/office/drawing/2014/main" id="{500E43FE-C520-D344-A4CF-6105B63E22D6}"/>
              </a:ext>
            </a:extLst>
          </p:cNvPr>
          <p:cNvSpPr txBox="1">
            <a:spLocks noChangeArrowheads="1"/>
          </p:cNvSpPr>
          <p:nvPr/>
        </p:nvSpPr>
        <p:spPr>
          <a:xfrm>
            <a:off x="832558" y="1286218"/>
            <a:ext cx="10868375" cy="203271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Top-Level Domain (TLD) servers:</a:t>
            </a:r>
          </a:p>
          <a:p>
            <a:pPr marL="460375" marR="0" lvl="1" indent="-287338" algn="l" defTabSz="914400" rtl="0" eaLnBrk="1" fontAlgn="auto" latinLnBrk="0" hangingPunct="1">
              <a:lnSpc>
                <a:spcPct val="90000"/>
              </a:lnSpc>
              <a:spcBef>
                <a:spcPts val="4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responsible for .com, .org,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.net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edu</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.aero, .jobs, .museums, and all top-level country domains, e.g.: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cn</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uk</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fr</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.ca,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jp</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1" indent="-287338" algn="l" defTabSz="914400" rtl="0" eaLnBrk="1" fontAlgn="auto" latinLnBrk="0" hangingPunct="1">
              <a:lnSpc>
                <a:spcPct val="90000"/>
              </a:lnSpc>
              <a:spcBef>
                <a:spcPts val="4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 Solutions: authoritative registry for .com,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.net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TLD</a:t>
            </a:r>
          </a:p>
          <a:p>
            <a:pPr marL="460375" marR="0" lvl="1" indent="-287338" algn="l" defTabSz="914400" rtl="0" eaLnBrk="1" fontAlgn="auto" latinLnBrk="0" hangingPunct="1">
              <a:lnSpc>
                <a:spcPct val="90000"/>
              </a:lnSpc>
              <a:spcBef>
                <a:spcPts val="4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Educause: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edu</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TLD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ED24547E-6033-E341-B415-9EEF0C28B3B1}"/>
              </a:ext>
            </a:extLst>
          </p:cNvPr>
          <p:cNvSpPr txBox="1">
            <a:spLocks noChangeArrowheads="1"/>
          </p:cNvSpPr>
          <p:nvPr/>
        </p:nvSpPr>
        <p:spPr>
          <a:xfrm>
            <a:off x="714024" y="4503552"/>
            <a:ext cx="10868375" cy="182951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authoritative DNS servers: </a:t>
            </a:r>
          </a:p>
          <a:p>
            <a:pPr marL="460375" marR="0" lvl="1" indent="-28733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organization’</a:t>
            </a:r>
            <a:r>
              <a:rPr kumimoji="0" lang="en-US" altLang="ja-JP"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 own DNS server(s), providing authoritative hostname to IP mappings for organization’s named hosts </a:t>
            </a:r>
          </a:p>
          <a:p>
            <a:pPr marL="460375" marR="0" lvl="1" indent="-28733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can be maintained by organization or service provider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2" name="Picture 1">
            <a:extLst>
              <a:ext uri="{FF2B5EF4-FFF2-40B4-BE49-F238E27FC236}">
                <a16:creationId xmlns:a16="http://schemas.microsoft.com/office/drawing/2014/main" id="{0326F0AB-9C7D-C946-94B2-B58E3B0956D7}"/>
              </a:ext>
            </a:extLst>
          </p:cNvPr>
          <p:cNvPicPr>
            <a:picLocks noChangeAspect="1"/>
          </p:cNvPicPr>
          <p:nvPr/>
        </p:nvPicPr>
        <p:blipFill>
          <a:blip r:embed="rId3"/>
          <a:stretch>
            <a:fillRect/>
          </a:stretch>
        </p:blipFill>
        <p:spPr>
          <a:xfrm>
            <a:off x="6265332" y="3122476"/>
            <a:ext cx="5317067" cy="1606470"/>
          </a:xfrm>
          <a:prstGeom prst="rect">
            <a:avLst/>
          </a:prstGeom>
        </p:spPr>
      </p:pic>
      <p:grpSp>
        <p:nvGrpSpPr>
          <p:cNvPr id="12" name="Group 11">
            <a:extLst>
              <a:ext uri="{FF2B5EF4-FFF2-40B4-BE49-F238E27FC236}">
                <a16:creationId xmlns:a16="http://schemas.microsoft.com/office/drawing/2014/main" id="{16353F64-060B-1F4E-AD0A-5FBB20E02BE4}"/>
              </a:ext>
            </a:extLst>
          </p:cNvPr>
          <p:cNvGrpSpPr/>
          <p:nvPr/>
        </p:nvGrpSpPr>
        <p:grpSpPr>
          <a:xfrm>
            <a:off x="4419600" y="1744133"/>
            <a:ext cx="6959600" cy="2235200"/>
            <a:chOff x="4419600" y="1744133"/>
            <a:chExt cx="6959600" cy="2235200"/>
          </a:xfrm>
        </p:grpSpPr>
        <p:sp>
          <p:nvSpPr>
            <p:cNvPr id="4" name="Rectangle 3">
              <a:extLst>
                <a:ext uri="{FF2B5EF4-FFF2-40B4-BE49-F238E27FC236}">
                  <a16:creationId xmlns:a16="http://schemas.microsoft.com/office/drawing/2014/main" id="{6C93592B-610F-B041-9201-B6C557DB96B0}"/>
                </a:ext>
              </a:extLst>
            </p:cNvPr>
            <p:cNvSpPr/>
            <p:nvPr/>
          </p:nvSpPr>
          <p:spPr>
            <a:xfrm>
              <a:off x="6366933" y="3742267"/>
              <a:ext cx="5012267" cy="237066"/>
            </a:xfrm>
            <a:prstGeom prst="rect">
              <a:avLst/>
            </a:prstGeom>
            <a:solidFill>
              <a:srgbClr val="FBBFC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0259AE09-DC39-F54E-8B9C-A94C202C2543}"/>
                </a:ext>
              </a:extLst>
            </p:cNvPr>
            <p:cNvCxnSpPr/>
            <p:nvPr/>
          </p:nvCxnSpPr>
          <p:spPr>
            <a:xfrm>
              <a:off x="4419600" y="1744133"/>
              <a:ext cx="1998133" cy="1998133"/>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E01D7C10-72B2-BE47-9B8C-600F740CAFCE}"/>
              </a:ext>
            </a:extLst>
          </p:cNvPr>
          <p:cNvGrpSpPr/>
          <p:nvPr/>
        </p:nvGrpSpPr>
        <p:grpSpPr>
          <a:xfrm>
            <a:off x="5249333" y="4233333"/>
            <a:ext cx="6265334" cy="575734"/>
            <a:chOff x="5249333" y="4233333"/>
            <a:chExt cx="6265334" cy="575734"/>
          </a:xfrm>
        </p:grpSpPr>
        <p:sp>
          <p:nvSpPr>
            <p:cNvPr id="8" name="Rectangle 7">
              <a:extLst>
                <a:ext uri="{FF2B5EF4-FFF2-40B4-BE49-F238E27FC236}">
                  <a16:creationId xmlns:a16="http://schemas.microsoft.com/office/drawing/2014/main" id="{5B251AA5-C4FF-7E4A-BCEA-7D8B252E12F3}"/>
                </a:ext>
              </a:extLst>
            </p:cNvPr>
            <p:cNvSpPr/>
            <p:nvPr/>
          </p:nvSpPr>
          <p:spPr>
            <a:xfrm>
              <a:off x="6248400" y="4233333"/>
              <a:ext cx="5266267" cy="372534"/>
            </a:xfrm>
            <a:prstGeom prst="rect">
              <a:avLst/>
            </a:prstGeom>
            <a:solidFill>
              <a:srgbClr val="FBBFC7">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491835C5-DBDE-9A48-8554-EF6EB2FAD701}"/>
                </a:ext>
              </a:extLst>
            </p:cNvPr>
            <p:cNvCxnSpPr>
              <a:cxnSpLocks/>
            </p:cNvCxnSpPr>
            <p:nvPr/>
          </p:nvCxnSpPr>
          <p:spPr>
            <a:xfrm flipV="1">
              <a:off x="5249333" y="4267199"/>
              <a:ext cx="999068" cy="541868"/>
            </a:xfrm>
            <a:prstGeom prst="line">
              <a:avLst/>
            </a:prstGeom>
            <a:ln w="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Slide Number Placeholder 2">
            <a:extLst>
              <a:ext uri="{FF2B5EF4-FFF2-40B4-BE49-F238E27FC236}">
                <a16:creationId xmlns:a16="http://schemas.microsoft.com/office/drawing/2014/main" id="{363187FC-BBBC-984E-BB71-64F11F5AB9A7}"/>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72</a:t>
            </a:fld>
            <a:endParaRPr lang="en-US" dirty="0"/>
          </a:p>
        </p:txBody>
      </p:sp>
    </p:spTree>
    <p:extLst>
      <p:ext uri="{BB962C8B-B14F-4D97-AF65-F5344CB8AC3E}">
        <p14:creationId xmlns:p14="http://schemas.microsoft.com/office/powerpoint/2010/main" val="4169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dissolve">
                                      <p:cBhvr>
                                        <p:cTn id="13" dur="500"/>
                                        <p:tgtEl>
                                          <p:spTgt spid="5">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dissolve">
                                      <p:cBhvr>
                                        <p:cTn id="16" dur="500"/>
                                        <p:tgtEl>
                                          <p:spTgt spid="5">
                                            <p:txEl>
                                              <p:pRg st="2" end="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Local DNS name </a:t>
            </a:r>
            <a:r>
              <a:rPr lang="en-US" altLang="en-US" dirty="0">
                <a:ea typeface="ＭＳ Ｐゴシック" panose="020B0600070205080204" pitchFamily="34" charset="-128"/>
                <a:cs typeface="Calibri" panose="020F0502020204030204" pitchFamily="34" charset="0"/>
              </a:rPr>
              <a:t>s</a:t>
            </a:r>
            <a:r>
              <a:rPr lang="en-US" altLang="en-US" sz="4400" dirty="0">
                <a:ea typeface="ＭＳ Ｐゴシック" panose="020B0600070205080204" pitchFamily="34" charset="-128"/>
                <a:cs typeface="Calibri" panose="020F0502020204030204" pitchFamily="34" charset="0"/>
              </a:rPr>
              <a:t>ervers</a:t>
            </a:r>
            <a:endParaRPr lang="en-US" sz="4400" dirty="0">
              <a:cs typeface="Calibri" panose="020F0502020204030204" pitchFamily="34" charset="0"/>
            </a:endParaRPr>
          </a:p>
        </p:txBody>
      </p:sp>
      <p:sp>
        <p:nvSpPr>
          <p:cNvPr id="5" name="Rectangle 3">
            <a:extLst>
              <a:ext uri="{FF2B5EF4-FFF2-40B4-BE49-F238E27FC236}">
                <a16:creationId xmlns:a16="http://schemas.microsoft.com/office/drawing/2014/main" id="{2BB20960-3674-7943-92CD-05431EA8487B}"/>
              </a:ext>
            </a:extLst>
          </p:cNvPr>
          <p:cNvSpPr txBox="1">
            <a:spLocks noChangeArrowheads="1"/>
          </p:cNvSpPr>
          <p:nvPr/>
        </p:nvSpPr>
        <p:spPr>
          <a:xfrm>
            <a:off x="798691" y="1489418"/>
            <a:ext cx="1098357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host makes DNS query, it is sent to its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local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DNS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Local DNS server returns reply, answering:</a:t>
            </a:r>
          </a:p>
          <a:p>
            <a:pPr marL="1143000" marR="0" lvl="2"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from its local cache of recent name-to-address translation pairs (possibly out of date!)</a:t>
            </a:r>
          </a:p>
          <a:p>
            <a:pPr marL="1143000" marR="0" lvl="2"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forwarding request into DNS hierarchy for resolution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ISP has local DNS name server; to find yours: </a:t>
            </a:r>
          </a:p>
          <a:p>
            <a:pPr marL="1143000" marR="0" lvl="2"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MacOS: </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scutil</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dns</a:t>
            </a:r>
            <a:endPar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Windows: </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&gt;ipconfig /all</a:t>
            </a:r>
          </a:p>
          <a:p>
            <a:pPr marL="352425"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local DNS server doesn’t strictly belong to hierarchy</a:t>
            </a:r>
          </a:p>
        </p:txBody>
      </p:sp>
      <p:sp>
        <p:nvSpPr>
          <p:cNvPr id="4" name="Slide Number Placeholder 2">
            <a:extLst>
              <a:ext uri="{FF2B5EF4-FFF2-40B4-BE49-F238E27FC236}">
                <a16:creationId xmlns:a16="http://schemas.microsoft.com/office/drawing/2014/main" id="{D9D88440-FC58-A548-AA80-854235DE0843}"/>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73</a:t>
            </a:fld>
            <a:endParaRPr lang="en-US" dirty="0"/>
          </a:p>
        </p:txBody>
      </p:sp>
    </p:spTree>
    <p:extLst>
      <p:ext uri="{BB962C8B-B14F-4D97-AF65-F5344CB8AC3E}">
        <p14:creationId xmlns:p14="http://schemas.microsoft.com/office/powerpoint/2010/main" val="173499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dissolve">
                                      <p:cBhvr>
                                        <p:cTn id="10" dur="500"/>
                                        <p:tgtEl>
                                          <p:spTgt spid="5">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dissolv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dissolve">
                                      <p:cBhvr>
                                        <p:cTn id="18" dur="500"/>
                                        <p:tgtEl>
                                          <p:spTgt spid="5">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dissolve">
                                      <p:cBhvr>
                                        <p:cTn id="21" dur="500"/>
                                        <p:tgtEl>
                                          <p:spTgt spid="5">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dissolve">
                                      <p:cBhvr>
                                        <p:cTn id="24" dur="500"/>
                                        <p:tgtEl>
                                          <p:spTgt spid="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dissolve">
                                      <p:cBhvr>
                                        <p:cTn id="2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name resolution: iterated query</a:t>
            </a:r>
            <a:endParaRPr lang="en-US" sz="4400" dirty="0">
              <a:cs typeface="Calibri" panose="020F0502020204030204" pitchFamily="34" charset="0"/>
            </a:endParaRPr>
          </a:p>
        </p:txBody>
      </p:sp>
      <p:sp>
        <p:nvSpPr>
          <p:cNvPr id="5" name="Rectangle 67">
            <a:extLst>
              <a:ext uri="{FF2B5EF4-FFF2-40B4-BE49-F238E27FC236}">
                <a16:creationId xmlns:a16="http://schemas.microsoft.com/office/drawing/2014/main" id="{B2D75AD3-AD5C-7747-A9C2-6EF45A12CB21}"/>
              </a:ext>
            </a:extLst>
          </p:cNvPr>
          <p:cNvSpPr txBox="1">
            <a:spLocks noChangeArrowheads="1"/>
          </p:cNvSpPr>
          <p:nvPr/>
        </p:nvSpPr>
        <p:spPr>
          <a:xfrm>
            <a:off x="684201" y="1617338"/>
            <a:ext cx="5664200" cy="106113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Example: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engineering.nyu.edu</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wants IP address for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gaia.cs.umass.edu</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 name="Rectangle 69">
            <a:extLst>
              <a:ext uri="{FF2B5EF4-FFF2-40B4-BE49-F238E27FC236}">
                <a16:creationId xmlns:a16="http://schemas.microsoft.com/office/drawing/2014/main" id="{EB73751A-16ED-6643-8E9C-1B1DDF5D83E6}"/>
              </a:ext>
            </a:extLst>
          </p:cNvPr>
          <p:cNvSpPr>
            <a:spLocks noChangeArrowheads="1"/>
          </p:cNvSpPr>
          <p:nvPr/>
        </p:nvSpPr>
        <p:spPr bwMode="auto">
          <a:xfrm>
            <a:off x="858433" y="2824122"/>
            <a:ext cx="4093780"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Iterated query:</a:t>
            </a:r>
          </a:p>
          <a:p>
            <a:pPr marL="342900" marR="0" lvl="0" indent="-285750" algn="l" defTabSz="914400" rtl="0" eaLnBrk="1" fontAlgn="auto" latinLnBrk="0" hangingPunct="1">
              <a:lnSpc>
                <a:spcPct val="85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contacted server replies with name of server to contact</a:t>
            </a:r>
          </a:p>
          <a:p>
            <a:pPr marL="342900" marR="0" lvl="0" indent="-285750" algn="l" defTabSz="914400" rtl="0" eaLnBrk="1" fontAlgn="auto" latinLnBrk="0" hangingPunct="1">
              <a:lnSpc>
                <a:spcPct val="85000"/>
              </a:lnSpc>
              <a:spcBef>
                <a:spcPts val="0"/>
              </a:spcBef>
              <a:spcAft>
                <a:spcPts val="0"/>
              </a:spcAft>
              <a:buClr>
                <a:srgbClr val="000099"/>
              </a:buClr>
              <a:buSzPct val="100000"/>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 don’t know this name, but ask this server”</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1" name="Text Box 5">
            <a:extLst>
              <a:ext uri="{FF2B5EF4-FFF2-40B4-BE49-F238E27FC236}">
                <a16:creationId xmlns:a16="http://schemas.microsoft.com/office/drawing/2014/main" id="{5980C4D7-7160-6843-9829-B4A4351B5715}"/>
              </a:ext>
            </a:extLst>
          </p:cNvPr>
          <p:cNvSpPr txBox="1">
            <a:spLocks noChangeArrowheads="1"/>
          </p:cNvSpPr>
          <p:nvPr/>
        </p:nvSpPr>
        <p:spPr bwMode="auto">
          <a:xfrm>
            <a:off x="4953226" y="3848735"/>
            <a:ext cx="18549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requesting host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engineering.nyu</a:t>
            </a:r>
            <a:r>
              <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t>
            </a: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edu</a:t>
            </a:r>
            <a:endPar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72" name="Text Box 6">
            <a:extLst>
              <a:ext uri="{FF2B5EF4-FFF2-40B4-BE49-F238E27FC236}">
                <a16:creationId xmlns:a16="http://schemas.microsoft.com/office/drawing/2014/main" id="{0572A6CE-4DDA-D648-8802-F03C444E2A8C}"/>
              </a:ext>
            </a:extLst>
          </p:cNvPr>
          <p:cNvSpPr txBox="1">
            <a:spLocks noChangeArrowheads="1"/>
          </p:cNvSpPr>
          <p:nvPr/>
        </p:nvSpPr>
        <p:spPr bwMode="auto">
          <a:xfrm>
            <a:off x="10182058" y="4237785"/>
            <a:ext cx="1878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gaia.cs.umass.edu</a:t>
            </a:r>
            <a:endParaRPr kumimoji="0" lang="en-US" altLang="en-US" sz="1600" b="0" i="1"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3" name="Text Box 17">
            <a:extLst>
              <a:ext uri="{FF2B5EF4-FFF2-40B4-BE49-F238E27FC236}">
                <a16:creationId xmlns:a16="http://schemas.microsoft.com/office/drawing/2014/main" id="{82144ED5-2C8E-184D-A863-C3B672AB3D76}"/>
              </a:ext>
            </a:extLst>
          </p:cNvPr>
          <p:cNvSpPr txBox="1">
            <a:spLocks noChangeArrowheads="1"/>
          </p:cNvSpPr>
          <p:nvPr/>
        </p:nvSpPr>
        <p:spPr bwMode="auto">
          <a:xfrm>
            <a:off x="8172896" y="1322438"/>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root DNS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4" name="Line 18">
            <a:extLst>
              <a:ext uri="{FF2B5EF4-FFF2-40B4-BE49-F238E27FC236}">
                <a16:creationId xmlns:a16="http://schemas.microsoft.com/office/drawing/2014/main" id="{0055E9E5-6DE8-1543-9989-1B8A533D4002}"/>
              </a:ext>
            </a:extLst>
          </p:cNvPr>
          <p:cNvSpPr>
            <a:spLocks noChangeShapeType="1"/>
          </p:cNvSpPr>
          <p:nvPr/>
        </p:nvSpPr>
        <p:spPr bwMode="auto">
          <a:xfrm flipV="1">
            <a:off x="6489235" y="3275781"/>
            <a:ext cx="1196994"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5" name="Line 19">
            <a:extLst>
              <a:ext uri="{FF2B5EF4-FFF2-40B4-BE49-F238E27FC236}">
                <a16:creationId xmlns:a16="http://schemas.microsoft.com/office/drawing/2014/main" id="{5959B616-2817-F149-AD5A-71429EF235D4}"/>
              </a:ext>
            </a:extLst>
          </p:cNvPr>
          <p:cNvSpPr>
            <a:spLocks noChangeShapeType="1"/>
          </p:cNvSpPr>
          <p:nvPr/>
        </p:nvSpPr>
        <p:spPr bwMode="auto">
          <a:xfrm flipV="1">
            <a:off x="7968785" y="2005693"/>
            <a:ext cx="914400" cy="9715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6" name="Line 20">
            <a:extLst>
              <a:ext uri="{FF2B5EF4-FFF2-40B4-BE49-F238E27FC236}">
                <a16:creationId xmlns:a16="http://schemas.microsoft.com/office/drawing/2014/main" id="{6EF73249-815F-C548-BC5E-38E4ACE60E79}"/>
              </a:ext>
            </a:extLst>
          </p:cNvPr>
          <p:cNvSpPr>
            <a:spLocks noChangeShapeType="1"/>
          </p:cNvSpPr>
          <p:nvPr/>
        </p:nvSpPr>
        <p:spPr bwMode="auto">
          <a:xfrm flipV="1">
            <a:off x="8254535" y="3167743"/>
            <a:ext cx="1485900" cy="95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7" name="Line 21">
            <a:extLst>
              <a:ext uri="{FF2B5EF4-FFF2-40B4-BE49-F238E27FC236}">
                <a16:creationId xmlns:a16="http://schemas.microsoft.com/office/drawing/2014/main" id="{CEC0960C-844E-6F44-83D5-7DC0B1F8A218}"/>
              </a:ext>
            </a:extLst>
          </p:cNvPr>
          <p:cNvSpPr>
            <a:spLocks noChangeShapeType="1"/>
          </p:cNvSpPr>
          <p:nvPr/>
        </p:nvSpPr>
        <p:spPr bwMode="auto">
          <a:xfrm flipH="1" flipV="1">
            <a:off x="8254535" y="3339193"/>
            <a:ext cx="1419225"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8" name="Line 22">
            <a:extLst>
              <a:ext uri="{FF2B5EF4-FFF2-40B4-BE49-F238E27FC236}">
                <a16:creationId xmlns:a16="http://schemas.microsoft.com/office/drawing/2014/main" id="{1CAC12BF-7C29-F640-93E6-9DF1650DE0DF}"/>
              </a:ext>
            </a:extLst>
          </p:cNvPr>
          <p:cNvSpPr>
            <a:spLocks noChangeShapeType="1"/>
          </p:cNvSpPr>
          <p:nvPr/>
        </p:nvSpPr>
        <p:spPr bwMode="auto">
          <a:xfrm flipH="1">
            <a:off x="8178335" y="2234293"/>
            <a:ext cx="733425" cy="7620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9" name="Line 23">
            <a:extLst>
              <a:ext uri="{FF2B5EF4-FFF2-40B4-BE49-F238E27FC236}">
                <a16:creationId xmlns:a16="http://schemas.microsoft.com/office/drawing/2014/main" id="{349E5526-4318-4744-A470-D0A69AD70F4D}"/>
              </a:ext>
            </a:extLst>
          </p:cNvPr>
          <p:cNvSpPr>
            <a:spLocks noChangeShapeType="1"/>
          </p:cNvSpPr>
          <p:nvPr/>
        </p:nvSpPr>
        <p:spPr bwMode="auto">
          <a:xfrm flipH="1">
            <a:off x="6381511" y="3439703"/>
            <a:ext cx="1319232"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80" name="Group 24">
            <a:extLst>
              <a:ext uri="{FF2B5EF4-FFF2-40B4-BE49-F238E27FC236}">
                <a16:creationId xmlns:a16="http://schemas.microsoft.com/office/drawing/2014/main" id="{25257205-98B6-614F-8BDC-3E790117BE54}"/>
              </a:ext>
            </a:extLst>
          </p:cNvPr>
          <p:cNvGrpSpPr>
            <a:grpSpLocks/>
          </p:cNvGrpSpPr>
          <p:nvPr/>
        </p:nvGrpSpPr>
        <p:grpSpPr bwMode="auto">
          <a:xfrm>
            <a:off x="6759111" y="3847199"/>
            <a:ext cx="1876425" cy="554038"/>
            <a:chOff x="2838" y="2132"/>
            <a:chExt cx="1182" cy="349"/>
          </a:xfrm>
        </p:grpSpPr>
        <p:sp>
          <p:nvSpPr>
            <p:cNvPr id="181" name="Rectangle 25">
              <a:extLst>
                <a:ext uri="{FF2B5EF4-FFF2-40B4-BE49-F238E27FC236}">
                  <a16:creationId xmlns:a16="http://schemas.microsoft.com/office/drawing/2014/main" id="{D65FCF25-F405-B748-88E8-10A3D839696D}"/>
                </a:ext>
              </a:extLst>
            </p:cNvPr>
            <p:cNvSpPr>
              <a:spLocks noChangeArrowheads="1"/>
            </p:cNvSpPr>
            <p:nvPr/>
          </p:nvSpPr>
          <p:spPr bwMode="auto">
            <a:xfrm>
              <a:off x="2838" y="2178"/>
              <a:ext cx="1182" cy="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E1FF55F2-CAA3-F740-9BE9-AB0BAF4EF8AA}"/>
                </a:ext>
              </a:extLst>
            </p:cNvPr>
            <p:cNvSpPr txBox="1">
              <a:spLocks noChangeArrowheads="1"/>
            </p:cNvSpPr>
            <p:nvPr/>
          </p:nvSpPr>
          <p:spPr bwMode="auto">
            <a:xfrm>
              <a:off x="2887" y="2132"/>
              <a:ext cx="108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local DNS server</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dns.nyu.edu</a:t>
              </a:r>
              <a:endPar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183" name="Text Box 27">
            <a:extLst>
              <a:ext uri="{FF2B5EF4-FFF2-40B4-BE49-F238E27FC236}">
                <a16:creationId xmlns:a16="http://schemas.microsoft.com/office/drawing/2014/main" id="{89A9D659-504E-DE4E-B6CF-35E06A82EE2D}"/>
              </a:ext>
            </a:extLst>
          </p:cNvPr>
          <p:cNvSpPr txBox="1">
            <a:spLocks noChangeArrowheads="1"/>
          </p:cNvSpPr>
          <p:nvPr/>
        </p:nvSpPr>
        <p:spPr bwMode="auto">
          <a:xfrm>
            <a:off x="6939499" y="28867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1</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4" name="Text Box 28">
            <a:extLst>
              <a:ext uri="{FF2B5EF4-FFF2-40B4-BE49-F238E27FC236}">
                <a16:creationId xmlns:a16="http://schemas.microsoft.com/office/drawing/2014/main" id="{72F042CE-6C6C-7040-AA88-05028C2434FF}"/>
              </a:ext>
            </a:extLst>
          </p:cNvPr>
          <p:cNvSpPr txBox="1">
            <a:spLocks noChangeArrowheads="1"/>
          </p:cNvSpPr>
          <p:nvPr/>
        </p:nvSpPr>
        <p:spPr bwMode="auto">
          <a:xfrm>
            <a:off x="8108485" y="222318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2</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5" name="Text Box 29">
            <a:extLst>
              <a:ext uri="{FF2B5EF4-FFF2-40B4-BE49-F238E27FC236}">
                <a16:creationId xmlns:a16="http://schemas.microsoft.com/office/drawing/2014/main" id="{E4355CE5-EFAB-8E4F-AA84-68513D8FC7D8}"/>
              </a:ext>
            </a:extLst>
          </p:cNvPr>
          <p:cNvSpPr txBox="1">
            <a:spLocks noChangeArrowheads="1"/>
          </p:cNvSpPr>
          <p:nvPr/>
        </p:nvSpPr>
        <p:spPr bwMode="auto">
          <a:xfrm>
            <a:off x="8546635" y="24613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3</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6" name="Text Box 30">
            <a:extLst>
              <a:ext uri="{FF2B5EF4-FFF2-40B4-BE49-F238E27FC236}">
                <a16:creationId xmlns:a16="http://schemas.microsoft.com/office/drawing/2014/main" id="{61F544AA-6B92-714B-84C9-4070F63CA344}"/>
              </a:ext>
            </a:extLst>
          </p:cNvPr>
          <p:cNvSpPr txBox="1">
            <a:spLocks noChangeArrowheads="1"/>
          </p:cNvSpPr>
          <p:nvPr/>
        </p:nvSpPr>
        <p:spPr bwMode="auto">
          <a:xfrm>
            <a:off x="8860960" y="287088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4</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7" name="Text Box 31">
            <a:extLst>
              <a:ext uri="{FF2B5EF4-FFF2-40B4-BE49-F238E27FC236}">
                <a16:creationId xmlns:a16="http://schemas.microsoft.com/office/drawing/2014/main" id="{30095F9A-09A7-2540-B6C0-0D32BAB456CE}"/>
              </a:ext>
            </a:extLst>
          </p:cNvPr>
          <p:cNvSpPr txBox="1">
            <a:spLocks noChangeArrowheads="1"/>
          </p:cNvSpPr>
          <p:nvPr/>
        </p:nvSpPr>
        <p:spPr bwMode="auto">
          <a:xfrm>
            <a:off x="8891123" y="335824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5</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8" name="Text Box 32">
            <a:extLst>
              <a:ext uri="{FF2B5EF4-FFF2-40B4-BE49-F238E27FC236}">
                <a16:creationId xmlns:a16="http://schemas.microsoft.com/office/drawing/2014/main" id="{AB8F7B88-B6E0-EF40-999E-00C192F32485}"/>
              </a:ext>
            </a:extLst>
          </p:cNvPr>
          <p:cNvSpPr txBox="1">
            <a:spLocks noChangeArrowheads="1"/>
          </p:cNvSpPr>
          <p:nvPr/>
        </p:nvSpPr>
        <p:spPr bwMode="auto">
          <a:xfrm>
            <a:off x="9488023" y="439805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6</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9" name="Text Box 60">
            <a:extLst>
              <a:ext uri="{FF2B5EF4-FFF2-40B4-BE49-F238E27FC236}">
                <a16:creationId xmlns:a16="http://schemas.microsoft.com/office/drawing/2014/main" id="{9260634C-BE01-F74D-BF1A-744B534DD2DB}"/>
              </a:ext>
            </a:extLst>
          </p:cNvPr>
          <p:cNvSpPr txBox="1">
            <a:spLocks noChangeArrowheads="1"/>
          </p:cNvSpPr>
          <p:nvPr/>
        </p:nvSpPr>
        <p:spPr bwMode="auto">
          <a:xfrm>
            <a:off x="8921285" y="5214030"/>
            <a:ext cx="2397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authoritative DNS server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dns.cs.umass.edu</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0" name="Text Box 61">
            <a:extLst>
              <a:ext uri="{FF2B5EF4-FFF2-40B4-BE49-F238E27FC236}">
                <a16:creationId xmlns:a16="http://schemas.microsoft.com/office/drawing/2014/main" id="{6085ED00-1F5E-0643-A173-419315EE3A9F}"/>
              </a:ext>
            </a:extLst>
          </p:cNvPr>
          <p:cNvSpPr txBox="1">
            <a:spLocks noChangeArrowheads="1"/>
          </p:cNvSpPr>
          <p:nvPr/>
        </p:nvSpPr>
        <p:spPr bwMode="auto">
          <a:xfrm>
            <a:off x="8860960" y="442821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7</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91" name="Text Box 62">
            <a:extLst>
              <a:ext uri="{FF2B5EF4-FFF2-40B4-BE49-F238E27FC236}">
                <a16:creationId xmlns:a16="http://schemas.microsoft.com/office/drawing/2014/main" id="{31298658-8B21-7440-B171-ED6F192C91C6}"/>
              </a:ext>
            </a:extLst>
          </p:cNvPr>
          <p:cNvSpPr txBox="1">
            <a:spLocks noChangeArrowheads="1"/>
          </p:cNvSpPr>
          <p:nvPr/>
        </p:nvSpPr>
        <p:spPr bwMode="auto">
          <a:xfrm>
            <a:off x="6940022" y="347050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8</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92" name="Line 63">
            <a:extLst>
              <a:ext uri="{FF2B5EF4-FFF2-40B4-BE49-F238E27FC236}">
                <a16:creationId xmlns:a16="http://schemas.microsoft.com/office/drawing/2014/main" id="{10C66233-6CC9-374E-8305-B82B34B37643}"/>
              </a:ext>
            </a:extLst>
          </p:cNvPr>
          <p:cNvSpPr>
            <a:spLocks noChangeShapeType="1"/>
          </p:cNvSpPr>
          <p:nvPr/>
        </p:nvSpPr>
        <p:spPr bwMode="auto">
          <a:xfrm>
            <a:off x="8187860" y="3499530"/>
            <a:ext cx="1493838" cy="13144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3" name="Line 64">
            <a:extLst>
              <a:ext uri="{FF2B5EF4-FFF2-40B4-BE49-F238E27FC236}">
                <a16:creationId xmlns:a16="http://schemas.microsoft.com/office/drawing/2014/main" id="{BAF9BA4A-0868-F849-BA68-582D117DCF0D}"/>
              </a:ext>
            </a:extLst>
          </p:cNvPr>
          <p:cNvSpPr>
            <a:spLocks noChangeShapeType="1"/>
          </p:cNvSpPr>
          <p:nvPr/>
        </p:nvSpPr>
        <p:spPr bwMode="auto">
          <a:xfrm flipH="1" flipV="1">
            <a:off x="8148173" y="3624943"/>
            <a:ext cx="1493837" cy="13017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 name="Text Box 65">
            <a:extLst>
              <a:ext uri="{FF2B5EF4-FFF2-40B4-BE49-F238E27FC236}">
                <a16:creationId xmlns:a16="http://schemas.microsoft.com/office/drawing/2014/main" id="{8797BCED-3D71-5A4B-8881-BCE8144E87C2}"/>
              </a:ext>
            </a:extLst>
          </p:cNvPr>
          <p:cNvSpPr txBox="1">
            <a:spLocks noChangeArrowheads="1"/>
          </p:cNvSpPr>
          <p:nvPr/>
        </p:nvSpPr>
        <p:spPr bwMode="auto">
          <a:xfrm>
            <a:off x="8974583" y="2608490"/>
            <a:ext cx="2011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TLD DNS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95" name="Group 86">
            <a:extLst>
              <a:ext uri="{FF2B5EF4-FFF2-40B4-BE49-F238E27FC236}">
                <a16:creationId xmlns:a16="http://schemas.microsoft.com/office/drawing/2014/main" id="{75CA10E2-E46A-8244-A966-A51F3D99FE14}"/>
              </a:ext>
            </a:extLst>
          </p:cNvPr>
          <p:cNvGrpSpPr>
            <a:grpSpLocks/>
          </p:cNvGrpSpPr>
          <p:nvPr/>
        </p:nvGrpSpPr>
        <p:grpSpPr bwMode="auto">
          <a:xfrm flipH="1">
            <a:off x="10659797" y="4619665"/>
            <a:ext cx="787391" cy="614055"/>
            <a:chOff x="-44" y="1473"/>
            <a:chExt cx="981" cy="1105"/>
          </a:xfrm>
        </p:grpSpPr>
        <p:pic>
          <p:nvPicPr>
            <p:cNvPr id="196" name="Picture 87" descr="desktop_computer_stylized_medium">
              <a:extLst>
                <a:ext uri="{FF2B5EF4-FFF2-40B4-BE49-F238E27FC236}">
                  <a16:creationId xmlns:a16="http://schemas.microsoft.com/office/drawing/2014/main" id="{71723812-15F4-5248-BF42-895CB471A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Freeform 88">
              <a:extLst>
                <a:ext uri="{FF2B5EF4-FFF2-40B4-BE49-F238E27FC236}">
                  <a16:creationId xmlns:a16="http://schemas.microsoft.com/office/drawing/2014/main" id="{4B3596A6-2AD0-DC45-8E8C-2A75454E7B1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8" name="Group 89">
            <a:extLst>
              <a:ext uri="{FF2B5EF4-FFF2-40B4-BE49-F238E27FC236}">
                <a16:creationId xmlns:a16="http://schemas.microsoft.com/office/drawing/2014/main" id="{06C72D69-BC87-104E-99A1-1FE2BBFDF3AB}"/>
              </a:ext>
            </a:extLst>
          </p:cNvPr>
          <p:cNvGrpSpPr>
            <a:grpSpLocks/>
          </p:cNvGrpSpPr>
          <p:nvPr/>
        </p:nvGrpSpPr>
        <p:grpSpPr bwMode="auto">
          <a:xfrm>
            <a:off x="5483417" y="3053085"/>
            <a:ext cx="883580" cy="766310"/>
            <a:chOff x="-44" y="1473"/>
            <a:chExt cx="981" cy="1105"/>
          </a:xfrm>
        </p:grpSpPr>
        <p:pic>
          <p:nvPicPr>
            <p:cNvPr id="199" name="Picture 90" descr="desktop_computer_stylized_medium">
              <a:extLst>
                <a:ext uri="{FF2B5EF4-FFF2-40B4-BE49-F238E27FC236}">
                  <a16:creationId xmlns:a16="http://schemas.microsoft.com/office/drawing/2014/main" id="{8EECB2CE-1B4C-2746-A9F6-C35C4B960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Freeform 91">
              <a:extLst>
                <a:ext uri="{FF2B5EF4-FFF2-40B4-BE49-F238E27FC236}">
                  <a16:creationId xmlns:a16="http://schemas.microsoft.com/office/drawing/2014/main" id="{D65AC841-4780-A94B-9F97-1107EEE46B3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01" name="Group 125">
            <a:extLst>
              <a:ext uri="{FF2B5EF4-FFF2-40B4-BE49-F238E27FC236}">
                <a16:creationId xmlns:a16="http://schemas.microsoft.com/office/drawing/2014/main" id="{724CF7FE-3214-0741-AD8D-7483973CF725}"/>
              </a:ext>
            </a:extLst>
          </p:cNvPr>
          <p:cNvGrpSpPr>
            <a:grpSpLocks/>
          </p:cNvGrpSpPr>
          <p:nvPr/>
        </p:nvGrpSpPr>
        <p:grpSpPr bwMode="auto">
          <a:xfrm>
            <a:off x="9794410" y="4528230"/>
            <a:ext cx="390525" cy="641350"/>
            <a:chOff x="4140" y="429"/>
            <a:chExt cx="1425" cy="2396"/>
          </a:xfrm>
        </p:grpSpPr>
        <p:sp>
          <p:nvSpPr>
            <p:cNvPr id="202" name="Freeform 126">
              <a:extLst>
                <a:ext uri="{FF2B5EF4-FFF2-40B4-BE49-F238E27FC236}">
                  <a16:creationId xmlns:a16="http://schemas.microsoft.com/office/drawing/2014/main" id="{430EC70E-0BF7-F44C-8DEF-C9A33626DAB5}"/>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3" name="Rectangle 127">
              <a:extLst>
                <a:ext uri="{FF2B5EF4-FFF2-40B4-BE49-F238E27FC236}">
                  <a16:creationId xmlns:a16="http://schemas.microsoft.com/office/drawing/2014/main" id="{6C288CD0-9AED-1548-9DEF-7CF8E72A0FEF}"/>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4" name="Freeform 128">
              <a:extLst>
                <a:ext uri="{FF2B5EF4-FFF2-40B4-BE49-F238E27FC236}">
                  <a16:creationId xmlns:a16="http://schemas.microsoft.com/office/drawing/2014/main" id="{08551039-74E8-F44D-8449-133AF9BF857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 name="Freeform 129">
              <a:extLst>
                <a:ext uri="{FF2B5EF4-FFF2-40B4-BE49-F238E27FC236}">
                  <a16:creationId xmlns:a16="http://schemas.microsoft.com/office/drawing/2014/main" id="{D41FFC6C-D9E1-E74F-BF15-4894E774B64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6" name="Rectangle 130">
              <a:extLst>
                <a:ext uri="{FF2B5EF4-FFF2-40B4-BE49-F238E27FC236}">
                  <a16:creationId xmlns:a16="http://schemas.microsoft.com/office/drawing/2014/main" id="{4AA5429D-F727-884E-96D1-EA63944E58CA}"/>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7" name="Group 131">
              <a:extLst>
                <a:ext uri="{FF2B5EF4-FFF2-40B4-BE49-F238E27FC236}">
                  <a16:creationId xmlns:a16="http://schemas.microsoft.com/office/drawing/2014/main" id="{9CE31B7B-945E-6B44-B446-849D24418C13}"/>
                </a:ext>
              </a:extLst>
            </p:cNvPr>
            <p:cNvGrpSpPr>
              <a:grpSpLocks/>
            </p:cNvGrpSpPr>
            <p:nvPr/>
          </p:nvGrpSpPr>
          <p:grpSpPr bwMode="auto">
            <a:xfrm>
              <a:off x="4749" y="668"/>
              <a:ext cx="581" cy="145"/>
              <a:chOff x="614" y="2568"/>
              <a:chExt cx="725" cy="139"/>
            </a:xfrm>
          </p:grpSpPr>
          <p:sp>
            <p:nvSpPr>
              <p:cNvPr id="232" name="AutoShape 132">
                <a:extLst>
                  <a:ext uri="{FF2B5EF4-FFF2-40B4-BE49-F238E27FC236}">
                    <a16:creationId xmlns:a16="http://schemas.microsoft.com/office/drawing/2014/main" id="{FA2F0F31-D516-1C43-8236-266B26AEF700}"/>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3" name="AutoShape 133">
                <a:extLst>
                  <a:ext uri="{FF2B5EF4-FFF2-40B4-BE49-F238E27FC236}">
                    <a16:creationId xmlns:a16="http://schemas.microsoft.com/office/drawing/2014/main" id="{6EC2A0FB-C35E-CF41-B938-33BF0264E127}"/>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08" name="Rectangle 134">
              <a:extLst>
                <a:ext uri="{FF2B5EF4-FFF2-40B4-BE49-F238E27FC236}">
                  <a16:creationId xmlns:a16="http://schemas.microsoft.com/office/drawing/2014/main" id="{9298A98E-EDE0-4B4A-9352-BE6FAE720E5D}"/>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9" name="Group 135">
              <a:extLst>
                <a:ext uri="{FF2B5EF4-FFF2-40B4-BE49-F238E27FC236}">
                  <a16:creationId xmlns:a16="http://schemas.microsoft.com/office/drawing/2014/main" id="{C311DEB1-8226-3E48-8DA5-613E18CFA3A2}"/>
                </a:ext>
              </a:extLst>
            </p:cNvPr>
            <p:cNvGrpSpPr>
              <a:grpSpLocks/>
            </p:cNvGrpSpPr>
            <p:nvPr/>
          </p:nvGrpSpPr>
          <p:grpSpPr bwMode="auto">
            <a:xfrm>
              <a:off x="4747" y="994"/>
              <a:ext cx="581" cy="134"/>
              <a:chOff x="614" y="2568"/>
              <a:chExt cx="725" cy="139"/>
            </a:xfrm>
          </p:grpSpPr>
          <p:sp>
            <p:nvSpPr>
              <p:cNvPr id="230" name="AutoShape 136">
                <a:extLst>
                  <a:ext uri="{FF2B5EF4-FFF2-40B4-BE49-F238E27FC236}">
                    <a16:creationId xmlns:a16="http://schemas.microsoft.com/office/drawing/2014/main" id="{E45D0285-F719-874E-AD50-E3F288277507}"/>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1" name="AutoShape 137">
                <a:extLst>
                  <a:ext uri="{FF2B5EF4-FFF2-40B4-BE49-F238E27FC236}">
                    <a16:creationId xmlns:a16="http://schemas.microsoft.com/office/drawing/2014/main" id="{BE16FE12-6196-EF46-A169-0C2675EA5172}"/>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0" name="Rectangle 138">
              <a:extLst>
                <a:ext uri="{FF2B5EF4-FFF2-40B4-BE49-F238E27FC236}">
                  <a16:creationId xmlns:a16="http://schemas.microsoft.com/office/drawing/2014/main" id="{A7531C2D-AF11-3642-9C87-3B93BEDD636F}"/>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1" name="Rectangle 139">
              <a:extLst>
                <a:ext uri="{FF2B5EF4-FFF2-40B4-BE49-F238E27FC236}">
                  <a16:creationId xmlns:a16="http://schemas.microsoft.com/office/drawing/2014/main" id="{06C1B7AC-1454-714B-A50F-7F9B42D779C2}"/>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2" name="Group 140">
              <a:extLst>
                <a:ext uri="{FF2B5EF4-FFF2-40B4-BE49-F238E27FC236}">
                  <a16:creationId xmlns:a16="http://schemas.microsoft.com/office/drawing/2014/main" id="{86C62EBF-E65E-4D4B-884D-BA39C6A8B294}"/>
                </a:ext>
              </a:extLst>
            </p:cNvPr>
            <p:cNvGrpSpPr>
              <a:grpSpLocks/>
            </p:cNvGrpSpPr>
            <p:nvPr/>
          </p:nvGrpSpPr>
          <p:grpSpPr bwMode="auto">
            <a:xfrm>
              <a:off x="4735" y="1627"/>
              <a:ext cx="582" cy="151"/>
              <a:chOff x="614" y="2568"/>
              <a:chExt cx="725" cy="139"/>
            </a:xfrm>
          </p:grpSpPr>
          <p:sp>
            <p:nvSpPr>
              <p:cNvPr id="228" name="AutoShape 141">
                <a:extLst>
                  <a:ext uri="{FF2B5EF4-FFF2-40B4-BE49-F238E27FC236}">
                    <a16:creationId xmlns:a16="http://schemas.microsoft.com/office/drawing/2014/main" id="{A3E87978-B7EB-E644-B3A8-D8FDCF7E81E2}"/>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9" name="AutoShape 142">
                <a:extLst>
                  <a:ext uri="{FF2B5EF4-FFF2-40B4-BE49-F238E27FC236}">
                    <a16:creationId xmlns:a16="http://schemas.microsoft.com/office/drawing/2014/main" id="{91E0D4CD-2CBB-DD47-8147-BE3E03C9659B}"/>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3" name="Freeform 143">
              <a:extLst>
                <a:ext uri="{FF2B5EF4-FFF2-40B4-BE49-F238E27FC236}">
                  <a16:creationId xmlns:a16="http://schemas.microsoft.com/office/drawing/2014/main" id="{0D682965-15A3-3541-A789-479A4780020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4" name="Group 144">
              <a:extLst>
                <a:ext uri="{FF2B5EF4-FFF2-40B4-BE49-F238E27FC236}">
                  <a16:creationId xmlns:a16="http://schemas.microsoft.com/office/drawing/2014/main" id="{0C8D690A-21E1-4146-83A5-7245CAEA839E}"/>
                </a:ext>
              </a:extLst>
            </p:cNvPr>
            <p:cNvGrpSpPr>
              <a:grpSpLocks/>
            </p:cNvGrpSpPr>
            <p:nvPr/>
          </p:nvGrpSpPr>
          <p:grpSpPr bwMode="auto">
            <a:xfrm>
              <a:off x="4739" y="1327"/>
              <a:ext cx="582" cy="139"/>
              <a:chOff x="614" y="2568"/>
              <a:chExt cx="725" cy="139"/>
            </a:xfrm>
          </p:grpSpPr>
          <p:sp>
            <p:nvSpPr>
              <p:cNvPr id="226" name="AutoShape 145">
                <a:extLst>
                  <a:ext uri="{FF2B5EF4-FFF2-40B4-BE49-F238E27FC236}">
                    <a16:creationId xmlns:a16="http://schemas.microsoft.com/office/drawing/2014/main" id="{7C15E592-E347-A846-AC9F-C18905A61775}"/>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7" name="AutoShape 146">
                <a:extLst>
                  <a:ext uri="{FF2B5EF4-FFF2-40B4-BE49-F238E27FC236}">
                    <a16:creationId xmlns:a16="http://schemas.microsoft.com/office/drawing/2014/main" id="{3D0AF765-217C-594C-B21E-869B0884A29A}"/>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5" name="Rectangle 147">
              <a:extLst>
                <a:ext uri="{FF2B5EF4-FFF2-40B4-BE49-F238E27FC236}">
                  <a16:creationId xmlns:a16="http://schemas.microsoft.com/office/drawing/2014/main" id="{4C635A33-8E8F-7D44-92DB-F6F09BFD8CF3}"/>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6" name="Freeform 148">
              <a:extLst>
                <a:ext uri="{FF2B5EF4-FFF2-40B4-BE49-F238E27FC236}">
                  <a16:creationId xmlns:a16="http://schemas.microsoft.com/office/drawing/2014/main" id="{4B503159-D00F-C640-B18B-72CCC4B303A9}"/>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7" name="Freeform 149">
              <a:extLst>
                <a:ext uri="{FF2B5EF4-FFF2-40B4-BE49-F238E27FC236}">
                  <a16:creationId xmlns:a16="http://schemas.microsoft.com/office/drawing/2014/main" id="{83A278D9-086C-BE47-BA0D-A1CB49B9DC52}"/>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8" name="Oval 150">
              <a:extLst>
                <a:ext uri="{FF2B5EF4-FFF2-40B4-BE49-F238E27FC236}">
                  <a16:creationId xmlns:a16="http://schemas.microsoft.com/office/drawing/2014/main" id="{71B59C46-33D8-EC4A-A0CA-4AF6B7EE7363}"/>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9" name="Freeform 151">
              <a:extLst>
                <a:ext uri="{FF2B5EF4-FFF2-40B4-BE49-F238E27FC236}">
                  <a16:creationId xmlns:a16="http://schemas.microsoft.com/office/drawing/2014/main" id="{3C577FAB-12B4-CA48-B90D-D923F716873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0" name="AutoShape 152">
              <a:extLst>
                <a:ext uri="{FF2B5EF4-FFF2-40B4-BE49-F238E27FC236}">
                  <a16:creationId xmlns:a16="http://schemas.microsoft.com/office/drawing/2014/main" id="{0744BC6B-A26A-7E49-A677-B90EDB08F57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1" name="AutoShape 153">
              <a:extLst>
                <a:ext uri="{FF2B5EF4-FFF2-40B4-BE49-F238E27FC236}">
                  <a16:creationId xmlns:a16="http://schemas.microsoft.com/office/drawing/2014/main" id="{574AC8BD-9D1C-FB42-BD21-1A786B862E34}"/>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2" name="Oval 154">
              <a:extLst>
                <a:ext uri="{FF2B5EF4-FFF2-40B4-BE49-F238E27FC236}">
                  <a16:creationId xmlns:a16="http://schemas.microsoft.com/office/drawing/2014/main" id="{5AFE8D2C-0569-3047-AB73-8A9B37AF1F22}"/>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3" name="Oval 155">
              <a:extLst>
                <a:ext uri="{FF2B5EF4-FFF2-40B4-BE49-F238E27FC236}">
                  <a16:creationId xmlns:a16="http://schemas.microsoft.com/office/drawing/2014/main" id="{83B0123B-44CF-B845-B272-496DEB2388A1}"/>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24" name="Oval 156">
              <a:extLst>
                <a:ext uri="{FF2B5EF4-FFF2-40B4-BE49-F238E27FC236}">
                  <a16:creationId xmlns:a16="http://schemas.microsoft.com/office/drawing/2014/main" id="{FF7ABF78-07FF-FD40-9233-2EC92E7CBA90}"/>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5" name="Rectangle 157">
              <a:extLst>
                <a:ext uri="{FF2B5EF4-FFF2-40B4-BE49-F238E27FC236}">
                  <a16:creationId xmlns:a16="http://schemas.microsoft.com/office/drawing/2014/main" id="{D41F5C27-E8BB-6440-8D30-59C3961E0B1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34" name="Group 158">
            <a:extLst>
              <a:ext uri="{FF2B5EF4-FFF2-40B4-BE49-F238E27FC236}">
                <a16:creationId xmlns:a16="http://schemas.microsoft.com/office/drawing/2014/main" id="{AEB56919-E56B-7E4E-A7D7-98A288C3B252}"/>
              </a:ext>
            </a:extLst>
          </p:cNvPr>
          <p:cNvGrpSpPr>
            <a:grpSpLocks/>
          </p:cNvGrpSpPr>
          <p:nvPr/>
        </p:nvGrpSpPr>
        <p:grpSpPr bwMode="auto">
          <a:xfrm>
            <a:off x="7790985" y="3015343"/>
            <a:ext cx="390525" cy="641350"/>
            <a:chOff x="4140" y="429"/>
            <a:chExt cx="1425" cy="2396"/>
          </a:xfrm>
        </p:grpSpPr>
        <p:sp>
          <p:nvSpPr>
            <p:cNvPr id="235" name="Freeform 159">
              <a:extLst>
                <a:ext uri="{FF2B5EF4-FFF2-40B4-BE49-F238E27FC236}">
                  <a16:creationId xmlns:a16="http://schemas.microsoft.com/office/drawing/2014/main" id="{86964676-09BA-2F4D-8E07-76EACFD1A54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6" name="Rectangle 160">
              <a:extLst>
                <a:ext uri="{FF2B5EF4-FFF2-40B4-BE49-F238E27FC236}">
                  <a16:creationId xmlns:a16="http://schemas.microsoft.com/office/drawing/2014/main" id="{FFAAD933-7081-1940-82D8-3553DCB0848F}"/>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7" name="Freeform 161">
              <a:extLst>
                <a:ext uri="{FF2B5EF4-FFF2-40B4-BE49-F238E27FC236}">
                  <a16:creationId xmlns:a16="http://schemas.microsoft.com/office/drawing/2014/main" id="{D61BDCB9-8C30-1C44-A8F2-0EC38672874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8" name="Freeform 162">
              <a:extLst>
                <a:ext uri="{FF2B5EF4-FFF2-40B4-BE49-F238E27FC236}">
                  <a16:creationId xmlns:a16="http://schemas.microsoft.com/office/drawing/2014/main" id="{3E122E01-84B9-6E48-861A-BEEBD7F67210}"/>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9" name="Rectangle 163">
              <a:extLst>
                <a:ext uri="{FF2B5EF4-FFF2-40B4-BE49-F238E27FC236}">
                  <a16:creationId xmlns:a16="http://schemas.microsoft.com/office/drawing/2014/main" id="{3AD89C6E-5869-C84E-94DF-DD538886311B}"/>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0" name="Group 164">
              <a:extLst>
                <a:ext uri="{FF2B5EF4-FFF2-40B4-BE49-F238E27FC236}">
                  <a16:creationId xmlns:a16="http://schemas.microsoft.com/office/drawing/2014/main" id="{919F3CC7-4090-E54D-9BA9-E092A8C81028}"/>
                </a:ext>
              </a:extLst>
            </p:cNvPr>
            <p:cNvGrpSpPr>
              <a:grpSpLocks/>
            </p:cNvGrpSpPr>
            <p:nvPr/>
          </p:nvGrpSpPr>
          <p:grpSpPr bwMode="auto">
            <a:xfrm>
              <a:off x="4749" y="668"/>
              <a:ext cx="581" cy="145"/>
              <a:chOff x="614" y="2568"/>
              <a:chExt cx="725" cy="139"/>
            </a:xfrm>
          </p:grpSpPr>
          <p:sp>
            <p:nvSpPr>
              <p:cNvPr id="265" name="AutoShape 165">
                <a:extLst>
                  <a:ext uri="{FF2B5EF4-FFF2-40B4-BE49-F238E27FC236}">
                    <a16:creationId xmlns:a16="http://schemas.microsoft.com/office/drawing/2014/main" id="{EAE6002E-6A1D-0B48-BA81-7D9DEC70453A}"/>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6" name="AutoShape 166">
                <a:extLst>
                  <a:ext uri="{FF2B5EF4-FFF2-40B4-BE49-F238E27FC236}">
                    <a16:creationId xmlns:a16="http://schemas.microsoft.com/office/drawing/2014/main" id="{CAA5444A-9857-9149-867E-5562C085E14D}"/>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1" name="Rectangle 167">
              <a:extLst>
                <a:ext uri="{FF2B5EF4-FFF2-40B4-BE49-F238E27FC236}">
                  <a16:creationId xmlns:a16="http://schemas.microsoft.com/office/drawing/2014/main" id="{93E34643-2646-D44C-9D6D-91A5B1C18A70}"/>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2" name="Group 168">
              <a:extLst>
                <a:ext uri="{FF2B5EF4-FFF2-40B4-BE49-F238E27FC236}">
                  <a16:creationId xmlns:a16="http://schemas.microsoft.com/office/drawing/2014/main" id="{652E8D93-E5DE-A34F-9D29-89AB07D0566D}"/>
                </a:ext>
              </a:extLst>
            </p:cNvPr>
            <p:cNvGrpSpPr>
              <a:grpSpLocks/>
            </p:cNvGrpSpPr>
            <p:nvPr/>
          </p:nvGrpSpPr>
          <p:grpSpPr bwMode="auto">
            <a:xfrm>
              <a:off x="4747" y="994"/>
              <a:ext cx="581" cy="134"/>
              <a:chOff x="614" y="2568"/>
              <a:chExt cx="725" cy="139"/>
            </a:xfrm>
          </p:grpSpPr>
          <p:sp>
            <p:nvSpPr>
              <p:cNvPr id="263" name="AutoShape 169">
                <a:extLst>
                  <a:ext uri="{FF2B5EF4-FFF2-40B4-BE49-F238E27FC236}">
                    <a16:creationId xmlns:a16="http://schemas.microsoft.com/office/drawing/2014/main" id="{AA26172B-FDFE-3D4E-9541-B9BC052C10D3}"/>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AutoShape 170">
                <a:extLst>
                  <a:ext uri="{FF2B5EF4-FFF2-40B4-BE49-F238E27FC236}">
                    <a16:creationId xmlns:a16="http://schemas.microsoft.com/office/drawing/2014/main" id="{521BB6A8-6D33-7E40-B79B-A911E9D1C5DD}"/>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3" name="Rectangle 171">
              <a:extLst>
                <a:ext uri="{FF2B5EF4-FFF2-40B4-BE49-F238E27FC236}">
                  <a16:creationId xmlns:a16="http://schemas.microsoft.com/office/drawing/2014/main" id="{FF73D9CC-AAAC-D341-85A2-89BC26B91B86}"/>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4" name="Rectangle 172">
              <a:extLst>
                <a:ext uri="{FF2B5EF4-FFF2-40B4-BE49-F238E27FC236}">
                  <a16:creationId xmlns:a16="http://schemas.microsoft.com/office/drawing/2014/main" id="{B810EEDB-015F-FD45-9174-E980EC5FAAC1}"/>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5" name="Group 173">
              <a:extLst>
                <a:ext uri="{FF2B5EF4-FFF2-40B4-BE49-F238E27FC236}">
                  <a16:creationId xmlns:a16="http://schemas.microsoft.com/office/drawing/2014/main" id="{2E72AE40-DCC2-4948-AD2E-564A2B8A82AA}"/>
                </a:ext>
              </a:extLst>
            </p:cNvPr>
            <p:cNvGrpSpPr>
              <a:grpSpLocks/>
            </p:cNvGrpSpPr>
            <p:nvPr/>
          </p:nvGrpSpPr>
          <p:grpSpPr bwMode="auto">
            <a:xfrm>
              <a:off x="4735" y="1627"/>
              <a:ext cx="582" cy="151"/>
              <a:chOff x="614" y="2568"/>
              <a:chExt cx="725" cy="139"/>
            </a:xfrm>
          </p:grpSpPr>
          <p:sp>
            <p:nvSpPr>
              <p:cNvPr id="261" name="AutoShape 174">
                <a:extLst>
                  <a:ext uri="{FF2B5EF4-FFF2-40B4-BE49-F238E27FC236}">
                    <a16:creationId xmlns:a16="http://schemas.microsoft.com/office/drawing/2014/main" id="{D9D1958B-0DAA-074E-A39D-ABDA1EA5B0E0}"/>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2" name="AutoShape 175">
                <a:extLst>
                  <a:ext uri="{FF2B5EF4-FFF2-40B4-BE49-F238E27FC236}">
                    <a16:creationId xmlns:a16="http://schemas.microsoft.com/office/drawing/2014/main" id="{8EFD2DEF-75B3-4B4C-BB17-5FDA1DFD916E}"/>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6" name="Freeform 176">
              <a:extLst>
                <a:ext uri="{FF2B5EF4-FFF2-40B4-BE49-F238E27FC236}">
                  <a16:creationId xmlns:a16="http://schemas.microsoft.com/office/drawing/2014/main" id="{A52917D9-2F4F-8A4E-A096-B778F3B9769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7" name="Group 177">
              <a:extLst>
                <a:ext uri="{FF2B5EF4-FFF2-40B4-BE49-F238E27FC236}">
                  <a16:creationId xmlns:a16="http://schemas.microsoft.com/office/drawing/2014/main" id="{8476C934-1025-054C-BF2F-A686380677C4}"/>
                </a:ext>
              </a:extLst>
            </p:cNvPr>
            <p:cNvGrpSpPr>
              <a:grpSpLocks/>
            </p:cNvGrpSpPr>
            <p:nvPr/>
          </p:nvGrpSpPr>
          <p:grpSpPr bwMode="auto">
            <a:xfrm>
              <a:off x="4739" y="1327"/>
              <a:ext cx="582" cy="139"/>
              <a:chOff x="614" y="2568"/>
              <a:chExt cx="725" cy="139"/>
            </a:xfrm>
          </p:grpSpPr>
          <p:sp>
            <p:nvSpPr>
              <p:cNvPr id="259" name="AutoShape 178">
                <a:extLst>
                  <a:ext uri="{FF2B5EF4-FFF2-40B4-BE49-F238E27FC236}">
                    <a16:creationId xmlns:a16="http://schemas.microsoft.com/office/drawing/2014/main" id="{8DF96225-9AB2-AB48-9090-A03A165D9032}"/>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AutoShape 179">
                <a:extLst>
                  <a:ext uri="{FF2B5EF4-FFF2-40B4-BE49-F238E27FC236}">
                    <a16:creationId xmlns:a16="http://schemas.microsoft.com/office/drawing/2014/main" id="{B48F8DCA-7FC5-4D49-89FD-957B141759A4}"/>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8" name="Rectangle 180">
              <a:extLst>
                <a:ext uri="{FF2B5EF4-FFF2-40B4-BE49-F238E27FC236}">
                  <a16:creationId xmlns:a16="http://schemas.microsoft.com/office/drawing/2014/main" id="{82DD01ED-CC62-8E44-B4AF-5AB162B45768}"/>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9" name="Freeform 181">
              <a:extLst>
                <a:ext uri="{FF2B5EF4-FFF2-40B4-BE49-F238E27FC236}">
                  <a16:creationId xmlns:a16="http://schemas.microsoft.com/office/drawing/2014/main" id="{02E0A0DA-75BD-A54E-BFBE-1053BAA47AC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0" name="Freeform 182">
              <a:extLst>
                <a:ext uri="{FF2B5EF4-FFF2-40B4-BE49-F238E27FC236}">
                  <a16:creationId xmlns:a16="http://schemas.microsoft.com/office/drawing/2014/main" id="{553CF65B-1E90-FF47-BBE8-B5344DE4287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1" name="Oval 183">
              <a:extLst>
                <a:ext uri="{FF2B5EF4-FFF2-40B4-BE49-F238E27FC236}">
                  <a16:creationId xmlns:a16="http://schemas.microsoft.com/office/drawing/2014/main" id="{1CFB15AC-59D4-2B42-9567-80D6F30EC5B3}"/>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2" name="Freeform 184">
              <a:extLst>
                <a:ext uri="{FF2B5EF4-FFF2-40B4-BE49-F238E27FC236}">
                  <a16:creationId xmlns:a16="http://schemas.microsoft.com/office/drawing/2014/main" id="{377D0A48-37B0-984B-9D70-F4CA7EE8ACE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3" name="AutoShape 185">
              <a:extLst>
                <a:ext uri="{FF2B5EF4-FFF2-40B4-BE49-F238E27FC236}">
                  <a16:creationId xmlns:a16="http://schemas.microsoft.com/office/drawing/2014/main" id="{1DF08F1A-8088-4349-B9B6-80E5278DDB04}"/>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4" name="AutoShape 186">
              <a:extLst>
                <a:ext uri="{FF2B5EF4-FFF2-40B4-BE49-F238E27FC236}">
                  <a16:creationId xmlns:a16="http://schemas.microsoft.com/office/drawing/2014/main" id="{AB1FF07F-165E-5C42-A46F-20C492B2AFAF}"/>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Oval 187">
              <a:extLst>
                <a:ext uri="{FF2B5EF4-FFF2-40B4-BE49-F238E27FC236}">
                  <a16:creationId xmlns:a16="http://schemas.microsoft.com/office/drawing/2014/main" id="{246533F9-312A-7949-B6A5-04845D4051FD}"/>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6" name="Oval 188">
              <a:extLst>
                <a:ext uri="{FF2B5EF4-FFF2-40B4-BE49-F238E27FC236}">
                  <a16:creationId xmlns:a16="http://schemas.microsoft.com/office/drawing/2014/main" id="{97B4BE6D-9A58-6C4D-98DB-90F92956E1C8}"/>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7" name="Oval 189">
              <a:extLst>
                <a:ext uri="{FF2B5EF4-FFF2-40B4-BE49-F238E27FC236}">
                  <a16:creationId xmlns:a16="http://schemas.microsoft.com/office/drawing/2014/main" id="{B4E35ECA-82AF-A74F-9E87-BC1C1318FEF5}"/>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Rectangle 190">
              <a:extLst>
                <a:ext uri="{FF2B5EF4-FFF2-40B4-BE49-F238E27FC236}">
                  <a16:creationId xmlns:a16="http://schemas.microsoft.com/office/drawing/2014/main" id="{32338498-7D1E-F249-A1B6-782EAA13ADB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7" name="Group 224">
            <a:extLst>
              <a:ext uri="{FF2B5EF4-FFF2-40B4-BE49-F238E27FC236}">
                <a16:creationId xmlns:a16="http://schemas.microsoft.com/office/drawing/2014/main" id="{3B18C9CF-4DB3-9A45-9F2E-A9E7637C3843}"/>
              </a:ext>
            </a:extLst>
          </p:cNvPr>
          <p:cNvGrpSpPr>
            <a:grpSpLocks/>
          </p:cNvGrpSpPr>
          <p:nvPr/>
        </p:nvGrpSpPr>
        <p:grpSpPr bwMode="auto">
          <a:xfrm>
            <a:off x="8945098" y="1753280"/>
            <a:ext cx="390525" cy="641350"/>
            <a:chOff x="4140" y="429"/>
            <a:chExt cx="1425" cy="2396"/>
          </a:xfrm>
        </p:grpSpPr>
        <p:sp>
          <p:nvSpPr>
            <p:cNvPr id="268" name="Freeform 225">
              <a:extLst>
                <a:ext uri="{FF2B5EF4-FFF2-40B4-BE49-F238E27FC236}">
                  <a16:creationId xmlns:a16="http://schemas.microsoft.com/office/drawing/2014/main" id="{8DE393E4-949F-5A47-87BC-37206D62F2A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9" name="Rectangle 226">
              <a:extLst>
                <a:ext uri="{FF2B5EF4-FFF2-40B4-BE49-F238E27FC236}">
                  <a16:creationId xmlns:a16="http://schemas.microsoft.com/office/drawing/2014/main" id="{45AACD86-831C-7245-8042-0EAB26DDB86A}"/>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0" name="Freeform 227">
              <a:extLst>
                <a:ext uri="{FF2B5EF4-FFF2-40B4-BE49-F238E27FC236}">
                  <a16:creationId xmlns:a16="http://schemas.microsoft.com/office/drawing/2014/main" id="{641EE52D-59FB-874A-8BE7-992D8AB3828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1" name="Freeform 228">
              <a:extLst>
                <a:ext uri="{FF2B5EF4-FFF2-40B4-BE49-F238E27FC236}">
                  <a16:creationId xmlns:a16="http://schemas.microsoft.com/office/drawing/2014/main" id="{745C23B7-E3E7-3244-8E92-2A519BCE450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2" name="Rectangle 229">
              <a:extLst>
                <a:ext uri="{FF2B5EF4-FFF2-40B4-BE49-F238E27FC236}">
                  <a16:creationId xmlns:a16="http://schemas.microsoft.com/office/drawing/2014/main" id="{53F1BA0D-FC18-8F40-B02C-5E5456D41E93}"/>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3" name="Group 230">
              <a:extLst>
                <a:ext uri="{FF2B5EF4-FFF2-40B4-BE49-F238E27FC236}">
                  <a16:creationId xmlns:a16="http://schemas.microsoft.com/office/drawing/2014/main" id="{3BF69572-674D-F94F-AF3E-6360341D0997}"/>
                </a:ext>
              </a:extLst>
            </p:cNvPr>
            <p:cNvGrpSpPr>
              <a:grpSpLocks/>
            </p:cNvGrpSpPr>
            <p:nvPr/>
          </p:nvGrpSpPr>
          <p:grpSpPr bwMode="auto">
            <a:xfrm>
              <a:off x="4749" y="668"/>
              <a:ext cx="581" cy="145"/>
              <a:chOff x="614" y="2568"/>
              <a:chExt cx="725" cy="139"/>
            </a:xfrm>
          </p:grpSpPr>
          <p:sp>
            <p:nvSpPr>
              <p:cNvPr id="298" name="AutoShape 231">
                <a:extLst>
                  <a:ext uri="{FF2B5EF4-FFF2-40B4-BE49-F238E27FC236}">
                    <a16:creationId xmlns:a16="http://schemas.microsoft.com/office/drawing/2014/main" id="{7A3AB9B6-ED54-E640-B88B-6349E66AEC34}"/>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9" name="AutoShape 232">
                <a:extLst>
                  <a:ext uri="{FF2B5EF4-FFF2-40B4-BE49-F238E27FC236}">
                    <a16:creationId xmlns:a16="http://schemas.microsoft.com/office/drawing/2014/main" id="{41885595-164B-5A49-B50B-F202B13B92B8}"/>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4" name="Rectangle 233">
              <a:extLst>
                <a:ext uri="{FF2B5EF4-FFF2-40B4-BE49-F238E27FC236}">
                  <a16:creationId xmlns:a16="http://schemas.microsoft.com/office/drawing/2014/main" id="{1DC47301-CD25-F742-824D-B95A7C78B145}"/>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5" name="Group 234">
              <a:extLst>
                <a:ext uri="{FF2B5EF4-FFF2-40B4-BE49-F238E27FC236}">
                  <a16:creationId xmlns:a16="http://schemas.microsoft.com/office/drawing/2014/main" id="{ABA534FC-B51E-B545-893B-AA2D360102D0}"/>
                </a:ext>
              </a:extLst>
            </p:cNvPr>
            <p:cNvGrpSpPr>
              <a:grpSpLocks/>
            </p:cNvGrpSpPr>
            <p:nvPr/>
          </p:nvGrpSpPr>
          <p:grpSpPr bwMode="auto">
            <a:xfrm>
              <a:off x="4747" y="994"/>
              <a:ext cx="581" cy="134"/>
              <a:chOff x="614" y="2568"/>
              <a:chExt cx="725" cy="139"/>
            </a:xfrm>
          </p:grpSpPr>
          <p:sp>
            <p:nvSpPr>
              <p:cNvPr id="296" name="AutoShape 235">
                <a:extLst>
                  <a:ext uri="{FF2B5EF4-FFF2-40B4-BE49-F238E27FC236}">
                    <a16:creationId xmlns:a16="http://schemas.microsoft.com/office/drawing/2014/main" id="{BF3259EE-323A-7B46-BA99-522FF89692DE}"/>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AutoShape 236">
                <a:extLst>
                  <a:ext uri="{FF2B5EF4-FFF2-40B4-BE49-F238E27FC236}">
                    <a16:creationId xmlns:a16="http://schemas.microsoft.com/office/drawing/2014/main" id="{773E2C4B-E371-8849-89F1-CB3467DA2283}"/>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6" name="Rectangle 237">
              <a:extLst>
                <a:ext uri="{FF2B5EF4-FFF2-40B4-BE49-F238E27FC236}">
                  <a16:creationId xmlns:a16="http://schemas.microsoft.com/office/drawing/2014/main" id="{65673162-6BD4-FA45-AD7B-65DCCB503847}"/>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7" name="Rectangle 238">
              <a:extLst>
                <a:ext uri="{FF2B5EF4-FFF2-40B4-BE49-F238E27FC236}">
                  <a16:creationId xmlns:a16="http://schemas.microsoft.com/office/drawing/2014/main" id="{EB910949-1BF1-2E43-B251-2F5F6D2BC577}"/>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8" name="Group 239">
              <a:extLst>
                <a:ext uri="{FF2B5EF4-FFF2-40B4-BE49-F238E27FC236}">
                  <a16:creationId xmlns:a16="http://schemas.microsoft.com/office/drawing/2014/main" id="{4ABA0E07-42B3-1C4B-A798-B21B74119139}"/>
                </a:ext>
              </a:extLst>
            </p:cNvPr>
            <p:cNvGrpSpPr>
              <a:grpSpLocks/>
            </p:cNvGrpSpPr>
            <p:nvPr/>
          </p:nvGrpSpPr>
          <p:grpSpPr bwMode="auto">
            <a:xfrm>
              <a:off x="4735" y="1627"/>
              <a:ext cx="582" cy="151"/>
              <a:chOff x="614" y="2568"/>
              <a:chExt cx="725" cy="139"/>
            </a:xfrm>
          </p:grpSpPr>
          <p:sp>
            <p:nvSpPr>
              <p:cNvPr id="294" name="AutoShape 240">
                <a:extLst>
                  <a:ext uri="{FF2B5EF4-FFF2-40B4-BE49-F238E27FC236}">
                    <a16:creationId xmlns:a16="http://schemas.microsoft.com/office/drawing/2014/main" id="{833C6885-DF73-A44C-AF35-71696A34447D}"/>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AutoShape 241">
                <a:extLst>
                  <a:ext uri="{FF2B5EF4-FFF2-40B4-BE49-F238E27FC236}">
                    <a16:creationId xmlns:a16="http://schemas.microsoft.com/office/drawing/2014/main" id="{00053469-6811-F146-9041-0E9ADB93CF5D}"/>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9" name="Freeform 242">
              <a:extLst>
                <a:ext uri="{FF2B5EF4-FFF2-40B4-BE49-F238E27FC236}">
                  <a16:creationId xmlns:a16="http://schemas.microsoft.com/office/drawing/2014/main" id="{E93D621E-BD5E-4F41-B292-1FF1D9FD989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80" name="Group 243">
              <a:extLst>
                <a:ext uri="{FF2B5EF4-FFF2-40B4-BE49-F238E27FC236}">
                  <a16:creationId xmlns:a16="http://schemas.microsoft.com/office/drawing/2014/main" id="{D2A4152B-1063-5545-AFB4-C764C9E38D4B}"/>
                </a:ext>
              </a:extLst>
            </p:cNvPr>
            <p:cNvGrpSpPr>
              <a:grpSpLocks/>
            </p:cNvGrpSpPr>
            <p:nvPr/>
          </p:nvGrpSpPr>
          <p:grpSpPr bwMode="auto">
            <a:xfrm>
              <a:off x="4739" y="1327"/>
              <a:ext cx="582" cy="139"/>
              <a:chOff x="614" y="2568"/>
              <a:chExt cx="725" cy="139"/>
            </a:xfrm>
          </p:grpSpPr>
          <p:sp>
            <p:nvSpPr>
              <p:cNvPr id="292" name="AutoShape 244">
                <a:extLst>
                  <a:ext uri="{FF2B5EF4-FFF2-40B4-BE49-F238E27FC236}">
                    <a16:creationId xmlns:a16="http://schemas.microsoft.com/office/drawing/2014/main" id="{91B44A19-99F5-3246-B452-E6974C388207}"/>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AutoShape 245">
                <a:extLst>
                  <a:ext uri="{FF2B5EF4-FFF2-40B4-BE49-F238E27FC236}">
                    <a16:creationId xmlns:a16="http://schemas.microsoft.com/office/drawing/2014/main" id="{CE7C0896-4736-8044-B538-F09471477D4A}"/>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1" name="Rectangle 246">
              <a:extLst>
                <a:ext uri="{FF2B5EF4-FFF2-40B4-BE49-F238E27FC236}">
                  <a16:creationId xmlns:a16="http://schemas.microsoft.com/office/drawing/2014/main" id="{1D6C13B5-BF0F-554A-9CE4-3F075F93792E}"/>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2" name="Freeform 247">
              <a:extLst>
                <a:ext uri="{FF2B5EF4-FFF2-40B4-BE49-F238E27FC236}">
                  <a16:creationId xmlns:a16="http://schemas.microsoft.com/office/drawing/2014/main" id="{0F3FBF0A-EAF4-094D-A874-245423181CE6}"/>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Freeform 248">
              <a:extLst>
                <a:ext uri="{FF2B5EF4-FFF2-40B4-BE49-F238E27FC236}">
                  <a16:creationId xmlns:a16="http://schemas.microsoft.com/office/drawing/2014/main" id="{EC002925-BD09-784A-9BB4-2AD299FA2E8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4" name="Oval 249">
              <a:extLst>
                <a:ext uri="{FF2B5EF4-FFF2-40B4-BE49-F238E27FC236}">
                  <a16:creationId xmlns:a16="http://schemas.microsoft.com/office/drawing/2014/main" id="{21E73907-A81B-E540-A734-D855A8052176}"/>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5" name="Freeform 250">
              <a:extLst>
                <a:ext uri="{FF2B5EF4-FFF2-40B4-BE49-F238E27FC236}">
                  <a16:creationId xmlns:a16="http://schemas.microsoft.com/office/drawing/2014/main" id="{7B38A468-42E7-2245-BA7B-6136A448660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AutoShape 251">
              <a:extLst>
                <a:ext uri="{FF2B5EF4-FFF2-40B4-BE49-F238E27FC236}">
                  <a16:creationId xmlns:a16="http://schemas.microsoft.com/office/drawing/2014/main" id="{F798831B-76D3-634B-A1D7-73487DB6F3D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7" name="AutoShape 252">
              <a:extLst>
                <a:ext uri="{FF2B5EF4-FFF2-40B4-BE49-F238E27FC236}">
                  <a16:creationId xmlns:a16="http://schemas.microsoft.com/office/drawing/2014/main" id="{93B2ADD1-628A-5B4D-960D-449954DF90D0}"/>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8" name="Oval 253">
              <a:extLst>
                <a:ext uri="{FF2B5EF4-FFF2-40B4-BE49-F238E27FC236}">
                  <a16:creationId xmlns:a16="http://schemas.microsoft.com/office/drawing/2014/main" id="{359740D7-3452-8745-AD4F-78F1EAE69A21}"/>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9" name="Oval 254">
              <a:extLst>
                <a:ext uri="{FF2B5EF4-FFF2-40B4-BE49-F238E27FC236}">
                  <a16:creationId xmlns:a16="http://schemas.microsoft.com/office/drawing/2014/main" id="{6953048C-3B45-C945-95BD-05D0D95F965C}"/>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90" name="Oval 255">
              <a:extLst>
                <a:ext uri="{FF2B5EF4-FFF2-40B4-BE49-F238E27FC236}">
                  <a16:creationId xmlns:a16="http://schemas.microsoft.com/office/drawing/2014/main" id="{FCF3244C-B9E8-DF49-A3D0-C0D2140BA811}"/>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Rectangle 256">
              <a:extLst>
                <a:ext uri="{FF2B5EF4-FFF2-40B4-BE49-F238E27FC236}">
                  <a16:creationId xmlns:a16="http://schemas.microsoft.com/office/drawing/2014/main" id="{66CCCCC0-CA45-934C-8FFC-B89439DE40D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00" name="Group 257">
            <a:extLst>
              <a:ext uri="{FF2B5EF4-FFF2-40B4-BE49-F238E27FC236}">
                <a16:creationId xmlns:a16="http://schemas.microsoft.com/office/drawing/2014/main" id="{6D88D42C-B784-1546-97B0-1AA7D6A27EC3}"/>
              </a:ext>
            </a:extLst>
          </p:cNvPr>
          <p:cNvGrpSpPr>
            <a:grpSpLocks/>
          </p:cNvGrpSpPr>
          <p:nvPr/>
        </p:nvGrpSpPr>
        <p:grpSpPr bwMode="auto">
          <a:xfrm>
            <a:off x="9761073" y="3005818"/>
            <a:ext cx="390525" cy="641350"/>
            <a:chOff x="4140" y="429"/>
            <a:chExt cx="1425" cy="2396"/>
          </a:xfrm>
        </p:grpSpPr>
        <p:sp>
          <p:nvSpPr>
            <p:cNvPr id="301" name="Freeform 258">
              <a:extLst>
                <a:ext uri="{FF2B5EF4-FFF2-40B4-BE49-F238E27FC236}">
                  <a16:creationId xmlns:a16="http://schemas.microsoft.com/office/drawing/2014/main" id="{702EC307-F8E6-434D-B445-B2F47A942B29}"/>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259">
              <a:extLst>
                <a:ext uri="{FF2B5EF4-FFF2-40B4-BE49-F238E27FC236}">
                  <a16:creationId xmlns:a16="http://schemas.microsoft.com/office/drawing/2014/main" id="{07437252-B53D-9D40-813F-304E5CD00EF6}"/>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3" name="Freeform 260">
              <a:extLst>
                <a:ext uri="{FF2B5EF4-FFF2-40B4-BE49-F238E27FC236}">
                  <a16:creationId xmlns:a16="http://schemas.microsoft.com/office/drawing/2014/main" id="{EC373583-A9BD-FC4E-A47E-4602AA39D0E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4" name="Freeform 261">
              <a:extLst>
                <a:ext uri="{FF2B5EF4-FFF2-40B4-BE49-F238E27FC236}">
                  <a16:creationId xmlns:a16="http://schemas.microsoft.com/office/drawing/2014/main" id="{D1E0B0A0-C834-9D4D-9DDD-D4222C1817F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5" name="Rectangle 262">
              <a:extLst>
                <a:ext uri="{FF2B5EF4-FFF2-40B4-BE49-F238E27FC236}">
                  <a16:creationId xmlns:a16="http://schemas.microsoft.com/office/drawing/2014/main" id="{B2DA4C56-6E4F-4F46-A99C-698FAADDBECE}"/>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6" name="Group 263">
              <a:extLst>
                <a:ext uri="{FF2B5EF4-FFF2-40B4-BE49-F238E27FC236}">
                  <a16:creationId xmlns:a16="http://schemas.microsoft.com/office/drawing/2014/main" id="{0476FEFE-2DC6-2148-99D9-A5C054B12CD7}"/>
                </a:ext>
              </a:extLst>
            </p:cNvPr>
            <p:cNvGrpSpPr>
              <a:grpSpLocks/>
            </p:cNvGrpSpPr>
            <p:nvPr/>
          </p:nvGrpSpPr>
          <p:grpSpPr bwMode="auto">
            <a:xfrm>
              <a:off x="4749" y="668"/>
              <a:ext cx="581" cy="145"/>
              <a:chOff x="614" y="2568"/>
              <a:chExt cx="725" cy="139"/>
            </a:xfrm>
          </p:grpSpPr>
          <p:sp>
            <p:nvSpPr>
              <p:cNvPr id="331" name="AutoShape 264">
                <a:extLst>
                  <a:ext uri="{FF2B5EF4-FFF2-40B4-BE49-F238E27FC236}">
                    <a16:creationId xmlns:a16="http://schemas.microsoft.com/office/drawing/2014/main" id="{81145D7E-D3D7-0D4C-A411-943EBD5AA0F6}"/>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AutoShape 265">
                <a:extLst>
                  <a:ext uri="{FF2B5EF4-FFF2-40B4-BE49-F238E27FC236}">
                    <a16:creationId xmlns:a16="http://schemas.microsoft.com/office/drawing/2014/main" id="{67891F44-03D3-CF47-86FB-FB0C31AF6556}"/>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7" name="Rectangle 266">
              <a:extLst>
                <a:ext uri="{FF2B5EF4-FFF2-40B4-BE49-F238E27FC236}">
                  <a16:creationId xmlns:a16="http://schemas.microsoft.com/office/drawing/2014/main" id="{1D029B33-0C7B-864F-B801-978A4B8FD5E1}"/>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8" name="Group 267">
              <a:extLst>
                <a:ext uri="{FF2B5EF4-FFF2-40B4-BE49-F238E27FC236}">
                  <a16:creationId xmlns:a16="http://schemas.microsoft.com/office/drawing/2014/main" id="{8A3352FE-9285-9E4C-BF29-D635003DF954}"/>
                </a:ext>
              </a:extLst>
            </p:cNvPr>
            <p:cNvGrpSpPr>
              <a:grpSpLocks/>
            </p:cNvGrpSpPr>
            <p:nvPr/>
          </p:nvGrpSpPr>
          <p:grpSpPr bwMode="auto">
            <a:xfrm>
              <a:off x="4747" y="994"/>
              <a:ext cx="581" cy="134"/>
              <a:chOff x="614" y="2568"/>
              <a:chExt cx="725" cy="139"/>
            </a:xfrm>
          </p:grpSpPr>
          <p:sp>
            <p:nvSpPr>
              <p:cNvPr id="329" name="AutoShape 268">
                <a:extLst>
                  <a:ext uri="{FF2B5EF4-FFF2-40B4-BE49-F238E27FC236}">
                    <a16:creationId xmlns:a16="http://schemas.microsoft.com/office/drawing/2014/main" id="{CC6637ED-E66A-004E-AE38-F32E55EC540F}"/>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AutoShape 269">
                <a:extLst>
                  <a:ext uri="{FF2B5EF4-FFF2-40B4-BE49-F238E27FC236}">
                    <a16:creationId xmlns:a16="http://schemas.microsoft.com/office/drawing/2014/main" id="{99FAA76E-7386-FC45-ACF1-30D129724B32}"/>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9" name="Rectangle 270">
              <a:extLst>
                <a:ext uri="{FF2B5EF4-FFF2-40B4-BE49-F238E27FC236}">
                  <a16:creationId xmlns:a16="http://schemas.microsoft.com/office/drawing/2014/main" id="{AFCC8C61-44F6-2242-8855-E7238EE55A1B}"/>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Rectangle 271">
              <a:extLst>
                <a:ext uri="{FF2B5EF4-FFF2-40B4-BE49-F238E27FC236}">
                  <a16:creationId xmlns:a16="http://schemas.microsoft.com/office/drawing/2014/main" id="{5F416F68-F5C3-E047-86DD-2B69313C981C}"/>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11" name="Group 272">
              <a:extLst>
                <a:ext uri="{FF2B5EF4-FFF2-40B4-BE49-F238E27FC236}">
                  <a16:creationId xmlns:a16="http://schemas.microsoft.com/office/drawing/2014/main" id="{63D616E2-37F9-FA41-93A3-EC867A9C9DF3}"/>
                </a:ext>
              </a:extLst>
            </p:cNvPr>
            <p:cNvGrpSpPr>
              <a:grpSpLocks/>
            </p:cNvGrpSpPr>
            <p:nvPr/>
          </p:nvGrpSpPr>
          <p:grpSpPr bwMode="auto">
            <a:xfrm>
              <a:off x="4735" y="1627"/>
              <a:ext cx="582" cy="151"/>
              <a:chOff x="614" y="2568"/>
              <a:chExt cx="725" cy="139"/>
            </a:xfrm>
          </p:grpSpPr>
          <p:sp>
            <p:nvSpPr>
              <p:cNvPr id="327" name="AutoShape 273">
                <a:extLst>
                  <a:ext uri="{FF2B5EF4-FFF2-40B4-BE49-F238E27FC236}">
                    <a16:creationId xmlns:a16="http://schemas.microsoft.com/office/drawing/2014/main" id="{666D6CE3-43E0-B641-9B47-80DA04FB01A3}"/>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AutoShape 274">
                <a:extLst>
                  <a:ext uri="{FF2B5EF4-FFF2-40B4-BE49-F238E27FC236}">
                    <a16:creationId xmlns:a16="http://schemas.microsoft.com/office/drawing/2014/main" id="{D94D4D24-3A62-4346-A4B0-AF4901D56184}"/>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12" name="Freeform 275">
              <a:extLst>
                <a:ext uri="{FF2B5EF4-FFF2-40B4-BE49-F238E27FC236}">
                  <a16:creationId xmlns:a16="http://schemas.microsoft.com/office/drawing/2014/main" id="{5502E20D-D3F9-1445-AE1A-C5A9B7BBB8A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13" name="Group 276">
              <a:extLst>
                <a:ext uri="{FF2B5EF4-FFF2-40B4-BE49-F238E27FC236}">
                  <a16:creationId xmlns:a16="http://schemas.microsoft.com/office/drawing/2014/main" id="{88289607-2CB3-6846-972E-267A38967E1B}"/>
                </a:ext>
              </a:extLst>
            </p:cNvPr>
            <p:cNvGrpSpPr>
              <a:grpSpLocks/>
            </p:cNvGrpSpPr>
            <p:nvPr/>
          </p:nvGrpSpPr>
          <p:grpSpPr bwMode="auto">
            <a:xfrm>
              <a:off x="4739" y="1327"/>
              <a:ext cx="582" cy="139"/>
              <a:chOff x="614" y="2568"/>
              <a:chExt cx="725" cy="139"/>
            </a:xfrm>
          </p:grpSpPr>
          <p:sp>
            <p:nvSpPr>
              <p:cNvPr id="325" name="AutoShape 277">
                <a:extLst>
                  <a:ext uri="{FF2B5EF4-FFF2-40B4-BE49-F238E27FC236}">
                    <a16:creationId xmlns:a16="http://schemas.microsoft.com/office/drawing/2014/main" id="{4D384432-D7DC-704B-9036-8E7B3A29347C}"/>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6" name="AutoShape 278">
                <a:extLst>
                  <a:ext uri="{FF2B5EF4-FFF2-40B4-BE49-F238E27FC236}">
                    <a16:creationId xmlns:a16="http://schemas.microsoft.com/office/drawing/2014/main" id="{D9C2A3A1-5244-A14A-8274-DFC1383E58E8}"/>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14" name="Rectangle 279">
              <a:extLst>
                <a:ext uri="{FF2B5EF4-FFF2-40B4-BE49-F238E27FC236}">
                  <a16:creationId xmlns:a16="http://schemas.microsoft.com/office/drawing/2014/main" id="{B1F8DD2B-C939-2C43-B20B-2B1AD74D4219}"/>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5" name="Freeform 280">
              <a:extLst>
                <a:ext uri="{FF2B5EF4-FFF2-40B4-BE49-F238E27FC236}">
                  <a16:creationId xmlns:a16="http://schemas.microsoft.com/office/drawing/2014/main" id="{F16DC7B2-4515-5543-B12A-6165D6E2E91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Freeform 281">
              <a:extLst>
                <a:ext uri="{FF2B5EF4-FFF2-40B4-BE49-F238E27FC236}">
                  <a16:creationId xmlns:a16="http://schemas.microsoft.com/office/drawing/2014/main" id="{004AE2FC-7231-E64A-BEBE-ADCA412A09E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7" name="Oval 282">
              <a:extLst>
                <a:ext uri="{FF2B5EF4-FFF2-40B4-BE49-F238E27FC236}">
                  <a16:creationId xmlns:a16="http://schemas.microsoft.com/office/drawing/2014/main" id="{5A6BAD53-D0CF-DF42-803B-A591FE492858}"/>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Freeform 283">
              <a:extLst>
                <a:ext uri="{FF2B5EF4-FFF2-40B4-BE49-F238E27FC236}">
                  <a16:creationId xmlns:a16="http://schemas.microsoft.com/office/drawing/2014/main" id="{37D6350E-473C-2F48-8443-85DB0303DB8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9" name="AutoShape 284">
              <a:extLst>
                <a:ext uri="{FF2B5EF4-FFF2-40B4-BE49-F238E27FC236}">
                  <a16:creationId xmlns:a16="http://schemas.microsoft.com/office/drawing/2014/main" id="{BC07E322-3708-CF4A-90EA-569EBA34D238}"/>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285">
              <a:extLst>
                <a:ext uri="{FF2B5EF4-FFF2-40B4-BE49-F238E27FC236}">
                  <a16:creationId xmlns:a16="http://schemas.microsoft.com/office/drawing/2014/main" id="{13CC96E0-B269-1C41-8B8A-26D7B49CC21B}"/>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Oval 286">
              <a:extLst>
                <a:ext uri="{FF2B5EF4-FFF2-40B4-BE49-F238E27FC236}">
                  <a16:creationId xmlns:a16="http://schemas.microsoft.com/office/drawing/2014/main" id="{B778BB94-7A1A-2A49-A8EF-9BB086F52551}"/>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Oval 287">
              <a:extLst>
                <a:ext uri="{FF2B5EF4-FFF2-40B4-BE49-F238E27FC236}">
                  <a16:creationId xmlns:a16="http://schemas.microsoft.com/office/drawing/2014/main" id="{F501B229-B7EF-6B41-9F50-357DBD63388F}"/>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23" name="Oval 288">
              <a:extLst>
                <a:ext uri="{FF2B5EF4-FFF2-40B4-BE49-F238E27FC236}">
                  <a16:creationId xmlns:a16="http://schemas.microsoft.com/office/drawing/2014/main" id="{B00DA42E-62A3-B349-A633-497D458569F4}"/>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289">
              <a:extLst>
                <a:ext uri="{FF2B5EF4-FFF2-40B4-BE49-F238E27FC236}">
                  <a16:creationId xmlns:a16="http://schemas.microsoft.com/office/drawing/2014/main" id="{238D91CD-38E8-4C4C-BE90-4508D42E5587}"/>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67" name="Slide Number Placeholder 2">
            <a:extLst>
              <a:ext uri="{FF2B5EF4-FFF2-40B4-BE49-F238E27FC236}">
                <a16:creationId xmlns:a16="http://schemas.microsoft.com/office/drawing/2014/main" id="{0480BCEF-F94C-E34B-B55C-97CE664B5D95}"/>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74</a:t>
            </a:fld>
            <a:endParaRPr lang="en-US" dirty="0"/>
          </a:p>
        </p:txBody>
      </p:sp>
    </p:spTree>
    <p:extLst>
      <p:ext uri="{BB962C8B-B14F-4D97-AF65-F5344CB8AC3E}">
        <p14:creationId xmlns:p14="http://schemas.microsoft.com/office/powerpoint/2010/main" val="256033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8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9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7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3" grpId="0"/>
      <p:bldP spid="184" grpId="0"/>
      <p:bldP spid="185" grpId="0"/>
      <p:bldP spid="186" grpId="0"/>
      <p:bldP spid="187" grpId="0"/>
      <p:bldP spid="188" grpId="0"/>
      <p:bldP spid="190" grpId="0"/>
      <p:bldP spid="19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name resolution: recursive query</a:t>
            </a:r>
            <a:endParaRPr lang="en-US" sz="4400" dirty="0">
              <a:cs typeface="Calibri" panose="020F0502020204030204" pitchFamily="34" charset="0"/>
            </a:endParaRPr>
          </a:p>
        </p:txBody>
      </p:sp>
      <p:sp>
        <p:nvSpPr>
          <p:cNvPr id="171" name="Text Box 5">
            <a:extLst>
              <a:ext uri="{FF2B5EF4-FFF2-40B4-BE49-F238E27FC236}">
                <a16:creationId xmlns:a16="http://schemas.microsoft.com/office/drawing/2014/main" id="{5980C4D7-7160-6843-9829-B4A4351B5715}"/>
              </a:ext>
            </a:extLst>
          </p:cNvPr>
          <p:cNvSpPr txBox="1">
            <a:spLocks noChangeArrowheads="1"/>
          </p:cNvSpPr>
          <p:nvPr/>
        </p:nvSpPr>
        <p:spPr bwMode="auto">
          <a:xfrm>
            <a:off x="4588154" y="3848735"/>
            <a:ext cx="18165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requesting host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engineering.nyu.edu</a:t>
            </a:r>
            <a:endPar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72" name="Text Box 6">
            <a:extLst>
              <a:ext uri="{FF2B5EF4-FFF2-40B4-BE49-F238E27FC236}">
                <a16:creationId xmlns:a16="http://schemas.microsoft.com/office/drawing/2014/main" id="{0572A6CE-4DDA-D648-8802-F03C444E2A8C}"/>
              </a:ext>
            </a:extLst>
          </p:cNvPr>
          <p:cNvSpPr txBox="1">
            <a:spLocks noChangeArrowheads="1"/>
          </p:cNvSpPr>
          <p:nvPr/>
        </p:nvSpPr>
        <p:spPr bwMode="auto">
          <a:xfrm>
            <a:off x="10049161" y="4208147"/>
            <a:ext cx="1878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gaia.cs.umass.edu</a:t>
            </a:r>
            <a:endParaRPr kumimoji="0" lang="en-US" altLang="en-US" sz="1600" b="0" i="1"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3" name="Text Box 17">
            <a:extLst>
              <a:ext uri="{FF2B5EF4-FFF2-40B4-BE49-F238E27FC236}">
                <a16:creationId xmlns:a16="http://schemas.microsoft.com/office/drawing/2014/main" id="{82144ED5-2C8E-184D-A863-C3B672AB3D76}"/>
              </a:ext>
            </a:extLst>
          </p:cNvPr>
          <p:cNvSpPr txBox="1">
            <a:spLocks noChangeArrowheads="1"/>
          </p:cNvSpPr>
          <p:nvPr/>
        </p:nvSpPr>
        <p:spPr bwMode="auto">
          <a:xfrm>
            <a:off x="7788588" y="1322438"/>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root DNS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4" name="Line 18">
            <a:extLst>
              <a:ext uri="{FF2B5EF4-FFF2-40B4-BE49-F238E27FC236}">
                <a16:creationId xmlns:a16="http://schemas.microsoft.com/office/drawing/2014/main" id="{0055E9E5-6DE8-1543-9989-1B8A533D4002}"/>
              </a:ext>
            </a:extLst>
          </p:cNvPr>
          <p:cNvSpPr>
            <a:spLocks noChangeShapeType="1"/>
          </p:cNvSpPr>
          <p:nvPr/>
        </p:nvSpPr>
        <p:spPr bwMode="auto">
          <a:xfrm flipV="1">
            <a:off x="6104927" y="3275781"/>
            <a:ext cx="1196994"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5" name="Line 19">
            <a:extLst>
              <a:ext uri="{FF2B5EF4-FFF2-40B4-BE49-F238E27FC236}">
                <a16:creationId xmlns:a16="http://schemas.microsoft.com/office/drawing/2014/main" id="{5959B616-2817-F149-AD5A-71429EF235D4}"/>
              </a:ext>
            </a:extLst>
          </p:cNvPr>
          <p:cNvSpPr>
            <a:spLocks noChangeShapeType="1"/>
          </p:cNvSpPr>
          <p:nvPr/>
        </p:nvSpPr>
        <p:spPr bwMode="auto">
          <a:xfrm flipV="1">
            <a:off x="7584477" y="2005693"/>
            <a:ext cx="914400" cy="9715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6" name="Line 20">
            <a:extLst>
              <a:ext uri="{FF2B5EF4-FFF2-40B4-BE49-F238E27FC236}">
                <a16:creationId xmlns:a16="http://schemas.microsoft.com/office/drawing/2014/main" id="{6EF73249-815F-C548-BC5E-38E4ACE60E79}"/>
              </a:ext>
            </a:extLst>
          </p:cNvPr>
          <p:cNvSpPr>
            <a:spLocks noChangeShapeType="1"/>
          </p:cNvSpPr>
          <p:nvPr/>
        </p:nvSpPr>
        <p:spPr bwMode="auto">
          <a:xfrm>
            <a:off x="9672062" y="3760198"/>
            <a:ext cx="2427" cy="702311"/>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7" name="Line 21">
            <a:extLst>
              <a:ext uri="{FF2B5EF4-FFF2-40B4-BE49-F238E27FC236}">
                <a16:creationId xmlns:a16="http://schemas.microsoft.com/office/drawing/2014/main" id="{CEC0960C-844E-6F44-83D5-7DC0B1F8A218}"/>
              </a:ext>
            </a:extLst>
          </p:cNvPr>
          <p:cNvSpPr>
            <a:spLocks noChangeShapeType="1"/>
          </p:cNvSpPr>
          <p:nvPr/>
        </p:nvSpPr>
        <p:spPr bwMode="auto">
          <a:xfrm flipH="1" flipV="1">
            <a:off x="9491701" y="3747010"/>
            <a:ext cx="2427" cy="73491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8" name="Line 22">
            <a:extLst>
              <a:ext uri="{FF2B5EF4-FFF2-40B4-BE49-F238E27FC236}">
                <a16:creationId xmlns:a16="http://schemas.microsoft.com/office/drawing/2014/main" id="{1CAC12BF-7C29-F640-93E6-9DF1650DE0DF}"/>
              </a:ext>
            </a:extLst>
          </p:cNvPr>
          <p:cNvSpPr>
            <a:spLocks noChangeShapeType="1"/>
          </p:cNvSpPr>
          <p:nvPr/>
        </p:nvSpPr>
        <p:spPr bwMode="auto">
          <a:xfrm>
            <a:off x="9038381" y="2075731"/>
            <a:ext cx="405154" cy="84121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9" name="Line 23">
            <a:extLst>
              <a:ext uri="{FF2B5EF4-FFF2-40B4-BE49-F238E27FC236}">
                <a16:creationId xmlns:a16="http://schemas.microsoft.com/office/drawing/2014/main" id="{349E5526-4318-4744-A470-D0A69AD70F4D}"/>
              </a:ext>
            </a:extLst>
          </p:cNvPr>
          <p:cNvSpPr>
            <a:spLocks noChangeShapeType="1"/>
          </p:cNvSpPr>
          <p:nvPr/>
        </p:nvSpPr>
        <p:spPr bwMode="auto">
          <a:xfrm flipH="1">
            <a:off x="5997203" y="3439703"/>
            <a:ext cx="1319232"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80" name="Group 24">
            <a:extLst>
              <a:ext uri="{FF2B5EF4-FFF2-40B4-BE49-F238E27FC236}">
                <a16:creationId xmlns:a16="http://schemas.microsoft.com/office/drawing/2014/main" id="{25257205-98B6-614F-8BDC-3E790117BE54}"/>
              </a:ext>
            </a:extLst>
          </p:cNvPr>
          <p:cNvGrpSpPr>
            <a:grpSpLocks/>
          </p:cNvGrpSpPr>
          <p:nvPr/>
        </p:nvGrpSpPr>
        <p:grpSpPr bwMode="auto">
          <a:xfrm>
            <a:off x="6374803" y="3847199"/>
            <a:ext cx="1876425" cy="554038"/>
            <a:chOff x="2838" y="2132"/>
            <a:chExt cx="1182" cy="349"/>
          </a:xfrm>
        </p:grpSpPr>
        <p:sp>
          <p:nvSpPr>
            <p:cNvPr id="181" name="Rectangle 25">
              <a:extLst>
                <a:ext uri="{FF2B5EF4-FFF2-40B4-BE49-F238E27FC236}">
                  <a16:creationId xmlns:a16="http://schemas.microsoft.com/office/drawing/2014/main" id="{D65FCF25-F405-B748-88E8-10A3D839696D}"/>
                </a:ext>
              </a:extLst>
            </p:cNvPr>
            <p:cNvSpPr>
              <a:spLocks noChangeArrowheads="1"/>
            </p:cNvSpPr>
            <p:nvPr/>
          </p:nvSpPr>
          <p:spPr bwMode="auto">
            <a:xfrm>
              <a:off x="2838" y="2178"/>
              <a:ext cx="1182" cy="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E1FF55F2-CAA3-F740-9BE9-AB0BAF4EF8AA}"/>
                </a:ext>
              </a:extLst>
            </p:cNvPr>
            <p:cNvSpPr txBox="1">
              <a:spLocks noChangeArrowheads="1"/>
            </p:cNvSpPr>
            <p:nvPr/>
          </p:nvSpPr>
          <p:spPr bwMode="auto">
            <a:xfrm>
              <a:off x="2887" y="2132"/>
              <a:ext cx="108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local DNS server</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dns</a:t>
              </a:r>
              <a:r>
                <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t>
              </a: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nyu</a:t>
              </a:r>
              <a:r>
                <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t>
              </a:r>
              <a:r>
                <a:rPr kumimoji="0" lang="en-US" altLang="en-US" sz="1400" b="0" i="1"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edu</a:t>
              </a:r>
              <a:endParaRPr kumimoji="0" lang="en-US" altLang="en-US" sz="14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183" name="Text Box 27">
            <a:extLst>
              <a:ext uri="{FF2B5EF4-FFF2-40B4-BE49-F238E27FC236}">
                <a16:creationId xmlns:a16="http://schemas.microsoft.com/office/drawing/2014/main" id="{89A9D659-504E-DE4E-B6CF-35E06A82EE2D}"/>
              </a:ext>
            </a:extLst>
          </p:cNvPr>
          <p:cNvSpPr txBox="1">
            <a:spLocks noChangeArrowheads="1"/>
          </p:cNvSpPr>
          <p:nvPr/>
        </p:nvSpPr>
        <p:spPr bwMode="auto">
          <a:xfrm>
            <a:off x="6555191" y="28867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1</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4" name="Text Box 28">
            <a:extLst>
              <a:ext uri="{FF2B5EF4-FFF2-40B4-BE49-F238E27FC236}">
                <a16:creationId xmlns:a16="http://schemas.microsoft.com/office/drawing/2014/main" id="{72F042CE-6C6C-7040-AA88-05028C2434FF}"/>
              </a:ext>
            </a:extLst>
          </p:cNvPr>
          <p:cNvSpPr txBox="1">
            <a:spLocks noChangeArrowheads="1"/>
          </p:cNvSpPr>
          <p:nvPr/>
        </p:nvSpPr>
        <p:spPr bwMode="auto">
          <a:xfrm>
            <a:off x="7724177" y="222318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2</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5" name="Text Box 29">
            <a:extLst>
              <a:ext uri="{FF2B5EF4-FFF2-40B4-BE49-F238E27FC236}">
                <a16:creationId xmlns:a16="http://schemas.microsoft.com/office/drawing/2014/main" id="{E4355CE5-EFAB-8E4F-AA84-68513D8FC7D8}"/>
              </a:ext>
            </a:extLst>
          </p:cNvPr>
          <p:cNvSpPr txBox="1">
            <a:spLocks noChangeArrowheads="1"/>
          </p:cNvSpPr>
          <p:nvPr/>
        </p:nvSpPr>
        <p:spPr bwMode="auto">
          <a:xfrm>
            <a:off x="8785965" y="2130702"/>
            <a:ext cx="1196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3</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6" name="Text Box 30">
            <a:extLst>
              <a:ext uri="{FF2B5EF4-FFF2-40B4-BE49-F238E27FC236}">
                <a16:creationId xmlns:a16="http://schemas.microsoft.com/office/drawing/2014/main" id="{61F544AA-6B92-714B-84C9-4070F63CA344}"/>
              </a:ext>
            </a:extLst>
          </p:cNvPr>
          <p:cNvSpPr txBox="1">
            <a:spLocks noChangeArrowheads="1"/>
          </p:cNvSpPr>
          <p:nvPr/>
        </p:nvSpPr>
        <p:spPr bwMode="auto">
          <a:xfrm>
            <a:off x="9681511" y="391702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4</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7" name="Text Box 31">
            <a:extLst>
              <a:ext uri="{FF2B5EF4-FFF2-40B4-BE49-F238E27FC236}">
                <a16:creationId xmlns:a16="http://schemas.microsoft.com/office/drawing/2014/main" id="{30095F9A-09A7-2540-B6C0-0D32BAB456CE}"/>
              </a:ext>
            </a:extLst>
          </p:cNvPr>
          <p:cNvSpPr txBox="1">
            <a:spLocks noChangeArrowheads="1"/>
          </p:cNvSpPr>
          <p:nvPr/>
        </p:nvSpPr>
        <p:spPr bwMode="auto">
          <a:xfrm>
            <a:off x="9130827" y="396863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5</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8" name="Text Box 32">
            <a:extLst>
              <a:ext uri="{FF2B5EF4-FFF2-40B4-BE49-F238E27FC236}">
                <a16:creationId xmlns:a16="http://schemas.microsoft.com/office/drawing/2014/main" id="{AB8F7B88-B6E0-EF40-999E-00C192F32485}"/>
              </a:ext>
            </a:extLst>
          </p:cNvPr>
          <p:cNvSpPr txBox="1">
            <a:spLocks noChangeArrowheads="1"/>
          </p:cNvSpPr>
          <p:nvPr/>
        </p:nvSpPr>
        <p:spPr bwMode="auto">
          <a:xfrm>
            <a:off x="8914934" y="268526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6</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89" name="Text Box 60">
            <a:extLst>
              <a:ext uri="{FF2B5EF4-FFF2-40B4-BE49-F238E27FC236}">
                <a16:creationId xmlns:a16="http://schemas.microsoft.com/office/drawing/2014/main" id="{9260634C-BE01-F74D-BF1A-744B534DD2DB}"/>
              </a:ext>
            </a:extLst>
          </p:cNvPr>
          <p:cNvSpPr txBox="1">
            <a:spLocks noChangeArrowheads="1"/>
          </p:cNvSpPr>
          <p:nvPr/>
        </p:nvSpPr>
        <p:spPr bwMode="auto">
          <a:xfrm>
            <a:off x="8536977" y="5214030"/>
            <a:ext cx="2397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authoritative DNS server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dns.cs.umass.edu</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0" name="Text Box 61">
            <a:extLst>
              <a:ext uri="{FF2B5EF4-FFF2-40B4-BE49-F238E27FC236}">
                <a16:creationId xmlns:a16="http://schemas.microsoft.com/office/drawing/2014/main" id="{6085ED00-1F5E-0643-A173-419315EE3A9F}"/>
              </a:ext>
            </a:extLst>
          </p:cNvPr>
          <p:cNvSpPr txBox="1">
            <a:spLocks noChangeArrowheads="1"/>
          </p:cNvSpPr>
          <p:nvPr/>
        </p:nvSpPr>
        <p:spPr bwMode="auto">
          <a:xfrm>
            <a:off x="8122727" y="2626662"/>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7</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91" name="Text Box 62">
            <a:extLst>
              <a:ext uri="{FF2B5EF4-FFF2-40B4-BE49-F238E27FC236}">
                <a16:creationId xmlns:a16="http://schemas.microsoft.com/office/drawing/2014/main" id="{31298658-8B21-7440-B171-ED6F192C91C6}"/>
              </a:ext>
            </a:extLst>
          </p:cNvPr>
          <p:cNvSpPr txBox="1">
            <a:spLocks noChangeArrowheads="1"/>
          </p:cNvSpPr>
          <p:nvPr/>
        </p:nvSpPr>
        <p:spPr bwMode="auto">
          <a:xfrm>
            <a:off x="6555714" y="347050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8</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192" name="Line 63">
            <a:extLst>
              <a:ext uri="{FF2B5EF4-FFF2-40B4-BE49-F238E27FC236}">
                <a16:creationId xmlns:a16="http://schemas.microsoft.com/office/drawing/2014/main" id="{10C66233-6CC9-374E-8305-B82B34B37643}"/>
              </a:ext>
            </a:extLst>
          </p:cNvPr>
          <p:cNvSpPr>
            <a:spLocks noChangeShapeType="1"/>
          </p:cNvSpPr>
          <p:nvPr/>
        </p:nvSpPr>
        <p:spPr bwMode="auto">
          <a:xfrm flipH="1" flipV="1">
            <a:off x="8981775" y="2427554"/>
            <a:ext cx="344289" cy="6454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3" name="Line 64">
            <a:extLst>
              <a:ext uri="{FF2B5EF4-FFF2-40B4-BE49-F238E27FC236}">
                <a16:creationId xmlns:a16="http://schemas.microsoft.com/office/drawing/2014/main" id="{BAF9BA4A-0868-F849-BA68-582D117DCF0D}"/>
              </a:ext>
            </a:extLst>
          </p:cNvPr>
          <p:cNvSpPr>
            <a:spLocks noChangeShapeType="1"/>
          </p:cNvSpPr>
          <p:nvPr/>
        </p:nvSpPr>
        <p:spPr bwMode="auto">
          <a:xfrm flipH="1">
            <a:off x="7792268" y="2275514"/>
            <a:ext cx="710991" cy="774754"/>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 name="Text Box 65">
            <a:extLst>
              <a:ext uri="{FF2B5EF4-FFF2-40B4-BE49-F238E27FC236}">
                <a16:creationId xmlns:a16="http://schemas.microsoft.com/office/drawing/2014/main" id="{8797BCED-3D71-5A4B-8881-BCE8144E87C2}"/>
              </a:ext>
            </a:extLst>
          </p:cNvPr>
          <p:cNvSpPr txBox="1">
            <a:spLocks noChangeArrowheads="1"/>
          </p:cNvSpPr>
          <p:nvPr/>
        </p:nvSpPr>
        <p:spPr bwMode="auto">
          <a:xfrm>
            <a:off x="9662504" y="2971557"/>
            <a:ext cx="2011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TLD DNS server</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95" name="Group 86">
            <a:extLst>
              <a:ext uri="{FF2B5EF4-FFF2-40B4-BE49-F238E27FC236}">
                <a16:creationId xmlns:a16="http://schemas.microsoft.com/office/drawing/2014/main" id="{75CA10E2-E46A-8244-A966-A51F3D99FE14}"/>
              </a:ext>
            </a:extLst>
          </p:cNvPr>
          <p:cNvGrpSpPr>
            <a:grpSpLocks/>
          </p:cNvGrpSpPr>
          <p:nvPr/>
        </p:nvGrpSpPr>
        <p:grpSpPr bwMode="auto">
          <a:xfrm flipH="1">
            <a:off x="10526900" y="4590027"/>
            <a:ext cx="787391" cy="614055"/>
            <a:chOff x="-44" y="1473"/>
            <a:chExt cx="981" cy="1105"/>
          </a:xfrm>
        </p:grpSpPr>
        <p:pic>
          <p:nvPicPr>
            <p:cNvPr id="196" name="Picture 87" descr="desktop_computer_stylized_medium">
              <a:extLst>
                <a:ext uri="{FF2B5EF4-FFF2-40B4-BE49-F238E27FC236}">
                  <a16:creationId xmlns:a16="http://schemas.microsoft.com/office/drawing/2014/main" id="{71723812-15F4-5248-BF42-895CB471A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Freeform 88">
              <a:extLst>
                <a:ext uri="{FF2B5EF4-FFF2-40B4-BE49-F238E27FC236}">
                  <a16:creationId xmlns:a16="http://schemas.microsoft.com/office/drawing/2014/main" id="{4B3596A6-2AD0-DC45-8E8C-2A75454E7B1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8" name="Group 89">
            <a:extLst>
              <a:ext uri="{FF2B5EF4-FFF2-40B4-BE49-F238E27FC236}">
                <a16:creationId xmlns:a16="http://schemas.microsoft.com/office/drawing/2014/main" id="{06C72D69-BC87-104E-99A1-1FE2BBFDF3AB}"/>
              </a:ext>
            </a:extLst>
          </p:cNvPr>
          <p:cNvGrpSpPr>
            <a:grpSpLocks/>
          </p:cNvGrpSpPr>
          <p:nvPr/>
        </p:nvGrpSpPr>
        <p:grpSpPr bwMode="auto">
          <a:xfrm>
            <a:off x="5099109" y="3053085"/>
            <a:ext cx="883580" cy="766310"/>
            <a:chOff x="-44" y="1473"/>
            <a:chExt cx="981" cy="1105"/>
          </a:xfrm>
        </p:grpSpPr>
        <p:pic>
          <p:nvPicPr>
            <p:cNvPr id="199" name="Picture 90" descr="desktop_computer_stylized_medium">
              <a:extLst>
                <a:ext uri="{FF2B5EF4-FFF2-40B4-BE49-F238E27FC236}">
                  <a16:creationId xmlns:a16="http://schemas.microsoft.com/office/drawing/2014/main" id="{8EECB2CE-1B4C-2746-A9F6-C35C4B960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Freeform 91">
              <a:extLst>
                <a:ext uri="{FF2B5EF4-FFF2-40B4-BE49-F238E27FC236}">
                  <a16:creationId xmlns:a16="http://schemas.microsoft.com/office/drawing/2014/main" id="{D65AC841-4780-A94B-9F97-1107EEE46B3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01" name="Group 125">
            <a:extLst>
              <a:ext uri="{FF2B5EF4-FFF2-40B4-BE49-F238E27FC236}">
                <a16:creationId xmlns:a16="http://schemas.microsoft.com/office/drawing/2014/main" id="{724CF7FE-3214-0741-AD8D-7483973CF725}"/>
              </a:ext>
            </a:extLst>
          </p:cNvPr>
          <p:cNvGrpSpPr>
            <a:grpSpLocks/>
          </p:cNvGrpSpPr>
          <p:nvPr/>
        </p:nvGrpSpPr>
        <p:grpSpPr bwMode="auto">
          <a:xfrm>
            <a:off x="9410102" y="4528230"/>
            <a:ext cx="390525" cy="641350"/>
            <a:chOff x="4140" y="429"/>
            <a:chExt cx="1425" cy="2396"/>
          </a:xfrm>
        </p:grpSpPr>
        <p:sp>
          <p:nvSpPr>
            <p:cNvPr id="202" name="Freeform 126">
              <a:extLst>
                <a:ext uri="{FF2B5EF4-FFF2-40B4-BE49-F238E27FC236}">
                  <a16:creationId xmlns:a16="http://schemas.microsoft.com/office/drawing/2014/main" id="{430EC70E-0BF7-F44C-8DEF-C9A33626DAB5}"/>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3" name="Rectangle 127">
              <a:extLst>
                <a:ext uri="{FF2B5EF4-FFF2-40B4-BE49-F238E27FC236}">
                  <a16:creationId xmlns:a16="http://schemas.microsoft.com/office/drawing/2014/main" id="{6C288CD0-9AED-1548-9DEF-7CF8E72A0FEF}"/>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4" name="Freeform 128">
              <a:extLst>
                <a:ext uri="{FF2B5EF4-FFF2-40B4-BE49-F238E27FC236}">
                  <a16:creationId xmlns:a16="http://schemas.microsoft.com/office/drawing/2014/main" id="{08551039-74E8-F44D-8449-133AF9BF857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 name="Freeform 129">
              <a:extLst>
                <a:ext uri="{FF2B5EF4-FFF2-40B4-BE49-F238E27FC236}">
                  <a16:creationId xmlns:a16="http://schemas.microsoft.com/office/drawing/2014/main" id="{D41FFC6C-D9E1-E74F-BF15-4894E774B64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6" name="Rectangle 130">
              <a:extLst>
                <a:ext uri="{FF2B5EF4-FFF2-40B4-BE49-F238E27FC236}">
                  <a16:creationId xmlns:a16="http://schemas.microsoft.com/office/drawing/2014/main" id="{4AA5429D-F727-884E-96D1-EA63944E58CA}"/>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7" name="Group 131">
              <a:extLst>
                <a:ext uri="{FF2B5EF4-FFF2-40B4-BE49-F238E27FC236}">
                  <a16:creationId xmlns:a16="http://schemas.microsoft.com/office/drawing/2014/main" id="{9CE31B7B-945E-6B44-B446-849D24418C13}"/>
                </a:ext>
              </a:extLst>
            </p:cNvPr>
            <p:cNvGrpSpPr>
              <a:grpSpLocks/>
            </p:cNvGrpSpPr>
            <p:nvPr/>
          </p:nvGrpSpPr>
          <p:grpSpPr bwMode="auto">
            <a:xfrm>
              <a:off x="4749" y="668"/>
              <a:ext cx="581" cy="145"/>
              <a:chOff x="614" y="2568"/>
              <a:chExt cx="725" cy="139"/>
            </a:xfrm>
          </p:grpSpPr>
          <p:sp>
            <p:nvSpPr>
              <p:cNvPr id="232" name="AutoShape 132">
                <a:extLst>
                  <a:ext uri="{FF2B5EF4-FFF2-40B4-BE49-F238E27FC236}">
                    <a16:creationId xmlns:a16="http://schemas.microsoft.com/office/drawing/2014/main" id="{FA2F0F31-D516-1C43-8236-266B26AEF700}"/>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3" name="AutoShape 133">
                <a:extLst>
                  <a:ext uri="{FF2B5EF4-FFF2-40B4-BE49-F238E27FC236}">
                    <a16:creationId xmlns:a16="http://schemas.microsoft.com/office/drawing/2014/main" id="{6EC2A0FB-C35E-CF41-B938-33BF0264E127}"/>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08" name="Rectangle 134">
              <a:extLst>
                <a:ext uri="{FF2B5EF4-FFF2-40B4-BE49-F238E27FC236}">
                  <a16:creationId xmlns:a16="http://schemas.microsoft.com/office/drawing/2014/main" id="{9298A98E-EDE0-4B4A-9352-BE6FAE720E5D}"/>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9" name="Group 135">
              <a:extLst>
                <a:ext uri="{FF2B5EF4-FFF2-40B4-BE49-F238E27FC236}">
                  <a16:creationId xmlns:a16="http://schemas.microsoft.com/office/drawing/2014/main" id="{C311DEB1-8226-3E48-8DA5-613E18CFA3A2}"/>
                </a:ext>
              </a:extLst>
            </p:cNvPr>
            <p:cNvGrpSpPr>
              <a:grpSpLocks/>
            </p:cNvGrpSpPr>
            <p:nvPr/>
          </p:nvGrpSpPr>
          <p:grpSpPr bwMode="auto">
            <a:xfrm>
              <a:off x="4747" y="994"/>
              <a:ext cx="581" cy="134"/>
              <a:chOff x="614" y="2568"/>
              <a:chExt cx="725" cy="139"/>
            </a:xfrm>
          </p:grpSpPr>
          <p:sp>
            <p:nvSpPr>
              <p:cNvPr id="230" name="AutoShape 136">
                <a:extLst>
                  <a:ext uri="{FF2B5EF4-FFF2-40B4-BE49-F238E27FC236}">
                    <a16:creationId xmlns:a16="http://schemas.microsoft.com/office/drawing/2014/main" id="{E45D0285-F719-874E-AD50-E3F288277507}"/>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1" name="AutoShape 137">
                <a:extLst>
                  <a:ext uri="{FF2B5EF4-FFF2-40B4-BE49-F238E27FC236}">
                    <a16:creationId xmlns:a16="http://schemas.microsoft.com/office/drawing/2014/main" id="{BE16FE12-6196-EF46-A169-0C2675EA5172}"/>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0" name="Rectangle 138">
              <a:extLst>
                <a:ext uri="{FF2B5EF4-FFF2-40B4-BE49-F238E27FC236}">
                  <a16:creationId xmlns:a16="http://schemas.microsoft.com/office/drawing/2014/main" id="{A7531C2D-AF11-3642-9C87-3B93BEDD636F}"/>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1" name="Rectangle 139">
              <a:extLst>
                <a:ext uri="{FF2B5EF4-FFF2-40B4-BE49-F238E27FC236}">
                  <a16:creationId xmlns:a16="http://schemas.microsoft.com/office/drawing/2014/main" id="{06C1B7AC-1454-714B-A50F-7F9B42D779C2}"/>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2" name="Group 140">
              <a:extLst>
                <a:ext uri="{FF2B5EF4-FFF2-40B4-BE49-F238E27FC236}">
                  <a16:creationId xmlns:a16="http://schemas.microsoft.com/office/drawing/2014/main" id="{86C62EBF-E65E-4D4B-884D-BA39C6A8B294}"/>
                </a:ext>
              </a:extLst>
            </p:cNvPr>
            <p:cNvGrpSpPr>
              <a:grpSpLocks/>
            </p:cNvGrpSpPr>
            <p:nvPr/>
          </p:nvGrpSpPr>
          <p:grpSpPr bwMode="auto">
            <a:xfrm>
              <a:off x="4735" y="1627"/>
              <a:ext cx="582" cy="151"/>
              <a:chOff x="614" y="2568"/>
              <a:chExt cx="725" cy="139"/>
            </a:xfrm>
          </p:grpSpPr>
          <p:sp>
            <p:nvSpPr>
              <p:cNvPr id="228" name="AutoShape 141">
                <a:extLst>
                  <a:ext uri="{FF2B5EF4-FFF2-40B4-BE49-F238E27FC236}">
                    <a16:creationId xmlns:a16="http://schemas.microsoft.com/office/drawing/2014/main" id="{A3E87978-B7EB-E644-B3A8-D8FDCF7E81E2}"/>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9" name="AutoShape 142">
                <a:extLst>
                  <a:ext uri="{FF2B5EF4-FFF2-40B4-BE49-F238E27FC236}">
                    <a16:creationId xmlns:a16="http://schemas.microsoft.com/office/drawing/2014/main" id="{91E0D4CD-2CBB-DD47-8147-BE3E03C9659B}"/>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3" name="Freeform 143">
              <a:extLst>
                <a:ext uri="{FF2B5EF4-FFF2-40B4-BE49-F238E27FC236}">
                  <a16:creationId xmlns:a16="http://schemas.microsoft.com/office/drawing/2014/main" id="{0D682965-15A3-3541-A789-479A4780020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4" name="Group 144">
              <a:extLst>
                <a:ext uri="{FF2B5EF4-FFF2-40B4-BE49-F238E27FC236}">
                  <a16:creationId xmlns:a16="http://schemas.microsoft.com/office/drawing/2014/main" id="{0C8D690A-21E1-4146-83A5-7245CAEA839E}"/>
                </a:ext>
              </a:extLst>
            </p:cNvPr>
            <p:cNvGrpSpPr>
              <a:grpSpLocks/>
            </p:cNvGrpSpPr>
            <p:nvPr/>
          </p:nvGrpSpPr>
          <p:grpSpPr bwMode="auto">
            <a:xfrm>
              <a:off x="4739" y="1327"/>
              <a:ext cx="582" cy="139"/>
              <a:chOff x="614" y="2568"/>
              <a:chExt cx="725" cy="139"/>
            </a:xfrm>
          </p:grpSpPr>
          <p:sp>
            <p:nvSpPr>
              <p:cNvPr id="226" name="AutoShape 145">
                <a:extLst>
                  <a:ext uri="{FF2B5EF4-FFF2-40B4-BE49-F238E27FC236}">
                    <a16:creationId xmlns:a16="http://schemas.microsoft.com/office/drawing/2014/main" id="{7C15E592-E347-A846-AC9F-C18905A61775}"/>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7" name="AutoShape 146">
                <a:extLst>
                  <a:ext uri="{FF2B5EF4-FFF2-40B4-BE49-F238E27FC236}">
                    <a16:creationId xmlns:a16="http://schemas.microsoft.com/office/drawing/2014/main" id="{3D0AF765-217C-594C-B21E-869B0884A29A}"/>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5" name="Rectangle 147">
              <a:extLst>
                <a:ext uri="{FF2B5EF4-FFF2-40B4-BE49-F238E27FC236}">
                  <a16:creationId xmlns:a16="http://schemas.microsoft.com/office/drawing/2014/main" id="{4C635A33-8E8F-7D44-92DB-F6F09BFD8CF3}"/>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6" name="Freeform 148">
              <a:extLst>
                <a:ext uri="{FF2B5EF4-FFF2-40B4-BE49-F238E27FC236}">
                  <a16:creationId xmlns:a16="http://schemas.microsoft.com/office/drawing/2014/main" id="{4B503159-D00F-C640-B18B-72CCC4B303A9}"/>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7" name="Freeform 149">
              <a:extLst>
                <a:ext uri="{FF2B5EF4-FFF2-40B4-BE49-F238E27FC236}">
                  <a16:creationId xmlns:a16="http://schemas.microsoft.com/office/drawing/2014/main" id="{83A278D9-086C-BE47-BA0D-A1CB49B9DC52}"/>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8" name="Oval 150">
              <a:extLst>
                <a:ext uri="{FF2B5EF4-FFF2-40B4-BE49-F238E27FC236}">
                  <a16:creationId xmlns:a16="http://schemas.microsoft.com/office/drawing/2014/main" id="{71B59C46-33D8-EC4A-A0CA-4AF6B7EE7363}"/>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9" name="Freeform 151">
              <a:extLst>
                <a:ext uri="{FF2B5EF4-FFF2-40B4-BE49-F238E27FC236}">
                  <a16:creationId xmlns:a16="http://schemas.microsoft.com/office/drawing/2014/main" id="{3C577FAB-12B4-CA48-B90D-D923F716873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0" name="AutoShape 152">
              <a:extLst>
                <a:ext uri="{FF2B5EF4-FFF2-40B4-BE49-F238E27FC236}">
                  <a16:creationId xmlns:a16="http://schemas.microsoft.com/office/drawing/2014/main" id="{0744BC6B-A26A-7E49-A677-B90EDB08F57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1" name="AutoShape 153">
              <a:extLst>
                <a:ext uri="{FF2B5EF4-FFF2-40B4-BE49-F238E27FC236}">
                  <a16:creationId xmlns:a16="http://schemas.microsoft.com/office/drawing/2014/main" id="{574AC8BD-9D1C-FB42-BD21-1A786B862E34}"/>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2" name="Oval 154">
              <a:extLst>
                <a:ext uri="{FF2B5EF4-FFF2-40B4-BE49-F238E27FC236}">
                  <a16:creationId xmlns:a16="http://schemas.microsoft.com/office/drawing/2014/main" id="{5AFE8D2C-0569-3047-AB73-8A9B37AF1F22}"/>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3" name="Oval 155">
              <a:extLst>
                <a:ext uri="{FF2B5EF4-FFF2-40B4-BE49-F238E27FC236}">
                  <a16:creationId xmlns:a16="http://schemas.microsoft.com/office/drawing/2014/main" id="{83B0123B-44CF-B845-B272-496DEB2388A1}"/>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24" name="Oval 156">
              <a:extLst>
                <a:ext uri="{FF2B5EF4-FFF2-40B4-BE49-F238E27FC236}">
                  <a16:creationId xmlns:a16="http://schemas.microsoft.com/office/drawing/2014/main" id="{FF7ABF78-07FF-FD40-9233-2EC92E7CBA90}"/>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5" name="Rectangle 157">
              <a:extLst>
                <a:ext uri="{FF2B5EF4-FFF2-40B4-BE49-F238E27FC236}">
                  <a16:creationId xmlns:a16="http://schemas.microsoft.com/office/drawing/2014/main" id="{D41F5C27-E8BB-6440-8D30-59C3961E0B1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34" name="Group 158">
            <a:extLst>
              <a:ext uri="{FF2B5EF4-FFF2-40B4-BE49-F238E27FC236}">
                <a16:creationId xmlns:a16="http://schemas.microsoft.com/office/drawing/2014/main" id="{AEB56919-E56B-7E4E-A7D7-98A288C3B252}"/>
              </a:ext>
            </a:extLst>
          </p:cNvPr>
          <p:cNvGrpSpPr>
            <a:grpSpLocks/>
          </p:cNvGrpSpPr>
          <p:nvPr/>
        </p:nvGrpSpPr>
        <p:grpSpPr bwMode="auto">
          <a:xfrm>
            <a:off x="7406677" y="3015343"/>
            <a:ext cx="390525" cy="641350"/>
            <a:chOff x="4140" y="429"/>
            <a:chExt cx="1425" cy="2396"/>
          </a:xfrm>
        </p:grpSpPr>
        <p:sp>
          <p:nvSpPr>
            <p:cNvPr id="235" name="Freeform 159">
              <a:extLst>
                <a:ext uri="{FF2B5EF4-FFF2-40B4-BE49-F238E27FC236}">
                  <a16:creationId xmlns:a16="http://schemas.microsoft.com/office/drawing/2014/main" id="{86964676-09BA-2F4D-8E07-76EACFD1A54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6" name="Rectangle 160">
              <a:extLst>
                <a:ext uri="{FF2B5EF4-FFF2-40B4-BE49-F238E27FC236}">
                  <a16:creationId xmlns:a16="http://schemas.microsoft.com/office/drawing/2014/main" id="{FFAAD933-7081-1940-82D8-3553DCB0848F}"/>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7" name="Freeform 161">
              <a:extLst>
                <a:ext uri="{FF2B5EF4-FFF2-40B4-BE49-F238E27FC236}">
                  <a16:creationId xmlns:a16="http://schemas.microsoft.com/office/drawing/2014/main" id="{D61BDCB9-8C30-1C44-A8F2-0EC38672874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8" name="Freeform 162">
              <a:extLst>
                <a:ext uri="{FF2B5EF4-FFF2-40B4-BE49-F238E27FC236}">
                  <a16:creationId xmlns:a16="http://schemas.microsoft.com/office/drawing/2014/main" id="{3E122E01-84B9-6E48-861A-BEEBD7F67210}"/>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9" name="Rectangle 163">
              <a:extLst>
                <a:ext uri="{FF2B5EF4-FFF2-40B4-BE49-F238E27FC236}">
                  <a16:creationId xmlns:a16="http://schemas.microsoft.com/office/drawing/2014/main" id="{3AD89C6E-5869-C84E-94DF-DD538886311B}"/>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0" name="Group 164">
              <a:extLst>
                <a:ext uri="{FF2B5EF4-FFF2-40B4-BE49-F238E27FC236}">
                  <a16:creationId xmlns:a16="http://schemas.microsoft.com/office/drawing/2014/main" id="{919F3CC7-4090-E54D-9BA9-E092A8C81028}"/>
                </a:ext>
              </a:extLst>
            </p:cNvPr>
            <p:cNvGrpSpPr>
              <a:grpSpLocks/>
            </p:cNvGrpSpPr>
            <p:nvPr/>
          </p:nvGrpSpPr>
          <p:grpSpPr bwMode="auto">
            <a:xfrm>
              <a:off x="4749" y="668"/>
              <a:ext cx="581" cy="145"/>
              <a:chOff x="614" y="2568"/>
              <a:chExt cx="725" cy="139"/>
            </a:xfrm>
          </p:grpSpPr>
          <p:sp>
            <p:nvSpPr>
              <p:cNvPr id="265" name="AutoShape 165">
                <a:extLst>
                  <a:ext uri="{FF2B5EF4-FFF2-40B4-BE49-F238E27FC236}">
                    <a16:creationId xmlns:a16="http://schemas.microsoft.com/office/drawing/2014/main" id="{EAE6002E-6A1D-0B48-BA81-7D9DEC70453A}"/>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6" name="AutoShape 166">
                <a:extLst>
                  <a:ext uri="{FF2B5EF4-FFF2-40B4-BE49-F238E27FC236}">
                    <a16:creationId xmlns:a16="http://schemas.microsoft.com/office/drawing/2014/main" id="{CAA5444A-9857-9149-867E-5562C085E14D}"/>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1" name="Rectangle 167">
              <a:extLst>
                <a:ext uri="{FF2B5EF4-FFF2-40B4-BE49-F238E27FC236}">
                  <a16:creationId xmlns:a16="http://schemas.microsoft.com/office/drawing/2014/main" id="{93E34643-2646-D44C-9D6D-91A5B1C18A70}"/>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2" name="Group 168">
              <a:extLst>
                <a:ext uri="{FF2B5EF4-FFF2-40B4-BE49-F238E27FC236}">
                  <a16:creationId xmlns:a16="http://schemas.microsoft.com/office/drawing/2014/main" id="{652E8D93-E5DE-A34F-9D29-89AB07D0566D}"/>
                </a:ext>
              </a:extLst>
            </p:cNvPr>
            <p:cNvGrpSpPr>
              <a:grpSpLocks/>
            </p:cNvGrpSpPr>
            <p:nvPr/>
          </p:nvGrpSpPr>
          <p:grpSpPr bwMode="auto">
            <a:xfrm>
              <a:off x="4747" y="994"/>
              <a:ext cx="581" cy="134"/>
              <a:chOff x="614" y="2568"/>
              <a:chExt cx="725" cy="139"/>
            </a:xfrm>
          </p:grpSpPr>
          <p:sp>
            <p:nvSpPr>
              <p:cNvPr id="263" name="AutoShape 169">
                <a:extLst>
                  <a:ext uri="{FF2B5EF4-FFF2-40B4-BE49-F238E27FC236}">
                    <a16:creationId xmlns:a16="http://schemas.microsoft.com/office/drawing/2014/main" id="{AA26172B-FDFE-3D4E-9541-B9BC052C10D3}"/>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AutoShape 170">
                <a:extLst>
                  <a:ext uri="{FF2B5EF4-FFF2-40B4-BE49-F238E27FC236}">
                    <a16:creationId xmlns:a16="http://schemas.microsoft.com/office/drawing/2014/main" id="{521BB6A8-6D33-7E40-B79B-A911E9D1C5DD}"/>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3" name="Rectangle 171">
              <a:extLst>
                <a:ext uri="{FF2B5EF4-FFF2-40B4-BE49-F238E27FC236}">
                  <a16:creationId xmlns:a16="http://schemas.microsoft.com/office/drawing/2014/main" id="{FF73D9CC-AAAC-D341-85A2-89BC26B91B86}"/>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4" name="Rectangle 172">
              <a:extLst>
                <a:ext uri="{FF2B5EF4-FFF2-40B4-BE49-F238E27FC236}">
                  <a16:creationId xmlns:a16="http://schemas.microsoft.com/office/drawing/2014/main" id="{B810EEDB-015F-FD45-9174-E980EC5FAAC1}"/>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5" name="Group 173">
              <a:extLst>
                <a:ext uri="{FF2B5EF4-FFF2-40B4-BE49-F238E27FC236}">
                  <a16:creationId xmlns:a16="http://schemas.microsoft.com/office/drawing/2014/main" id="{2E72AE40-DCC2-4948-AD2E-564A2B8A82AA}"/>
                </a:ext>
              </a:extLst>
            </p:cNvPr>
            <p:cNvGrpSpPr>
              <a:grpSpLocks/>
            </p:cNvGrpSpPr>
            <p:nvPr/>
          </p:nvGrpSpPr>
          <p:grpSpPr bwMode="auto">
            <a:xfrm>
              <a:off x="4735" y="1627"/>
              <a:ext cx="582" cy="151"/>
              <a:chOff x="614" y="2568"/>
              <a:chExt cx="725" cy="139"/>
            </a:xfrm>
          </p:grpSpPr>
          <p:sp>
            <p:nvSpPr>
              <p:cNvPr id="261" name="AutoShape 174">
                <a:extLst>
                  <a:ext uri="{FF2B5EF4-FFF2-40B4-BE49-F238E27FC236}">
                    <a16:creationId xmlns:a16="http://schemas.microsoft.com/office/drawing/2014/main" id="{D9D1958B-0DAA-074E-A39D-ABDA1EA5B0E0}"/>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2" name="AutoShape 175">
                <a:extLst>
                  <a:ext uri="{FF2B5EF4-FFF2-40B4-BE49-F238E27FC236}">
                    <a16:creationId xmlns:a16="http://schemas.microsoft.com/office/drawing/2014/main" id="{8EFD2DEF-75B3-4B4C-BB17-5FDA1DFD916E}"/>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6" name="Freeform 176">
              <a:extLst>
                <a:ext uri="{FF2B5EF4-FFF2-40B4-BE49-F238E27FC236}">
                  <a16:creationId xmlns:a16="http://schemas.microsoft.com/office/drawing/2014/main" id="{A52917D9-2F4F-8A4E-A096-B778F3B9769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47" name="Group 177">
              <a:extLst>
                <a:ext uri="{FF2B5EF4-FFF2-40B4-BE49-F238E27FC236}">
                  <a16:creationId xmlns:a16="http://schemas.microsoft.com/office/drawing/2014/main" id="{8476C934-1025-054C-BF2F-A686380677C4}"/>
                </a:ext>
              </a:extLst>
            </p:cNvPr>
            <p:cNvGrpSpPr>
              <a:grpSpLocks/>
            </p:cNvGrpSpPr>
            <p:nvPr/>
          </p:nvGrpSpPr>
          <p:grpSpPr bwMode="auto">
            <a:xfrm>
              <a:off x="4739" y="1327"/>
              <a:ext cx="582" cy="139"/>
              <a:chOff x="614" y="2568"/>
              <a:chExt cx="725" cy="139"/>
            </a:xfrm>
          </p:grpSpPr>
          <p:sp>
            <p:nvSpPr>
              <p:cNvPr id="259" name="AutoShape 178">
                <a:extLst>
                  <a:ext uri="{FF2B5EF4-FFF2-40B4-BE49-F238E27FC236}">
                    <a16:creationId xmlns:a16="http://schemas.microsoft.com/office/drawing/2014/main" id="{8DF96225-9AB2-AB48-9090-A03A165D9032}"/>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AutoShape 179">
                <a:extLst>
                  <a:ext uri="{FF2B5EF4-FFF2-40B4-BE49-F238E27FC236}">
                    <a16:creationId xmlns:a16="http://schemas.microsoft.com/office/drawing/2014/main" id="{B48F8DCA-7FC5-4D49-89FD-957B141759A4}"/>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48" name="Rectangle 180">
              <a:extLst>
                <a:ext uri="{FF2B5EF4-FFF2-40B4-BE49-F238E27FC236}">
                  <a16:creationId xmlns:a16="http://schemas.microsoft.com/office/drawing/2014/main" id="{82DD01ED-CC62-8E44-B4AF-5AB162B45768}"/>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9" name="Freeform 181">
              <a:extLst>
                <a:ext uri="{FF2B5EF4-FFF2-40B4-BE49-F238E27FC236}">
                  <a16:creationId xmlns:a16="http://schemas.microsoft.com/office/drawing/2014/main" id="{02E0A0DA-75BD-A54E-BFBE-1053BAA47AC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0" name="Freeform 182">
              <a:extLst>
                <a:ext uri="{FF2B5EF4-FFF2-40B4-BE49-F238E27FC236}">
                  <a16:creationId xmlns:a16="http://schemas.microsoft.com/office/drawing/2014/main" id="{553CF65B-1E90-FF47-BBE8-B5344DE4287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1" name="Oval 183">
              <a:extLst>
                <a:ext uri="{FF2B5EF4-FFF2-40B4-BE49-F238E27FC236}">
                  <a16:creationId xmlns:a16="http://schemas.microsoft.com/office/drawing/2014/main" id="{1CFB15AC-59D4-2B42-9567-80D6F30EC5B3}"/>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2" name="Freeform 184">
              <a:extLst>
                <a:ext uri="{FF2B5EF4-FFF2-40B4-BE49-F238E27FC236}">
                  <a16:creationId xmlns:a16="http://schemas.microsoft.com/office/drawing/2014/main" id="{377D0A48-37B0-984B-9D70-F4CA7EE8ACE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3" name="AutoShape 185">
              <a:extLst>
                <a:ext uri="{FF2B5EF4-FFF2-40B4-BE49-F238E27FC236}">
                  <a16:creationId xmlns:a16="http://schemas.microsoft.com/office/drawing/2014/main" id="{1DF08F1A-8088-4349-B9B6-80E5278DDB04}"/>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4" name="AutoShape 186">
              <a:extLst>
                <a:ext uri="{FF2B5EF4-FFF2-40B4-BE49-F238E27FC236}">
                  <a16:creationId xmlns:a16="http://schemas.microsoft.com/office/drawing/2014/main" id="{AB1FF07F-165E-5C42-A46F-20C492B2AFAF}"/>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Oval 187">
              <a:extLst>
                <a:ext uri="{FF2B5EF4-FFF2-40B4-BE49-F238E27FC236}">
                  <a16:creationId xmlns:a16="http://schemas.microsoft.com/office/drawing/2014/main" id="{246533F9-312A-7949-B6A5-04845D4051FD}"/>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6" name="Oval 188">
              <a:extLst>
                <a:ext uri="{FF2B5EF4-FFF2-40B4-BE49-F238E27FC236}">
                  <a16:creationId xmlns:a16="http://schemas.microsoft.com/office/drawing/2014/main" id="{97B4BE6D-9A58-6C4D-98DB-90F92956E1C8}"/>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7" name="Oval 189">
              <a:extLst>
                <a:ext uri="{FF2B5EF4-FFF2-40B4-BE49-F238E27FC236}">
                  <a16:creationId xmlns:a16="http://schemas.microsoft.com/office/drawing/2014/main" id="{B4E35ECA-82AF-A74F-9E87-BC1C1318FEF5}"/>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Rectangle 190">
              <a:extLst>
                <a:ext uri="{FF2B5EF4-FFF2-40B4-BE49-F238E27FC236}">
                  <a16:creationId xmlns:a16="http://schemas.microsoft.com/office/drawing/2014/main" id="{32338498-7D1E-F249-A1B6-782EAA13ADB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7" name="Group 224">
            <a:extLst>
              <a:ext uri="{FF2B5EF4-FFF2-40B4-BE49-F238E27FC236}">
                <a16:creationId xmlns:a16="http://schemas.microsoft.com/office/drawing/2014/main" id="{3B18C9CF-4DB3-9A45-9F2E-A9E7637C3843}"/>
              </a:ext>
            </a:extLst>
          </p:cNvPr>
          <p:cNvGrpSpPr>
            <a:grpSpLocks/>
          </p:cNvGrpSpPr>
          <p:nvPr/>
        </p:nvGrpSpPr>
        <p:grpSpPr bwMode="auto">
          <a:xfrm>
            <a:off x="8560790" y="1753280"/>
            <a:ext cx="390525" cy="641350"/>
            <a:chOff x="4140" y="429"/>
            <a:chExt cx="1425" cy="2396"/>
          </a:xfrm>
        </p:grpSpPr>
        <p:sp>
          <p:nvSpPr>
            <p:cNvPr id="268" name="Freeform 225">
              <a:extLst>
                <a:ext uri="{FF2B5EF4-FFF2-40B4-BE49-F238E27FC236}">
                  <a16:creationId xmlns:a16="http://schemas.microsoft.com/office/drawing/2014/main" id="{8DE393E4-949F-5A47-87BC-37206D62F2A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9" name="Rectangle 226">
              <a:extLst>
                <a:ext uri="{FF2B5EF4-FFF2-40B4-BE49-F238E27FC236}">
                  <a16:creationId xmlns:a16="http://schemas.microsoft.com/office/drawing/2014/main" id="{45AACD86-831C-7245-8042-0EAB26DDB86A}"/>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0" name="Freeform 227">
              <a:extLst>
                <a:ext uri="{FF2B5EF4-FFF2-40B4-BE49-F238E27FC236}">
                  <a16:creationId xmlns:a16="http://schemas.microsoft.com/office/drawing/2014/main" id="{641EE52D-59FB-874A-8BE7-992D8AB3828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1" name="Freeform 228">
              <a:extLst>
                <a:ext uri="{FF2B5EF4-FFF2-40B4-BE49-F238E27FC236}">
                  <a16:creationId xmlns:a16="http://schemas.microsoft.com/office/drawing/2014/main" id="{745C23B7-E3E7-3244-8E92-2A519BCE450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2" name="Rectangle 229">
              <a:extLst>
                <a:ext uri="{FF2B5EF4-FFF2-40B4-BE49-F238E27FC236}">
                  <a16:creationId xmlns:a16="http://schemas.microsoft.com/office/drawing/2014/main" id="{53F1BA0D-FC18-8F40-B02C-5E5456D41E93}"/>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3" name="Group 230">
              <a:extLst>
                <a:ext uri="{FF2B5EF4-FFF2-40B4-BE49-F238E27FC236}">
                  <a16:creationId xmlns:a16="http://schemas.microsoft.com/office/drawing/2014/main" id="{3BF69572-674D-F94F-AF3E-6360341D0997}"/>
                </a:ext>
              </a:extLst>
            </p:cNvPr>
            <p:cNvGrpSpPr>
              <a:grpSpLocks/>
            </p:cNvGrpSpPr>
            <p:nvPr/>
          </p:nvGrpSpPr>
          <p:grpSpPr bwMode="auto">
            <a:xfrm>
              <a:off x="4749" y="668"/>
              <a:ext cx="581" cy="145"/>
              <a:chOff x="614" y="2568"/>
              <a:chExt cx="725" cy="139"/>
            </a:xfrm>
          </p:grpSpPr>
          <p:sp>
            <p:nvSpPr>
              <p:cNvPr id="298" name="AutoShape 231">
                <a:extLst>
                  <a:ext uri="{FF2B5EF4-FFF2-40B4-BE49-F238E27FC236}">
                    <a16:creationId xmlns:a16="http://schemas.microsoft.com/office/drawing/2014/main" id="{7A3AB9B6-ED54-E640-B88B-6349E66AEC34}"/>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9" name="AutoShape 232">
                <a:extLst>
                  <a:ext uri="{FF2B5EF4-FFF2-40B4-BE49-F238E27FC236}">
                    <a16:creationId xmlns:a16="http://schemas.microsoft.com/office/drawing/2014/main" id="{41885595-164B-5A49-B50B-F202B13B92B8}"/>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4" name="Rectangle 233">
              <a:extLst>
                <a:ext uri="{FF2B5EF4-FFF2-40B4-BE49-F238E27FC236}">
                  <a16:creationId xmlns:a16="http://schemas.microsoft.com/office/drawing/2014/main" id="{1DC47301-CD25-F742-824D-B95A7C78B145}"/>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5" name="Group 234">
              <a:extLst>
                <a:ext uri="{FF2B5EF4-FFF2-40B4-BE49-F238E27FC236}">
                  <a16:creationId xmlns:a16="http://schemas.microsoft.com/office/drawing/2014/main" id="{ABA534FC-B51E-B545-893B-AA2D360102D0}"/>
                </a:ext>
              </a:extLst>
            </p:cNvPr>
            <p:cNvGrpSpPr>
              <a:grpSpLocks/>
            </p:cNvGrpSpPr>
            <p:nvPr/>
          </p:nvGrpSpPr>
          <p:grpSpPr bwMode="auto">
            <a:xfrm>
              <a:off x="4747" y="994"/>
              <a:ext cx="581" cy="134"/>
              <a:chOff x="614" y="2568"/>
              <a:chExt cx="725" cy="139"/>
            </a:xfrm>
          </p:grpSpPr>
          <p:sp>
            <p:nvSpPr>
              <p:cNvPr id="296" name="AutoShape 235">
                <a:extLst>
                  <a:ext uri="{FF2B5EF4-FFF2-40B4-BE49-F238E27FC236}">
                    <a16:creationId xmlns:a16="http://schemas.microsoft.com/office/drawing/2014/main" id="{BF3259EE-323A-7B46-BA99-522FF89692DE}"/>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AutoShape 236">
                <a:extLst>
                  <a:ext uri="{FF2B5EF4-FFF2-40B4-BE49-F238E27FC236}">
                    <a16:creationId xmlns:a16="http://schemas.microsoft.com/office/drawing/2014/main" id="{773E2C4B-E371-8849-89F1-CB3467DA2283}"/>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6" name="Rectangle 237">
              <a:extLst>
                <a:ext uri="{FF2B5EF4-FFF2-40B4-BE49-F238E27FC236}">
                  <a16:creationId xmlns:a16="http://schemas.microsoft.com/office/drawing/2014/main" id="{65673162-6BD4-FA45-AD7B-65DCCB503847}"/>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7" name="Rectangle 238">
              <a:extLst>
                <a:ext uri="{FF2B5EF4-FFF2-40B4-BE49-F238E27FC236}">
                  <a16:creationId xmlns:a16="http://schemas.microsoft.com/office/drawing/2014/main" id="{EB910949-1BF1-2E43-B251-2F5F6D2BC577}"/>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8" name="Group 239">
              <a:extLst>
                <a:ext uri="{FF2B5EF4-FFF2-40B4-BE49-F238E27FC236}">
                  <a16:creationId xmlns:a16="http://schemas.microsoft.com/office/drawing/2014/main" id="{4ABA0E07-42B3-1C4B-A798-B21B74119139}"/>
                </a:ext>
              </a:extLst>
            </p:cNvPr>
            <p:cNvGrpSpPr>
              <a:grpSpLocks/>
            </p:cNvGrpSpPr>
            <p:nvPr/>
          </p:nvGrpSpPr>
          <p:grpSpPr bwMode="auto">
            <a:xfrm>
              <a:off x="4735" y="1627"/>
              <a:ext cx="582" cy="151"/>
              <a:chOff x="614" y="2568"/>
              <a:chExt cx="725" cy="139"/>
            </a:xfrm>
          </p:grpSpPr>
          <p:sp>
            <p:nvSpPr>
              <p:cNvPr id="294" name="AutoShape 240">
                <a:extLst>
                  <a:ext uri="{FF2B5EF4-FFF2-40B4-BE49-F238E27FC236}">
                    <a16:creationId xmlns:a16="http://schemas.microsoft.com/office/drawing/2014/main" id="{833C6885-DF73-A44C-AF35-71696A34447D}"/>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AutoShape 241">
                <a:extLst>
                  <a:ext uri="{FF2B5EF4-FFF2-40B4-BE49-F238E27FC236}">
                    <a16:creationId xmlns:a16="http://schemas.microsoft.com/office/drawing/2014/main" id="{00053469-6811-F146-9041-0E9ADB93CF5D}"/>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9" name="Freeform 242">
              <a:extLst>
                <a:ext uri="{FF2B5EF4-FFF2-40B4-BE49-F238E27FC236}">
                  <a16:creationId xmlns:a16="http://schemas.microsoft.com/office/drawing/2014/main" id="{E93D621E-BD5E-4F41-B292-1FF1D9FD989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80" name="Group 243">
              <a:extLst>
                <a:ext uri="{FF2B5EF4-FFF2-40B4-BE49-F238E27FC236}">
                  <a16:creationId xmlns:a16="http://schemas.microsoft.com/office/drawing/2014/main" id="{D2A4152B-1063-5545-AFB4-C764C9E38D4B}"/>
                </a:ext>
              </a:extLst>
            </p:cNvPr>
            <p:cNvGrpSpPr>
              <a:grpSpLocks/>
            </p:cNvGrpSpPr>
            <p:nvPr/>
          </p:nvGrpSpPr>
          <p:grpSpPr bwMode="auto">
            <a:xfrm>
              <a:off x="4739" y="1327"/>
              <a:ext cx="582" cy="139"/>
              <a:chOff x="614" y="2568"/>
              <a:chExt cx="725" cy="139"/>
            </a:xfrm>
          </p:grpSpPr>
          <p:sp>
            <p:nvSpPr>
              <p:cNvPr id="292" name="AutoShape 244">
                <a:extLst>
                  <a:ext uri="{FF2B5EF4-FFF2-40B4-BE49-F238E27FC236}">
                    <a16:creationId xmlns:a16="http://schemas.microsoft.com/office/drawing/2014/main" id="{91B44A19-99F5-3246-B452-E6974C388207}"/>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AutoShape 245">
                <a:extLst>
                  <a:ext uri="{FF2B5EF4-FFF2-40B4-BE49-F238E27FC236}">
                    <a16:creationId xmlns:a16="http://schemas.microsoft.com/office/drawing/2014/main" id="{CE7C0896-4736-8044-B538-F09471477D4A}"/>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1" name="Rectangle 246">
              <a:extLst>
                <a:ext uri="{FF2B5EF4-FFF2-40B4-BE49-F238E27FC236}">
                  <a16:creationId xmlns:a16="http://schemas.microsoft.com/office/drawing/2014/main" id="{1D6C13B5-BF0F-554A-9CE4-3F075F93792E}"/>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2" name="Freeform 247">
              <a:extLst>
                <a:ext uri="{FF2B5EF4-FFF2-40B4-BE49-F238E27FC236}">
                  <a16:creationId xmlns:a16="http://schemas.microsoft.com/office/drawing/2014/main" id="{0F3FBF0A-EAF4-094D-A874-245423181CE6}"/>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Freeform 248">
              <a:extLst>
                <a:ext uri="{FF2B5EF4-FFF2-40B4-BE49-F238E27FC236}">
                  <a16:creationId xmlns:a16="http://schemas.microsoft.com/office/drawing/2014/main" id="{EC002925-BD09-784A-9BB4-2AD299FA2E8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4" name="Oval 249">
              <a:extLst>
                <a:ext uri="{FF2B5EF4-FFF2-40B4-BE49-F238E27FC236}">
                  <a16:creationId xmlns:a16="http://schemas.microsoft.com/office/drawing/2014/main" id="{21E73907-A81B-E540-A734-D855A8052176}"/>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5" name="Freeform 250">
              <a:extLst>
                <a:ext uri="{FF2B5EF4-FFF2-40B4-BE49-F238E27FC236}">
                  <a16:creationId xmlns:a16="http://schemas.microsoft.com/office/drawing/2014/main" id="{7B38A468-42E7-2245-BA7B-6136A448660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AutoShape 251">
              <a:extLst>
                <a:ext uri="{FF2B5EF4-FFF2-40B4-BE49-F238E27FC236}">
                  <a16:creationId xmlns:a16="http://schemas.microsoft.com/office/drawing/2014/main" id="{F798831B-76D3-634B-A1D7-73487DB6F3D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7" name="AutoShape 252">
              <a:extLst>
                <a:ext uri="{FF2B5EF4-FFF2-40B4-BE49-F238E27FC236}">
                  <a16:creationId xmlns:a16="http://schemas.microsoft.com/office/drawing/2014/main" id="{93B2ADD1-628A-5B4D-960D-449954DF90D0}"/>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8" name="Oval 253">
              <a:extLst>
                <a:ext uri="{FF2B5EF4-FFF2-40B4-BE49-F238E27FC236}">
                  <a16:creationId xmlns:a16="http://schemas.microsoft.com/office/drawing/2014/main" id="{359740D7-3452-8745-AD4F-78F1EAE69A21}"/>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9" name="Oval 254">
              <a:extLst>
                <a:ext uri="{FF2B5EF4-FFF2-40B4-BE49-F238E27FC236}">
                  <a16:creationId xmlns:a16="http://schemas.microsoft.com/office/drawing/2014/main" id="{6953048C-3B45-C945-95BD-05D0D95F965C}"/>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90" name="Oval 255">
              <a:extLst>
                <a:ext uri="{FF2B5EF4-FFF2-40B4-BE49-F238E27FC236}">
                  <a16:creationId xmlns:a16="http://schemas.microsoft.com/office/drawing/2014/main" id="{FCF3244C-B9E8-DF49-A3D0-C0D2140BA811}"/>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Rectangle 256">
              <a:extLst>
                <a:ext uri="{FF2B5EF4-FFF2-40B4-BE49-F238E27FC236}">
                  <a16:creationId xmlns:a16="http://schemas.microsoft.com/office/drawing/2014/main" id="{66CCCCC0-CA45-934C-8FFC-B89439DE40D5}"/>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00" name="Group 257">
            <a:extLst>
              <a:ext uri="{FF2B5EF4-FFF2-40B4-BE49-F238E27FC236}">
                <a16:creationId xmlns:a16="http://schemas.microsoft.com/office/drawing/2014/main" id="{6D88D42C-B784-1546-97B0-1AA7D6A27EC3}"/>
              </a:ext>
            </a:extLst>
          </p:cNvPr>
          <p:cNvGrpSpPr>
            <a:grpSpLocks/>
          </p:cNvGrpSpPr>
          <p:nvPr/>
        </p:nvGrpSpPr>
        <p:grpSpPr bwMode="auto">
          <a:xfrm>
            <a:off x="9376765" y="3005818"/>
            <a:ext cx="390525" cy="641350"/>
            <a:chOff x="4140" y="429"/>
            <a:chExt cx="1425" cy="2396"/>
          </a:xfrm>
        </p:grpSpPr>
        <p:sp>
          <p:nvSpPr>
            <p:cNvPr id="301" name="Freeform 258">
              <a:extLst>
                <a:ext uri="{FF2B5EF4-FFF2-40B4-BE49-F238E27FC236}">
                  <a16:creationId xmlns:a16="http://schemas.microsoft.com/office/drawing/2014/main" id="{702EC307-F8E6-434D-B445-B2F47A942B29}"/>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259">
              <a:extLst>
                <a:ext uri="{FF2B5EF4-FFF2-40B4-BE49-F238E27FC236}">
                  <a16:creationId xmlns:a16="http://schemas.microsoft.com/office/drawing/2014/main" id="{07437252-B53D-9D40-813F-304E5CD00EF6}"/>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3" name="Freeform 260">
              <a:extLst>
                <a:ext uri="{FF2B5EF4-FFF2-40B4-BE49-F238E27FC236}">
                  <a16:creationId xmlns:a16="http://schemas.microsoft.com/office/drawing/2014/main" id="{EC373583-A9BD-FC4E-A47E-4602AA39D0E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4" name="Freeform 261">
              <a:extLst>
                <a:ext uri="{FF2B5EF4-FFF2-40B4-BE49-F238E27FC236}">
                  <a16:creationId xmlns:a16="http://schemas.microsoft.com/office/drawing/2014/main" id="{D1E0B0A0-C834-9D4D-9DDD-D4222C1817F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5" name="Rectangle 262">
              <a:extLst>
                <a:ext uri="{FF2B5EF4-FFF2-40B4-BE49-F238E27FC236}">
                  <a16:creationId xmlns:a16="http://schemas.microsoft.com/office/drawing/2014/main" id="{B2DA4C56-6E4F-4F46-A99C-698FAADDBECE}"/>
                </a:ext>
              </a:extLst>
            </p:cNvPr>
            <p:cNvSpPr>
              <a:spLocks noChangeArrowheads="1"/>
            </p:cNvSpPr>
            <p:nvPr/>
          </p:nvSpPr>
          <p:spPr bwMode="auto">
            <a:xfrm>
              <a:off x="4210" y="696"/>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6" name="Group 263">
              <a:extLst>
                <a:ext uri="{FF2B5EF4-FFF2-40B4-BE49-F238E27FC236}">
                  <a16:creationId xmlns:a16="http://schemas.microsoft.com/office/drawing/2014/main" id="{0476FEFE-2DC6-2148-99D9-A5C054B12CD7}"/>
                </a:ext>
              </a:extLst>
            </p:cNvPr>
            <p:cNvGrpSpPr>
              <a:grpSpLocks/>
            </p:cNvGrpSpPr>
            <p:nvPr/>
          </p:nvGrpSpPr>
          <p:grpSpPr bwMode="auto">
            <a:xfrm>
              <a:off x="4749" y="668"/>
              <a:ext cx="581" cy="145"/>
              <a:chOff x="614" y="2568"/>
              <a:chExt cx="725" cy="139"/>
            </a:xfrm>
          </p:grpSpPr>
          <p:sp>
            <p:nvSpPr>
              <p:cNvPr id="331" name="AutoShape 264">
                <a:extLst>
                  <a:ext uri="{FF2B5EF4-FFF2-40B4-BE49-F238E27FC236}">
                    <a16:creationId xmlns:a16="http://schemas.microsoft.com/office/drawing/2014/main" id="{81145D7E-D3D7-0D4C-A411-943EBD5AA0F6}"/>
                  </a:ext>
                </a:extLst>
              </p:cNvPr>
              <p:cNvSpPr>
                <a:spLocks noChangeArrowheads="1"/>
              </p:cNvSpPr>
              <p:nvPr/>
            </p:nvSpPr>
            <p:spPr bwMode="auto">
              <a:xfrm>
                <a:off x="613" y="2566"/>
                <a:ext cx="723"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AutoShape 265">
                <a:extLst>
                  <a:ext uri="{FF2B5EF4-FFF2-40B4-BE49-F238E27FC236}">
                    <a16:creationId xmlns:a16="http://schemas.microsoft.com/office/drawing/2014/main" id="{67891F44-03D3-CF47-86FB-FB0C31AF6556}"/>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7" name="Rectangle 266">
              <a:extLst>
                <a:ext uri="{FF2B5EF4-FFF2-40B4-BE49-F238E27FC236}">
                  <a16:creationId xmlns:a16="http://schemas.microsoft.com/office/drawing/2014/main" id="{1D029B33-0C7B-864F-B801-978A4B8FD5E1}"/>
                </a:ext>
              </a:extLst>
            </p:cNvPr>
            <p:cNvSpPr>
              <a:spLocks noChangeArrowheads="1"/>
            </p:cNvSpPr>
            <p:nvPr/>
          </p:nvSpPr>
          <p:spPr bwMode="auto">
            <a:xfrm>
              <a:off x="4227" y="1016"/>
              <a:ext cx="591"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8" name="Group 267">
              <a:extLst>
                <a:ext uri="{FF2B5EF4-FFF2-40B4-BE49-F238E27FC236}">
                  <a16:creationId xmlns:a16="http://schemas.microsoft.com/office/drawing/2014/main" id="{8A3352FE-9285-9E4C-BF29-D635003DF954}"/>
                </a:ext>
              </a:extLst>
            </p:cNvPr>
            <p:cNvGrpSpPr>
              <a:grpSpLocks/>
            </p:cNvGrpSpPr>
            <p:nvPr/>
          </p:nvGrpSpPr>
          <p:grpSpPr bwMode="auto">
            <a:xfrm>
              <a:off x="4747" y="994"/>
              <a:ext cx="581" cy="134"/>
              <a:chOff x="614" y="2568"/>
              <a:chExt cx="725" cy="139"/>
            </a:xfrm>
          </p:grpSpPr>
          <p:sp>
            <p:nvSpPr>
              <p:cNvPr id="329" name="AutoShape 268">
                <a:extLst>
                  <a:ext uri="{FF2B5EF4-FFF2-40B4-BE49-F238E27FC236}">
                    <a16:creationId xmlns:a16="http://schemas.microsoft.com/office/drawing/2014/main" id="{CC6637ED-E66A-004E-AE38-F32E55EC540F}"/>
                  </a:ext>
                </a:extLst>
              </p:cNvPr>
              <p:cNvSpPr>
                <a:spLocks noChangeArrowheads="1"/>
              </p:cNvSpPr>
              <p:nvPr/>
            </p:nvSpPr>
            <p:spPr bwMode="auto">
              <a:xfrm>
                <a:off x="616" y="2566"/>
                <a:ext cx="723"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AutoShape 269">
                <a:extLst>
                  <a:ext uri="{FF2B5EF4-FFF2-40B4-BE49-F238E27FC236}">
                    <a16:creationId xmlns:a16="http://schemas.microsoft.com/office/drawing/2014/main" id="{99FAA76E-7386-FC45-ACF1-30D129724B32}"/>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9" name="Rectangle 270">
              <a:extLst>
                <a:ext uri="{FF2B5EF4-FFF2-40B4-BE49-F238E27FC236}">
                  <a16:creationId xmlns:a16="http://schemas.microsoft.com/office/drawing/2014/main" id="{AFCC8C61-44F6-2242-8855-E7238EE55A1B}"/>
                </a:ext>
              </a:extLst>
            </p:cNvPr>
            <p:cNvSpPr>
              <a:spLocks noChangeArrowheads="1"/>
            </p:cNvSpPr>
            <p:nvPr/>
          </p:nvSpPr>
          <p:spPr bwMode="auto">
            <a:xfrm>
              <a:off x="4215" y="1360"/>
              <a:ext cx="597" cy="42"/>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Rectangle 271">
              <a:extLst>
                <a:ext uri="{FF2B5EF4-FFF2-40B4-BE49-F238E27FC236}">
                  <a16:creationId xmlns:a16="http://schemas.microsoft.com/office/drawing/2014/main" id="{5F416F68-F5C3-E047-86DD-2B69313C981C}"/>
                </a:ext>
              </a:extLst>
            </p:cNvPr>
            <p:cNvSpPr>
              <a:spLocks noChangeArrowheads="1"/>
            </p:cNvSpPr>
            <p:nvPr/>
          </p:nvSpPr>
          <p:spPr bwMode="auto">
            <a:xfrm>
              <a:off x="4227" y="1657"/>
              <a:ext cx="597"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11" name="Group 272">
              <a:extLst>
                <a:ext uri="{FF2B5EF4-FFF2-40B4-BE49-F238E27FC236}">
                  <a16:creationId xmlns:a16="http://schemas.microsoft.com/office/drawing/2014/main" id="{63D616E2-37F9-FA41-93A3-EC867A9C9DF3}"/>
                </a:ext>
              </a:extLst>
            </p:cNvPr>
            <p:cNvGrpSpPr>
              <a:grpSpLocks/>
            </p:cNvGrpSpPr>
            <p:nvPr/>
          </p:nvGrpSpPr>
          <p:grpSpPr bwMode="auto">
            <a:xfrm>
              <a:off x="4735" y="1627"/>
              <a:ext cx="582" cy="151"/>
              <a:chOff x="614" y="2568"/>
              <a:chExt cx="725" cy="139"/>
            </a:xfrm>
          </p:grpSpPr>
          <p:sp>
            <p:nvSpPr>
              <p:cNvPr id="327" name="AutoShape 273">
                <a:extLst>
                  <a:ext uri="{FF2B5EF4-FFF2-40B4-BE49-F238E27FC236}">
                    <a16:creationId xmlns:a16="http://schemas.microsoft.com/office/drawing/2014/main" id="{666D6CE3-43E0-B641-9B47-80DA04FB01A3}"/>
                  </a:ext>
                </a:extLst>
              </p:cNvPr>
              <p:cNvSpPr>
                <a:spLocks noChangeArrowheads="1"/>
              </p:cNvSpPr>
              <p:nvPr/>
            </p:nvSpPr>
            <p:spPr bwMode="auto">
              <a:xfrm>
                <a:off x="616" y="2568"/>
                <a:ext cx="722"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AutoShape 274">
                <a:extLst>
                  <a:ext uri="{FF2B5EF4-FFF2-40B4-BE49-F238E27FC236}">
                    <a16:creationId xmlns:a16="http://schemas.microsoft.com/office/drawing/2014/main" id="{D94D4D24-3A62-4346-A4B0-AF4901D56184}"/>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12" name="Freeform 275">
              <a:extLst>
                <a:ext uri="{FF2B5EF4-FFF2-40B4-BE49-F238E27FC236}">
                  <a16:creationId xmlns:a16="http://schemas.microsoft.com/office/drawing/2014/main" id="{5502E20D-D3F9-1445-AE1A-C5A9B7BBB8A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13" name="Group 276">
              <a:extLst>
                <a:ext uri="{FF2B5EF4-FFF2-40B4-BE49-F238E27FC236}">
                  <a16:creationId xmlns:a16="http://schemas.microsoft.com/office/drawing/2014/main" id="{88289607-2CB3-6846-972E-267A38967E1B}"/>
                </a:ext>
              </a:extLst>
            </p:cNvPr>
            <p:cNvGrpSpPr>
              <a:grpSpLocks/>
            </p:cNvGrpSpPr>
            <p:nvPr/>
          </p:nvGrpSpPr>
          <p:grpSpPr bwMode="auto">
            <a:xfrm>
              <a:off x="4739" y="1327"/>
              <a:ext cx="582" cy="139"/>
              <a:chOff x="614" y="2568"/>
              <a:chExt cx="725" cy="139"/>
            </a:xfrm>
          </p:grpSpPr>
          <p:sp>
            <p:nvSpPr>
              <p:cNvPr id="325" name="AutoShape 277">
                <a:extLst>
                  <a:ext uri="{FF2B5EF4-FFF2-40B4-BE49-F238E27FC236}">
                    <a16:creationId xmlns:a16="http://schemas.microsoft.com/office/drawing/2014/main" id="{4D384432-D7DC-704B-9036-8E7B3A29347C}"/>
                  </a:ext>
                </a:extLst>
              </p:cNvPr>
              <p:cNvSpPr>
                <a:spLocks noChangeArrowheads="1"/>
              </p:cNvSpPr>
              <p:nvPr/>
            </p:nvSpPr>
            <p:spPr bwMode="auto">
              <a:xfrm>
                <a:off x="611" y="2566"/>
                <a:ext cx="729"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6" name="AutoShape 278">
                <a:extLst>
                  <a:ext uri="{FF2B5EF4-FFF2-40B4-BE49-F238E27FC236}">
                    <a16:creationId xmlns:a16="http://schemas.microsoft.com/office/drawing/2014/main" id="{D9C2A3A1-5244-A14A-8274-DFC1383E58E8}"/>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14" name="Rectangle 279">
              <a:extLst>
                <a:ext uri="{FF2B5EF4-FFF2-40B4-BE49-F238E27FC236}">
                  <a16:creationId xmlns:a16="http://schemas.microsoft.com/office/drawing/2014/main" id="{B1F8DD2B-C939-2C43-B20B-2B1AD74D4219}"/>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5" name="Freeform 280">
              <a:extLst>
                <a:ext uri="{FF2B5EF4-FFF2-40B4-BE49-F238E27FC236}">
                  <a16:creationId xmlns:a16="http://schemas.microsoft.com/office/drawing/2014/main" id="{F16DC7B2-4515-5543-B12A-6165D6E2E91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Freeform 281">
              <a:extLst>
                <a:ext uri="{FF2B5EF4-FFF2-40B4-BE49-F238E27FC236}">
                  <a16:creationId xmlns:a16="http://schemas.microsoft.com/office/drawing/2014/main" id="{004AE2FC-7231-E64A-BEBE-ADCA412A09E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7" name="Oval 282">
              <a:extLst>
                <a:ext uri="{FF2B5EF4-FFF2-40B4-BE49-F238E27FC236}">
                  <a16:creationId xmlns:a16="http://schemas.microsoft.com/office/drawing/2014/main" id="{5A6BAD53-D0CF-DF42-803B-A591FE492858}"/>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Freeform 283">
              <a:extLst>
                <a:ext uri="{FF2B5EF4-FFF2-40B4-BE49-F238E27FC236}">
                  <a16:creationId xmlns:a16="http://schemas.microsoft.com/office/drawing/2014/main" id="{37D6350E-473C-2F48-8443-85DB0303DB8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9" name="AutoShape 284">
              <a:extLst>
                <a:ext uri="{FF2B5EF4-FFF2-40B4-BE49-F238E27FC236}">
                  <a16:creationId xmlns:a16="http://schemas.microsoft.com/office/drawing/2014/main" id="{BC07E322-3708-CF4A-90EA-569EBA34D238}"/>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285">
              <a:extLst>
                <a:ext uri="{FF2B5EF4-FFF2-40B4-BE49-F238E27FC236}">
                  <a16:creationId xmlns:a16="http://schemas.microsoft.com/office/drawing/2014/main" id="{13CC96E0-B269-1C41-8B8A-26D7B49CC21B}"/>
                </a:ext>
              </a:extLst>
            </p:cNvPr>
            <p:cNvSpPr>
              <a:spLocks noChangeArrowheads="1"/>
            </p:cNvSpPr>
            <p:nvPr/>
          </p:nvSpPr>
          <p:spPr bwMode="auto">
            <a:xfrm>
              <a:off x="4204" y="2712"/>
              <a:ext cx="1072" cy="83"/>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Oval 286">
              <a:extLst>
                <a:ext uri="{FF2B5EF4-FFF2-40B4-BE49-F238E27FC236}">
                  <a16:creationId xmlns:a16="http://schemas.microsoft.com/office/drawing/2014/main" id="{B778BB94-7A1A-2A49-A8EF-9BB086F52551}"/>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Oval 287">
              <a:extLst>
                <a:ext uri="{FF2B5EF4-FFF2-40B4-BE49-F238E27FC236}">
                  <a16:creationId xmlns:a16="http://schemas.microsoft.com/office/drawing/2014/main" id="{F501B229-B7EF-6B41-9F50-357DBD63388F}"/>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23" name="Oval 288">
              <a:extLst>
                <a:ext uri="{FF2B5EF4-FFF2-40B4-BE49-F238E27FC236}">
                  <a16:creationId xmlns:a16="http://schemas.microsoft.com/office/drawing/2014/main" id="{B00DA42E-62A3-B349-A633-497D458569F4}"/>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289">
              <a:extLst>
                <a:ext uri="{FF2B5EF4-FFF2-40B4-BE49-F238E27FC236}">
                  <a16:creationId xmlns:a16="http://schemas.microsoft.com/office/drawing/2014/main" id="{238D91CD-38E8-4C4C-BE90-4508D42E5587}"/>
                </a:ext>
              </a:extLst>
            </p:cNvPr>
            <p:cNvSpPr>
              <a:spLocks noChangeArrowheads="1"/>
            </p:cNvSpPr>
            <p:nvPr/>
          </p:nvSpPr>
          <p:spPr bwMode="auto">
            <a:xfrm>
              <a:off x="5061" y="1835"/>
              <a:ext cx="87"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68" name="Rectangle 67">
            <a:extLst>
              <a:ext uri="{FF2B5EF4-FFF2-40B4-BE49-F238E27FC236}">
                <a16:creationId xmlns:a16="http://schemas.microsoft.com/office/drawing/2014/main" id="{7033F479-89A5-0143-B345-2FFB1A7A7F97}"/>
              </a:ext>
            </a:extLst>
          </p:cNvPr>
          <p:cNvSpPr>
            <a:spLocks noChangeArrowheads="1"/>
          </p:cNvSpPr>
          <p:nvPr/>
        </p:nvSpPr>
        <p:spPr bwMode="auto">
          <a:xfrm>
            <a:off x="810552" y="2790656"/>
            <a:ext cx="3704869" cy="324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Recursive query:</a:t>
            </a:r>
          </a:p>
          <a:p>
            <a:pPr marL="403225" marR="0" lvl="0" indent="-28892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puts burden of name resolution on contacted name server</a:t>
            </a:r>
          </a:p>
          <a:p>
            <a:pPr marL="403225" marR="0" lvl="0" indent="-28892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heavy load at upper levels of hierarchy</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sp>
        <p:nvSpPr>
          <p:cNvPr id="167" name="Rectangle 67">
            <a:extLst>
              <a:ext uri="{FF2B5EF4-FFF2-40B4-BE49-F238E27FC236}">
                <a16:creationId xmlns:a16="http://schemas.microsoft.com/office/drawing/2014/main" id="{FC920AB6-C679-FB4D-8FB0-F8831E569238}"/>
              </a:ext>
            </a:extLst>
          </p:cNvPr>
          <p:cNvSpPr txBox="1">
            <a:spLocks noChangeArrowheads="1"/>
          </p:cNvSpPr>
          <p:nvPr/>
        </p:nvSpPr>
        <p:spPr>
          <a:xfrm>
            <a:off x="684201" y="1617338"/>
            <a:ext cx="5664200" cy="106113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Example: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engineering.nyu.edu</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wants IP address for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gaia.cs.umass.edu</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69" name="Slide Number Placeholder 2">
            <a:extLst>
              <a:ext uri="{FF2B5EF4-FFF2-40B4-BE49-F238E27FC236}">
                <a16:creationId xmlns:a16="http://schemas.microsoft.com/office/drawing/2014/main" id="{A8961CBE-FE41-8D44-9128-97B15DEF4B5E}"/>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75</a:t>
            </a:fld>
            <a:endParaRPr lang="en-US" dirty="0"/>
          </a:p>
        </p:txBody>
      </p:sp>
    </p:spTree>
    <p:extLst>
      <p:ext uri="{BB962C8B-B14F-4D97-AF65-F5344CB8AC3E}">
        <p14:creationId xmlns:p14="http://schemas.microsoft.com/office/powerpoint/2010/main" val="97902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dissolve">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8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9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7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P spid="185" grpId="0"/>
      <p:bldP spid="186" grpId="0"/>
      <p:bldP spid="187" grpId="0"/>
      <p:bldP spid="188" grpId="0"/>
      <p:bldP spid="190" grpId="0"/>
      <p:bldP spid="191" grpId="0"/>
      <p:bldP spid="16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Caching DNS Information</a:t>
            </a:r>
            <a:endParaRPr lang="en-US" sz="4400" dirty="0">
              <a:cs typeface="Calibri" panose="020F0502020204030204" pitchFamily="34" charset="0"/>
            </a:endParaRPr>
          </a:p>
        </p:txBody>
      </p:sp>
      <p:sp>
        <p:nvSpPr>
          <p:cNvPr id="167" name="Rectangle 3">
            <a:extLst>
              <a:ext uri="{FF2B5EF4-FFF2-40B4-BE49-F238E27FC236}">
                <a16:creationId xmlns:a16="http://schemas.microsoft.com/office/drawing/2014/main" id="{796C1A8B-325B-1A4B-BF89-EF3A65965833}"/>
              </a:ext>
            </a:extLst>
          </p:cNvPr>
          <p:cNvSpPr txBox="1">
            <a:spLocks noChangeArrowheads="1"/>
          </p:cNvSpPr>
          <p:nvPr/>
        </p:nvSpPr>
        <p:spPr>
          <a:xfrm>
            <a:off x="952952" y="1446555"/>
            <a:ext cx="10515600" cy="47339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once (any) name server learns mapping, it </a:t>
            </a:r>
            <a:r>
              <a:rPr kumimoji="0" lang="en-US" altLang="en-US" sz="32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caches</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mapping, and i</a:t>
            </a:r>
            <a:r>
              <a:rPr kumimoji="0" lang="en-US" altLang="en-US" sz="32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mmediately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returns a cached mapping in response to a query</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caching improves response time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cache entries timeout (disappear) after some time (TTL)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TLD servers typically cached in local name servers</a:t>
            </a:r>
          </a:p>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cached entries may be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out-of-date</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named host changes IP address, may not be known Internet-wide until all TTLs expire!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best-effort name-to-address translation!</a:t>
            </a:r>
            <a:endPar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AF23161C-A7AE-1A48-A402-4FD497E9247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76</a:t>
            </a:fld>
            <a:endParaRPr lang="en-US" dirty="0"/>
          </a:p>
        </p:txBody>
      </p:sp>
    </p:spTree>
    <p:extLst>
      <p:ext uri="{BB962C8B-B14F-4D97-AF65-F5344CB8AC3E}">
        <p14:creationId xmlns:p14="http://schemas.microsoft.com/office/powerpoint/2010/main" val="82549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7">
                                            <p:txEl>
                                              <p:pRg st="1" end="1"/>
                                            </p:txEl>
                                          </p:spTgt>
                                        </p:tgtEl>
                                        <p:attrNameLst>
                                          <p:attrName>style.visibility</p:attrName>
                                        </p:attrNameLst>
                                      </p:cBhvr>
                                      <p:to>
                                        <p:strVal val="visible"/>
                                      </p:to>
                                    </p:set>
                                    <p:animEffect transition="in" filter="dissolve">
                                      <p:cBhvr>
                                        <p:cTn id="7" dur="500"/>
                                        <p:tgtEl>
                                          <p:spTgt spid="167">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67">
                                            <p:txEl>
                                              <p:pRg st="2" end="2"/>
                                            </p:txEl>
                                          </p:spTgt>
                                        </p:tgtEl>
                                        <p:attrNameLst>
                                          <p:attrName>style.visibility</p:attrName>
                                        </p:attrNameLst>
                                      </p:cBhvr>
                                      <p:to>
                                        <p:strVal val="visible"/>
                                      </p:to>
                                    </p:set>
                                    <p:animEffect transition="in" filter="dissolve">
                                      <p:cBhvr>
                                        <p:cTn id="10" dur="500"/>
                                        <p:tgtEl>
                                          <p:spTgt spid="167">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67">
                                            <p:txEl>
                                              <p:pRg st="3" end="3"/>
                                            </p:txEl>
                                          </p:spTgt>
                                        </p:tgtEl>
                                        <p:attrNameLst>
                                          <p:attrName>style.visibility</p:attrName>
                                        </p:attrNameLst>
                                      </p:cBhvr>
                                      <p:to>
                                        <p:strVal val="visible"/>
                                      </p:to>
                                    </p:set>
                                    <p:animEffect transition="in" filter="dissolve">
                                      <p:cBhvr>
                                        <p:cTn id="13" dur="500"/>
                                        <p:tgtEl>
                                          <p:spTgt spid="16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67">
                                            <p:txEl>
                                              <p:pRg st="4" end="4"/>
                                            </p:txEl>
                                          </p:spTgt>
                                        </p:tgtEl>
                                        <p:attrNameLst>
                                          <p:attrName>style.visibility</p:attrName>
                                        </p:attrNameLst>
                                      </p:cBhvr>
                                      <p:to>
                                        <p:strVal val="visible"/>
                                      </p:to>
                                    </p:set>
                                    <p:animEffect transition="in" filter="dissolve">
                                      <p:cBhvr>
                                        <p:cTn id="18" dur="500"/>
                                        <p:tgtEl>
                                          <p:spTgt spid="167">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67">
                                            <p:txEl>
                                              <p:pRg st="5" end="5"/>
                                            </p:txEl>
                                          </p:spTgt>
                                        </p:tgtEl>
                                        <p:attrNameLst>
                                          <p:attrName>style.visibility</p:attrName>
                                        </p:attrNameLst>
                                      </p:cBhvr>
                                      <p:to>
                                        <p:strVal val="visible"/>
                                      </p:to>
                                    </p:set>
                                    <p:animEffect transition="in" filter="dissolve">
                                      <p:cBhvr>
                                        <p:cTn id="21" dur="500"/>
                                        <p:tgtEl>
                                          <p:spTgt spid="167">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67">
                                            <p:txEl>
                                              <p:pRg st="6" end="6"/>
                                            </p:txEl>
                                          </p:spTgt>
                                        </p:tgtEl>
                                        <p:attrNameLst>
                                          <p:attrName>style.visibility</p:attrName>
                                        </p:attrNameLst>
                                      </p:cBhvr>
                                      <p:to>
                                        <p:strVal val="visible"/>
                                      </p:to>
                                    </p:set>
                                    <p:animEffect transition="in" filter="dissolve">
                                      <p:cBhvr>
                                        <p:cTn id="24" dur="500"/>
                                        <p:tgtEl>
                                          <p:spTgt spid="1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cs typeface="Calibri" panose="020F0502020204030204" pitchFamily="34" charset="0"/>
              </a:rPr>
              <a:t>DNS records</a:t>
            </a:r>
            <a:endParaRPr lang="en-US" sz="4400" dirty="0">
              <a:cs typeface="Calibri" panose="020F0502020204030204" pitchFamily="34" charset="0"/>
            </a:endParaRPr>
          </a:p>
        </p:txBody>
      </p:sp>
      <p:sp>
        <p:nvSpPr>
          <p:cNvPr id="13" name="Rectangle 3">
            <a:extLst>
              <a:ext uri="{FF2B5EF4-FFF2-40B4-BE49-F238E27FC236}">
                <a16:creationId xmlns:a16="http://schemas.microsoft.com/office/drawing/2014/main" id="{D08588B2-F267-5D46-821D-D0D5A216E8F9}"/>
              </a:ext>
            </a:extLst>
          </p:cNvPr>
          <p:cNvSpPr txBox="1">
            <a:spLocks noChangeArrowheads="1"/>
          </p:cNvSpPr>
          <p:nvPr/>
        </p:nvSpPr>
        <p:spPr>
          <a:xfrm>
            <a:off x="1347787" y="1358900"/>
            <a:ext cx="9574213"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DNS:</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distributed database storing resource records </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(RR)</a:t>
            </a:r>
          </a:p>
        </p:txBody>
      </p:sp>
      <p:sp>
        <p:nvSpPr>
          <p:cNvPr id="14" name="Rectangle 4">
            <a:extLst>
              <a:ext uri="{FF2B5EF4-FFF2-40B4-BE49-F238E27FC236}">
                <a16:creationId xmlns:a16="http://schemas.microsoft.com/office/drawing/2014/main" id="{3AF614AE-5EFE-CD4F-98FF-6CA8EFEA6A47}"/>
              </a:ext>
            </a:extLst>
          </p:cNvPr>
          <p:cNvSpPr txBox="1">
            <a:spLocks noChangeArrowheads="1"/>
          </p:cNvSpPr>
          <p:nvPr/>
        </p:nvSpPr>
        <p:spPr>
          <a:xfrm>
            <a:off x="1080534" y="4388077"/>
            <a:ext cx="4547961"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type=NS</a:t>
            </a:r>
          </a:p>
          <a:p>
            <a:pPr marL="346075" marR="0" lvl="1" indent="-28892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domain (e.g.,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foo.com</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a:p>
            <a:pPr marL="346075" marR="0" lvl="1" indent="-28892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hostname of authoritative name server for this domain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5" name="Text Box 6">
            <a:extLst>
              <a:ext uri="{FF2B5EF4-FFF2-40B4-BE49-F238E27FC236}">
                <a16:creationId xmlns:a16="http://schemas.microsoft.com/office/drawing/2014/main" id="{D7409DB2-6342-834D-ABB2-A1B3DA3A957D}"/>
              </a:ext>
            </a:extLst>
          </p:cNvPr>
          <p:cNvSpPr txBox="1">
            <a:spLocks noChangeArrowheads="1"/>
          </p:cNvSpPr>
          <p:nvPr/>
        </p:nvSpPr>
        <p:spPr bwMode="auto">
          <a:xfrm>
            <a:off x="2659064" y="1860128"/>
            <a:ext cx="6332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RR format: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 value, type, </a:t>
            </a:r>
            <a:r>
              <a:rPr kumimoji="0" lang="en-US" altLang="en-US" sz="2400" b="0"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ttl</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 name="Rectangle 8">
            <a:extLst>
              <a:ext uri="{FF2B5EF4-FFF2-40B4-BE49-F238E27FC236}">
                <a16:creationId xmlns:a16="http://schemas.microsoft.com/office/drawing/2014/main" id="{5FF3C084-C8BC-1946-AC92-BACA78ED2659}"/>
              </a:ext>
            </a:extLst>
          </p:cNvPr>
          <p:cNvSpPr>
            <a:spLocks noChangeArrowheads="1"/>
          </p:cNvSpPr>
          <p:nvPr/>
        </p:nvSpPr>
        <p:spPr bwMode="auto">
          <a:xfrm>
            <a:off x="1067384" y="2774950"/>
            <a:ext cx="381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75000"/>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type=A</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hostname</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IP address</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8" name="Rectangle 9">
            <a:extLst>
              <a:ext uri="{FF2B5EF4-FFF2-40B4-BE49-F238E27FC236}">
                <a16:creationId xmlns:a16="http://schemas.microsoft.com/office/drawing/2014/main" id="{133ECBD3-7BA2-AC4D-ADED-9C9DE52EAD44}"/>
              </a:ext>
            </a:extLst>
          </p:cNvPr>
          <p:cNvSpPr>
            <a:spLocks noChangeArrowheads="1"/>
          </p:cNvSpPr>
          <p:nvPr/>
        </p:nvSpPr>
        <p:spPr bwMode="auto">
          <a:xfrm>
            <a:off x="6015718" y="2797175"/>
            <a:ext cx="6176282"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type=CNAME</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alias name for some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canonical” (the real) name</a:t>
            </a:r>
          </a:p>
          <a:p>
            <a:pPr marL="403225" marR="0" lvl="1" indent="-317500" algn="l" defTabSz="914400" rtl="0" eaLnBrk="1" fontAlgn="auto" latinLnBrk="0" hangingPunct="1">
              <a:lnSpc>
                <a:spcPct val="100000"/>
              </a:lnSpc>
              <a:spcBef>
                <a:spcPts val="0"/>
              </a:spcBef>
              <a:spcAft>
                <a:spcPts val="0"/>
              </a:spcAft>
              <a:buClr>
                <a:srgbClr val="000099"/>
              </a:buClr>
              <a:buSzPct val="120000"/>
              <a:buFont typeface="Wingdings" pitchFamily="2" charset="2"/>
              <a:buChar char="§"/>
              <a:tabLst/>
              <a:defRPr/>
            </a:pPr>
            <a:r>
              <a:rPr kumimoji="0" lang="en-US" altLang="en-US" sz="20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www.ibm.com</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really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servereast.backup2.ibm.com</a:t>
            </a:r>
          </a:p>
          <a:p>
            <a:pPr marL="403225" marR="0" lvl="1" indent="-31750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canonical name</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 name="Rectangle 10">
            <a:extLst>
              <a:ext uri="{FF2B5EF4-FFF2-40B4-BE49-F238E27FC236}">
                <a16:creationId xmlns:a16="http://schemas.microsoft.com/office/drawing/2014/main" id="{B62233DC-6662-1844-8E5F-FDE264813A85}"/>
              </a:ext>
            </a:extLst>
          </p:cNvPr>
          <p:cNvSpPr>
            <a:spLocks noChangeArrowheads="1"/>
          </p:cNvSpPr>
          <p:nvPr/>
        </p:nvSpPr>
        <p:spPr bwMode="auto">
          <a:xfrm>
            <a:off x="6015718" y="4968875"/>
            <a:ext cx="5287866"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type=MX</a:t>
            </a:r>
          </a:p>
          <a:p>
            <a:pPr marL="742950" marR="0" lvl="1" indent="-285750" algn="l" defTabSz="914400" rtl="0" eaLnBrk="1" fontAlgn="auto" latinLnBrk="0" hangingPunct="1">
              <a:lnSpc>
                <a:spcPct val="100000"/>
              </a:lnSpc>
              <a:spcBef>
                <a:spcPts val="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value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name of SMTP mail server associated with </a:t>
            </a:r>
            <a:r>
              <a:rPr kumimoji="0" lang="en-US" altLang="en-US" sz="24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name</a:t>
            </a:r>
          </a:p>
          <a:p>
            <a:pPr marL="342900" marR="0" lvl="0" indent="-342900" algn="l" defTabSz="914400" rtl="0" eaLnBrk="1" fontAlgn="auto" latinLnBrk="0" hangingPunct="1">
              <a:lnSpc>
                <a:spcPct val="100000"/>
              </a:lnSpc>
              <a:spcBef>
                <a:spcPts val="0"/>
              </a:spcBef>
              <a:spcAft>
                <a:spcPts val="0"/>
              </a:spcAft>
              <a:buClrTx/>
              <a:buSzTx/>
              <a:buFont typeface="ZapfDingbats" charset="2"/>
              <a:buChar char="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 name="Rectangle 1">
            <a:extLst>
              <a:ext uri="{FF2B5EF4-FFF2-40B4-BE49-F238E27FC236}">
                <a16:creationId xmlns:a16="http://schemas.microsoft.com/office/drawing/2014/main" id="{3434497C-A235-8C46-8A1B-FDC4DB9ACC31}"/>
              </a:ext>
            </a:extLst>
          </p:cNvPr>
          <p:cNvSpPr/>
          <p:nvPr/>
        </p:nvSpPr>
        <p:spPr>
          <a:xfrm>
            <a:off x="1358900" y="1270000"/>
            <a:ext cx="9690100" cy="11557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lide Number Placeholder 2">
            <a:extLst>
              <a:ext uri="{FF2B5EF4-FFF2-40B4-BE49-F238E27FC236}">
                <a16:creationId xmlns:a16="http://schemas.microsoft.com/office/drawing/2014/main" id="{E3AF190D-9153-4849-8D73-82E2FC3A4053}"/>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77</a:t>
            </a:fld>
            <a:endParaRPr lang="en-US" dirty="0"/>
          </a:p>
        </p:txBody>
      </p:sp>
    </p:spTree>
    <p:extLst>
      <p:ext uri="{BB962C8B-B14F-4D97-AF65-F5344CB8AC3E}">
        <p14:creationId xmlns:p14="http://schemas.microsoft.com/office/powerpoint/2010/main" val="247121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9A6680-5220-C94B-B54B-8246CBDC5236}"/>
              </a:ext>
            </a:extLst>
          </p:cNvPr>
          <p:cNvGrpSpPr/>
          <p:nvPr/>
        </p:nvGrpSpPr>
        <p:grpSpPr>
          <a:xfrm>
            <a:off x="6272212" y="1937764"/>
            <a:ext cx="3671888" cy="4505326"/>
            <a:chOff x="6272212" y="1937764"/>
            <a:chExt cx="3671888" cy="4505326"/>
          </a:xfrm>
        </p:grpSpPr>
        <p:sp>
          <p:nvSpPr>
            <p:cNvPr id="20" name="Rectangle 12">
              <a:extLst>
                <a:ext uri="{FF2B5EF4-FFF2-40B4-BE49-F238E27FC236}">
                  <a16:creationId xmlns:a16="http://schemas.microsoft.com/office/drawing/2014/main" id="{99BE727C-D65D-1B40-96AC-483DEC4F567E}"/>
                </a:ext>
              </a:extLst>
            </p:cNvPr>
            <p:cNvSpPr>
              <a:spLocks noChangeArrowheads="1"/>
            </p:cNvSpPr>
            <p:nvPr/>
          </p:nvSpPr>
          <p:spPr bwMode="auto">
            <a:xfrm>
              <a:off x="6297612" y="2339402"/>
              <a:ext cx="3614738" cy="4103688"/>
            </a:xfrm>
            <a:prstGeom prst="rect">
              <a:avLst/>
            </a:prstGeom>
            <a:solidFill>
              <a:schemeClr val="bg1"/>
            </a:solidFill>
            <a:ln w="19050">
              <a:solidFill>
                <a:schemeClr val="tx1"/>
              </a:solidFill>
              <a:miter lim="800000"/>
              <a:headEnd/>
              <a:tailEnd/>
            </a:ln>
            <a:effectLst>
              <a:outerShdw blurRad="50800" dist="38100" dir="18900000" sx="101000" sy="101000" algn="bl" rotWithShape="0">
                <a:srgbClr val="0000A3">
                  <a:alpha val="40000"/>
                </a:srgb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Line 13">
              <a:extLst>
                <a:ext uri="{FF2B5EF4-FFF2-40B4-BE49-F238E27FC236}">
                  <a16:creationId xmlns:a16="http://schemas.microsoft.com/office/drawing/2014/main" id="{D3137C12-F806-3641-A910-12D839D30810}"/>
                </a:ext>
              </a:extLst>
            </p:cNvPr>
            <p:cNvSpPr>
              <a:spLocks noChangeShapeType="1"/>
            </p:cNvSpPr>
            <p:nvPr/>
          </p:nvSpPr>
          <p:spPr bwMode="auto">
            <a:xfrm>
              <a:off x="6286500" y="57668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Line 14">
              <a:extLst>
                <a:ext uri="{FF2B5EF4-FFF2-40B4-BE49-F238E27FC236}">
                  <a16:creationId xmlns:a16="http://schemas.microsoft.com/office/drawing/2014/main" id="{EDBF86F0-1464-CB44-8885-0806AB78A64D}"/>
                </a:ext>
              </a:extLst>
            </p:cNvPr>
            <p:cNvSpPr>
              <a:spLocks noChangeShapeType="1"/>
            </p:cNvSpPr>
            <p:nvPr/>
          </p:nvSpPr>
          <p:spPr bwMode="auto">
            <a:xfrm>
              <a:off x="6297612" y="50810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15">
              <a:extLst>
                <a:ext uri="{FF2B5EF4-FFF2-40B4-BE49-F238E27FC236}">
                  <a16:creationId xmlns:a16="http://schemas.microsoft.com/office/drawing/2014/main" id="{B63A2FA5-43E4-954D-9AB5-1D874BF6FD87}"/>
                </a:ext>
              </a:extLst>
            </p:cNvPr>
            <p:cNvSpPr>
              <a:spLocks noChangeShapeType="1"/>
            </p:cNvSpPr>
            <p:nvPr/>
          </p:nvSpPr>
          <p:spPr bwMode="auto">
            <a:xfrm>
              <a:off x="6286500" y="43952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16">
              <a:extLst>
                <a:ext uri="{FF2B5EF4-FFF2-40B4-BE49-F238E27FC236}">
                  <a16:creationId xmlns:a16="http://schemas.microsoft.com/office/drawing/2014/main" id="{AAF4D57F-AE3F-9647-BE59-19E830D1D27D}"/>
                </a:ext>
              </a:extLst>
            </p:cNvPr>
            <p:cNvSpPr>
              <a:spLocks noChangeShapeType="1"/>
            </p:cNvSpPr>
            <p:nvPr/>
          </p:nvSpPr>
          <p:spPr bwMode="auto">
            <a:xfrm>
              <a:off x="6286500" y="37205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7">
              <a:extLst>
                <a:ext uri="{FF2B5EF4-FFF2-40B4-BE49-F238E27FC236}">
                  <a16:creationId xmlns:a16="http://schemas.microsoft.com/office/drawing/2014/main" id="{679A37C6-A060-1A4E-9044-88577B96F0A5}"/>
                </a:ext>
              </a:extLst>
            </p:cNvPr>
            <p:cNvSpPr>
              <a:spLocks noChangeShapeType="1"/>
            </p:cNvSpPr>
            <p:nvPr/>
          </p:nvSpPr>
          <p:spPr bwMode="auto">
            <a:xfrm>
              <a:off x="6284912" y="32633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8">
              <a:extLst>
                <a:ext uri="{FF2B5EF4-FFF2-40B4-BE49-F238E27FC236}">
                  <a16:creationId xmlns:a16="http://schemas.microsoft.com/office/drawing/2014/main" id="{673541D1-57E3-2945-9429-F011927643EA}"/>
                </a:ext>
              </a:extLst>
            </p:cNvPr>
            <p:cNvSpPr>
              <a:spLocks noChangeShapeType="1"/>
            </p:cNvSpPr>
            <p:nvPr/>
          </p:nvSpPr>
          <p:spPr bwMode="auto">
            <a:xfrm>
              <a:off x="6272212" y="281247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19">
              <a:extLst>
                <a:ext uri="{FF2B5EF4-FFF2-40B4-BE49-F238E27FC236}">
                  <a16:creationId xmlns:a16="http://schemas.microsoft.com/office/drawing/2014/main" id="{54CFADCD-AE37-1644-BF88-67FE47DB3E96}"/>
                </a:ext>
              </a:extLst>
            </p:cNvPr>
            <p:cNvSpPr>
              <a:spLocks noChangeShapeType="1"/>
            </p:cNvSpPr>
            <p:nvPr/>
          </p:nvSpPr>
          <p:spPr bwMode="auto">
            <a:xfrm>
              <a:off x="8104187" y="2350514"/>
              <a:ext cx="3175" cy="1360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 Box 20">
              <a:extLst>
                <a:ext uri="{FF2B5EF4-FFF2-40B4-BE49-F238E27FC236}">
                  <a16:creationId xmlns:a16="http://schemas.microsoft.com/office/drawing/2014/main" id="{3D1A7AB7-6B0B-CF47-A475-00A1549B5634}"/>
                </a:ext>
              </a:extLst>
            </p:cNvPr>
            <p:cNvSpPr txBox="1">
              <a:spLocks noChangeArrowheads="1"/>
            </p:cNvSpPr>
            <p:nvPr/>
          </p:nvSpPr>
          <p:spPr bwMode="auto">
            <a:xfrm>
              <a:off x="6542087" y="2410839"/>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identification</a:t>
              </a:r>
            </a:p>
          </p:txBody>
        </p:sp>
        <p:sp>
          <p:nvSpPr>
            <p:cNvPr id="29" name="Text Box 21">
              <a:extLst>
                <a:ext uri="{FF2B5EF4-FFF2-40B4-BE49-F238E27FC236}">
                  <a16:creationId xmlns:a16="http://schemas.microsoft.com/office/drawing/2014/main" id="{F6CD8852-97C9-AA40-BE0D-939C3F2037C6}"/>
                </a:ext>
              </a:extLst>
            </p:cNvPr>
            <p:cNvSpPr txBox="1">
              <a:spLocks noChangeArrowheads="1"/>
            </p:cNvSpPr>
            <p:nvPr/>
          </p:nvSpPr>
          <p:spPr bwMode="auto">
            <a:xfrm>
              <a:off x="8666162" y="2410839"/>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flags</a:t>
              </a:r>
            </a:p>
          </p:txBody>
        </p:sp>
        <p:sp>
          <p:nvSpPr>
            <p:cNvPr id="30" name="Text Box 22">
              <a:extLst>
                <a:ext uri="{FF2B5EF4-FFF2-40B4-BE49-F238E27FC236}">
                  <a16:creationId xmlns:a16="http://schemas.microsoft.com/office/drawing/2014/main" id="{8E843694-5A82-3146-BF88-2166E2F008E6}"/>
                </a:ext>
              </a:extLst>
            </p:cNvPr>
            <p:cNvSpPr txBox="1">
              <a:spLocks noChangeArrowheads="1"/>
            </p:cNvSpPr>
            <p:nvPr/>
          </p:nvSpPr>
          <p:spPr bwMode="auto">
            <a:xfrm>
              <a:off x="6573837" y="2868039"/>
              <a:ext cx="1222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questions</a:t>
              </a:r>
            </a:p>
          </p:txBody>
        </p:sp>
        <p:sp>
          <p:nvSpPr>
            <p:cNvPr id="31" name="Text Box 23">
              <a:extLst>
                <a:ext uri="{FF2B5EF4-FFF2-40B4-BE49-F238E27FC236}">
                  <a16:creationId xmlns:a16="http://schemas.microsoft.com/office/drawing/2014/main" id="{647BB3F6-ABB6-7745-BEE2-09BC405C08B2}"/>
                </a:ext>
              </a:extLst>
            </p:cNvPr>
            <p:cNvSpPr txBox="1">
              <a:spLocks noChangeArrowheads="1"/>
            </p:cNvSpPr>
            <p:nvPr/>
          </p:nvSpPr>
          <p:spPr bwMode="auto">
            <a:xfrm>
              <a:off x="6457950" y="3879277"/>
              <a:ext cx="3278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questions (variable # of questions)</a:t>
              </a:r>
            </a:p>
          </p:txBody>
        </p:sp>
        <p:sp>
          <p:nvSpPr>
            <p:cNvPr id="32" name="Text Box 26">
              <a:extLst>
                <a:ext uri="{FF2B5EF4-FFF2-40B4-BE49-F238E27FC236}">
                  <a16:creationId xmlns:a16="http://schemas.microsoft.com/office/drawing/2014/main" id="{43C35098-F1D5-F844-AD59-9E1AB2E6B0E1}"/>
                </a:ext>
              </a:extLst>
            </p:cNvPr>
            <p:cNvSpPr txBox="1">
              <a:spLocks noChangeArrowheads="1"/>
            </p:cNvSpPr>
            <p:nvPr/>
          </p:nvSpPr>
          <p:spPr bwMode="auto">
            <a:xfrm>
              <a:off x="8167687" y="3323652"/>
              <a:ext cx="1671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additional RRs</a:t>
              </a:r>
            </a:p>
          </p:txBody>
        </p:sp>
        <p:sp>
          <p:nvSpPr>
            <p:cNvPr id="33" name="Text Box 27">
              <a:extLst>
                <a:ext uri="{FF2B5EF4-FFF2-40B4-BE49-F238E27FC236}">
                  <a16:creationId xmlns:a16="http://schemas.microsoft.com/office/drawing/2014/main" id="{C77DED5D-F85E-BD49-A1EA-E279AC50D936}"/>
                </a:ext>
              </a:extLst>
            </p:cNvPr>
            <p:cNvSpPr txBox="1">
              <a:spLocks noChangeArrowheads="1"/>
            </p:cNvSpPr>
            <p:nvPr/>
          </p:nvSpPr>
          <p:spPr bwMode="auto">
            <a:xfrm>
              <a:off x="6415087" y="3325239"/>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authority RRs</a:t>
              </a:r>
            </a:p>
          </p:txBody>
        </p:sp>
        <p:sp>
          <p:nvSpPr>
            <p:cNvPr id="34" name="Text Box 28">
              <a:extLst>
                <a:ext uri="{FF2B5EF4-FFF2-40B4-BE49-F238E27FC236}">
                  <a16:creationId xmlns:a16="http://schemas.microsoft.com/office/drawing/2014/main" id="{570DB478-D786-3F43-96D9-4A3EFE52D168}"/>
                </a:ext>
              </a:extLst>
            </p:cNvPr>
            <p:cNvSpPr txBox="1">
              <a:spLocks noChangeArrowheads="1"/>
            </p:cNvSpPr>
            <p:nvPr/>
          </p:nvSpPr>
          <p:spPr bwMode="auto">
            <a:xfrm>
              <a:off x="8266112" y="2877564"/>
              <a:ext cx="1458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answer RRs</a:t>
              </a:r>
            </a:p>
          </p:txBody>
        </p:sp>
        <p:sp>
          <p:nvSpPr>
            <p:cNvPr id="35" name="Text Box 30">
              <a:extLst>
                <a:ext uri="{FF2B5EF4-FFF2-40B4-BE49-F238E27FC236}">
                  <a16:creationId xmlns:a16="http://schemas.microsoft.com/office/drawing/2014/main" id="{EC9CAD9A-2ACC-E841-964A-C51614A31DF5}"/>
                </a:ext>
              </a:extLst>
            </p:cNvPr>
            <p:cNvSpPr txBox="1">
              <a:spLocks noChangeArrowheads="1"/>
            </p:cNvSpPr>
            <p:nvPr/>
          </p:nvSpPr>
          <p:spPr bwMode="auto">
            <a:xfrm>
              <a:off x="6765925" y="4563489"/>
              <a:ext cx="2690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answers (variable # of RRs)</a:t>
              </a:r>
            </a:p>
          </p:txBody>
        </p:sp>
        <p:sp>
          <p:nvSpPr>
            <p:cNvPr id="36" name="Text Box 31">
              <a:extLst>
                <a:ext uri="{FF2B5EF4-FFF2-40B4-BE49-F238E27FC236}">
                  <a16:creationId xmlns:a16="http://schemas.microsoft.com/office/drawing/2014/main" id="{C50AEEC2-E934-374F-AD10-414E9A36FC33}"/>
                </a:ext>
              </a:extLst>
            </p:cNvPr>
            <p:cNvSpPr txBox="1">
              <a:spLocks noChangeArrowheads="1"/>
            </p:cNvSpPr>
            <p:nvPr/>
          </p:nvSpPr>
          <p:spPr bwMode="auto">
            <a:xfrm>
              <a:off x="6796087" y="5249289"/>
              <a:ext cx="2714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authority (variable # of RRs)</a:t>
              </a:r>
            </a:p>
          </p:txBody>
        </p:sp>
        <p:sp>
          <p:nvSpPr>
            <p:cNvPr id="37" name="Text Box 32">
              <a:extLst>
                <a:ext uri="{FF2B5EF4-FFF2-40B4-BE49-F238E27FC236}">
                  <a16:creationId xmlns:a16="http://schemas.microsoft.com/office/drawing/2014/main" id="{0F454706-890A-194D-A8B9-1F027F5A53E2}"/>
                </a:ext>
              </a:extLst>
            </p:cNvPr>
            <p:cNvSpPr txBox="1">
              <a:spLocks noChangeArrowheads="1"/>
            </p:cNvSpPr>
            <p:nvPr/>
          </p:nvSpPr>
          <p:spPr bwMode="auto">
            <a:xfrm>
              <a:off x="6492875" y="5916039"/>
              <a:ext cx="3186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additional info (variable # of RRs)</a:t>
              </a:r>
            </a:p>
          </p:txBody>
        </p:sp>
        <p:grpSp>
          <p:nvGrpSpPr>
            <p:cNvPr id="40" name="Group 60">
              <a:extLst>
                <a:ext uri="{FF2B5EF4-FFF2-40B4-BE49-F238E27FC236}">
                  <a16:creationId xmlns:a16="http://schemas.microsoft.com/office/drawing/2014/main" id="{B20DF2CE-5427-7642-BC04-9D36B08A468C}"/>
                </a:ext>
              </a:extLst>
            </p:cNvPr>
            <p:cNvGrpSpPr>
              <a:grpSpLocks/>
            </p:cNvGrpSpPr>
            <p:nvPr/>
          </p:nvGrpSpPr>
          <p:grpSpPr bwMode="auto">
            <a:xfrm>
              <a:off x="6302375" y="1937764"/>
              <a:ext cx="1747837" cy="274638"/>
              <a:chOff x="2691" y="1194"/>
              <a:chExt cx="1101" cy="173"/>
            </a:xfrm>
          </p:grpSpPr>
          <p:sp>
            <p:nvSpPr>
              <p:cNvPr id="41" name="Text Box 57">
                <a:extLst>
                  <a:ext uri="{FF2B5EF4-FFF2-40B4-BE49-F238E27FC236}">
                    <a16:creationId xmlns:a16="http://schemas.microsoft.com/office/drawing/2014/main" id="{4CC1EC8B-ED8A-534D-B8AB-0E3E39481892}"/>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42" name="Line 58">
                <a:extLst>
                  <a:ext uri="{FF2B5EF4-FFF2-40B4-BE49-F238E27FC236}">
                    <a16:creationId xmlns:a16="http://schemas.microsoft.com/office/drawing/2014/main" id="{FD720698-F5B3-5C47-A102-5E4786459A22}"/>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59">
                <a:extLst>
                  <a:ext uri="{FF2B5EF4-FFF2-40B4-BE49-F238E27FC236}">
                    <a16:creationId xmlns:a16="http://schemas.microsoft.com/office/drawing/2014/main" id="{5FE43354-E99E-6549-837E-529B4A967BBD}"/>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61">
              <a:extLst>
                <a:ext uri="{FF2B5EF4-FFF2-40B4-BE49-F238E27FC236}">
                  <a16:creationId xmlns:a16="http://schemas.microsoft.com/office/drawing/2014/main" id="{7B6CBFB9-B999-324E-91C4-CB7BCE5D8665}"/>
                </a:ext>
              </a:extLst>
            </p:cNvPr>
            <p:cNvGrpSpPr>
              <a:grpSpLocks/>
            </p:cNvGrpSpPr>
            <p:nvPr/>
          </p:nvGrpSpPr>
          <p:grpSpPr bwMode="auto">
            <a:xfrm>
              <a:off x="8077200" y="1937764"/>
              <a:ext cx="1747837" cy="274638"/>
              <a:chOff x="2691" y="1194"/>
              <a:chExt cx="1101" cy="173"/>
            </a:xfrm>
          </p:grpSpPr>
          <p:sp>
            <p:nvSpPr>
              <p:cNvPr id="45" name="Text Box 62">
                <a:extLst>
                  <a:ext uri="{FF2B5EF4-FFF2-40B4-BE49-F238E27FC236}">
                    <a16:creationId xmlns:a16="http://schemas.microsoft.com/office/drawing/2014/main" id="{E2F0F997-6116-0C45-BA9F-CBA730A15961}"/>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46" name="Line 63">
                <a:extLst>
                  <a:ext uri="{FF2B5EF4-FFF2-40B4-BE49-F238E27FC236}">
                    <a16:creationId xmlns:a16="http://schemas.microsoft.com/office/drawing/2014/main" id="{17A912FD-E8A8-8442-8F53-5994F27165BE}"/>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64">
                <a:extLst>
                  <a:ext uri="{FF2B5EF4-FFF2-40B4-BE49-F238E27FC236}">
                    <a16:creationId xmlns:a16="http://schemas.microsoft.com/office/drawing/2014/main" id="{07B7A39C-E852-2B4C-941E-0B488FF8CD3B}"/>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DNS protocol messages</a:t>
            </a:r>
            <a:endParaRPr lang="en-US" sz="4400" dirty="0">
              <a:cs typeface="Calibri" panose="020F0502020204030204" pitchFamily="34" charset="0"/>
            </a:endParaRPr>
          </a:p>
        </p:txBody>
      </p:sp>
      <p:sp>
        <p:nvSpPr>
          <p:cNvPr id="10" name="Rectangle 3">
            <a:extLst>
              <a:ext uri="{FF2B5EF4-FFF2-40B4-BE49-F238E27FC236}">
                <a16:creationId xmlns:a16="http://schemas.microsoft.com/office/drawing/2014/main" id="{CD167590-D12C-F842-94F3-26CF0F3023F4}"/>
              </a:ext>
            </a:extLst>
          </p:cNvPr>
          <p:cNvSpPr txBox="1">
            <a:spLocks noChangeArrowheads="1"/>
          </p:cNvSpPr>
          <p:nvPr/>
        </p:nvSpPr>
        <p:spPr>
          <a:xfrm>
            <a:off x="693057" y="1391557"/>
            <a:ext cx="10393362"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query</a:t>
            </a:r>
            <a:r>
              <a:rPr kumimoji="0" lang="en-US" altLang="en-US" sz="32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reply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messages, both have same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format:</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11" name="Rectangle 4">
            <a:extLst>
              <a:ext uri="{FF2B5EF4-FFF2-40B4-BE49-F238E27FC236}">
                <a16:creationId xmlns:a16="http://schemas.microsoft.com/office/drawing/2014/main" id="{F978C79B-5602-8E43-829C-44002A5A2D5E}"/>
              </a:ext>
            </a:extLst>
          </p:cNvPr>
          <p:cNvSpPr>
            <a:spLocks noChangeArrowheads="1"/>
          </p:cNvSpPr>
          <p:nvPr/>
        </p:nvSpPr>
        <p:spPr bwMode="auto">
          <a:xfrm>
            <a:off x="1407887" y="2394964"/>
            <a:ext cx="4688114" cy="383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auto" latinLnBrk="0" hangingPunct="1">
              <a:lnSpc>
                <a:spcPct val="100000"/>
              </a:lnSpc>
              <a:spcBef>
                <a:spcPts val="0"/>
              </a:spcBef>
              <a:spcAft>
                <a:spcPts val="0"/>
              </a:spcAft>
              <a:buClrTx/>
              <a:buSzTx/>
              <a:buFont typeface="ZapfDingbat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message header:</a:t>
            </a:r>
          </a:p>
          <a:p>
            <a:pPr marL="227013" marR="0" lvl="0" indent="-22701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identification: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 16 bit # for query, reply to query uses same #</a:t>
            </a:r>
          </a:p>
          <a:p>
            <a:pPr marL="227013" marR="0" lvl="0" indent="-22701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flags:</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query or reply</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recursion desired </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recursion available</a:t>
            </a:r>
          </a:p>
          <a:p>
            <a:pPr marL="460375" marR="0" lvl="1" indent="-230188" algn="l" defTabSz="914400" rtl="0" eaLnBrk="1" fontAlgn="auto" latinLnBrk="0" hangingPunct="1">
              <a:lnSpc>
                <a:spcPct val="100000"/>
              </a:lnSpc>
              <a:spcBef>
                <a:spcPts val="0"/>
              </a:spcBef>
              <a:spcAft>
                <a:spcPts val="0"/>
              </a:spcAft>
              <a:buClr>
                <a:srgbClr val="000099"/>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reply is authoritative</a:t>
            </a:r>
          </a:p>
        </p:txBody>
      </p:sp>
      <p:sp>
        <p:nvSpPr>
          <p:cNvPr id="38" name="Line 34">
            <a:extLst>
              <a:ext uri="{FF2B5EF4-FFF2-40B4-BE49-F238E27FC236}">
                <a16:creationId xmlns:a16="http://schemas.microsoft.com/office/drawing/2014/main" id="{03A0FB20-73AE-C645-8115-85F6EEA5B5D1}"/>
              </a:ext>
            </a:extLst>
          </p:cNvPr>
          <p:cNvSpPr>
            <a:spLocks noChangeShapeType="1"/>
          </p:cNvSpPr>
          <p:nvPr/>
        </p:nvSpPr>
        <p:spPr bwMode="auto">
          <a:xfrm flipV="1">
            <a:off x="3710672" y="2610864"/>
            <a:ext cx="2902854" cy="295274"/>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35">
            <a:extLst>
              <a:ext uri="{FF2B5EF4-FFF2-40B4-BE49-F238E27FC236}">
                <a16:creationId xmlns:a16="http://schemas.microsoft.com/office/drawing/2014/main" id="{1A55A89B-1CD7-B54F-863D-E99720E03B7C}"/>
              </a:ext>
            </a:extLst>
          </p:cNvPr>
          <p:cNvSpPr>
            <a:spLocks noChangeShapeType="1"/>
          </p:cNvSpPr>
          <p:nvPr/>
        </p:nvSpPr>
        <p:spPr bwMode="auto">
          <a:xfrm flipV="1">
            <a:off x="2352675" y="2590227"/>
            <a:ext cx="6383337" cy="1208088"/>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Slide Number Placeholder 2">
            <a:extLst>
              <a:ext uri="{FF2B5EF4-FFF2-40B4-BE49-F238E27FC236}">
                <a16:creationId xmlns:a16="http://schemas.microsoft.com/office/drawing/2014/main" id="{B83050FC-315F-2544-B90A-1FF8E08E69C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78</a:t>
            </a:fld>
            <a:endParaRPr lang="en-US" dirty="0"/>
          </a:p>
        </p:txBody>
      </p:sp>
    </p:spTree>
    <p:extLst>
      <p:ext uri="{BB962C8B-B14F-4D97-AF65-F5344CB8AC3E}">
        <p14:creationId xmlns:p14="http://schemas.microsoft.com/office/powerpoint/2010/main" val="317282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dissolve">
                                      <p:cBhvr>
                                        <p:cTn id="15" dur="500"/>
                                        <p:tgtEl>
                                          <p:spTgt spid="11">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dissolve">
                                      <p:cBhvr>
                                        <p:cTn id="18" dur="500"/>
                                        <p:tgtEl>
                                          <p:spTgt spid="11">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dissolve">
                                      <p:cBhvr>
                                        <p:cTn id="21" dur="500"/>
                                        <p:tgtEl>
                                          <p:spTgt spid="11">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dissolve">
                                      <p:cBhvr>
                                        <p:cTn id="24" dur="500"/>
                                        <p:tgtEl>
                                          <p:spTgt spid="11">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dissolve">
                                      <p:cBhvr>
                                        <p:cTn id="27" dur="500"/>
                                        <p:tgtEl>
                                          <p:spTgt spid="11">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dissolve">
                                      <p:cBhvr>
                                        <p:cTn id="3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3A966D3-2C53-7043-9726-8E5764BD36FD}"/>
              </a:ext>
            </a:extLst>
          </p:cNvPr>
          <p:cNvGrpSpPr/>
          <p:nvPr/>
        </p:nvGrpSpPr>
        <p:grpSpPr>
          <a:xfrm>
            <a:off x="6272212" y="1937764"/>
            <a:ext cx="3671888" cy="4505326"/>
            <a:chOff x="6272212" y="1937764"/>
            <a:chExt cx="3671888" cy="4505326"/>
          </a:xfrm>
        </p:grpSpPr>
        <p:sp>
          <p:nvSpPr>
            <p:cNvPr id="58" name="Rectangle 12">
              <a:extLst>
                <a:ext uri="{FF2B5EF4-FFF2-40B4-BE49-F238E27FC236}">
                  <a16:creationId xmlns:a16="http://schemas.microsoft.com/office/drawing/2014/main" id="{D3568E88-5955-424B-B8F5-A21359D5E540}"/>
                </a:ext>
              </a:extLst>
            </p:cNvPr>
            <p:cNvSpPr>
              <a:spLocks noChangeArrowheads="1"/>
            </p:cNvSpPr>
            <p:nvPr/>
          </p:nvSpPr>
          <p:spPr bwMode="auto">
            <a:xfrm>
              <a:off x="6297612" y="2339402"/>
              <a:ext cx="3614738" cy="4103688"/>
            </a:xfrm>
            <a:prstGeom prst="rect">
              <a:avLst/>
            </a:prstGeom>
            <a:solidFill>
              <a:schemeClr val="bg1"/>
            </a:solidFill>
            <a:ln w="19050">
              <a:solidFill>
                <a:schemeClr val="tx1"/>
              </a:solidFill>
              <a:miter lim="800000"/>
              <a:headEnd/>
              <a:tailEnd/>
            </a:ln>
            <a:effectLst>
              <a:outerShdw blurRad="50800" dist="38100" dir="18900000" sx="101000" sy="101000" algn="bl" rotWithShape="0">
                <a:srgbClr val="0000A3">
                  <a:alpha val="40000"/>
                </a:srgb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9" name="Line 13">
              <a:extLst>
                <a:ext uri="{FF2B5EF4-FFF2-40B4-BE49-F238E27FC236}">
                  <a16:creationId xmlns:a16="http://schemas.microsoft.com/office/drawing/2014/main" id="{F1DAA21C-2CC0-F041-B1F7-E5116088076B}"/>
                </a:ext>
              </a:extLst>
            </p:cNvPr>
            <p:cNvSpPr>
              <a:spLocks noChangeShapeType="1"/>
            </p:cNvSpPr>
            <p:nvPr/>
          </p:nvSpPr>
          <p:spPr bwMode="auto">
            <a:xfrm>
              <a:off x="6286500" y="57668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Line 14">
              <a:extLst>
                <a:ext uri="{FF2B5EF4-FFF2-40B4-BE49-F238E27FC236}">
                  <a16:creationId xmlns:a16="http://schemas.microsoft.com/office/drawing/2014/main" id="{507E3301-3AAB-0340-A7F1-6C57515086B5}"/>
                </a:ext>
              </a:extLst>
            </p:cNvPr>
            <p:cNvSpPr>
              <a:spLocks noChangeShapeType="1"/>
            </p:cNvSpPr>
            <p:nvPr/>
          </p:nvSpPr>
          <p:spPr bwMode="auto">
            <a:xfrm>
              <a:off x="6297612" y="50810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15">
              <a:extLst>
                <a:ext uri="{FF2B5EF4-FFF2-40B4-BE49-F238E27FC236}">
                  <a16:creationId xmlns:a16="http://schemas.microsoft.com/office/drawing/2014/main" id="{C84DEA63-7944-AC4C-88AD-6817D39540D9}"/>
                </a:ext>
              </a:extLst>
            </p:cNvPr>
            <p:cNvSpPr>
              <a:spLocks noChangeShapeType="1"/>
            </p:cNvSpPr>
            <p:nvPr/>
          </p:nvSpPr>
          <p:spPr bwMode="auto">
            <a:xfrm>
              <a:off x="6286500" y="4395214"/>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16">
              <a:extLst>
                <a:ext uri="{FF2B5EF4-FFF2-40B4-BE49-F238E27FC236}">
                  <a16:creationId xmlns:a16="http://schemas.microsoft.com/office/drawing/2014/main" id="{DC9B8E6D-9F7D-004C-98A3-75DEEEBD9AD5}"/>
                </a:ext>
              </a:extLst>
            </p:cNvPr>
            <p:cNvSpPr>
              <a:spLocks noChangeShapeType="1"/>
            </p:cNvSpPr>
            <p:nvPr/>
          </p:nvSpPr>
          <p:spPr bwMode="auto">
            <a:xfrm>
              <a:off x="6286500" y="37205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17">
              <a:extLst>
                <a:ext uri="{FF2B5EF4-FFF2-40B4-BE49-F238E27FC236}">
                  <a16:creationId xmlns:a16="http://schemas.microsoft.com/office/drawing/2014/main" id="{306014BE-BC39-824E-9F78-D660CD267573}"/>
                </a:ext>
              </a:extLst>
            </p:cNvPr>
            <p:cNvSpPr>
              <a:spLocks noChangeShapeType="1"/>
            </p:cNvSpPr>
            <p:nvPr/>
          </p:nvSpPr>
          <p:spPr bwMode="auto">
            <a:xfrm>
              <a:off x="6284912" y="326332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18">
              <a:extLst>
                <a:ext uri="{FF2B5EF4-FFF2-40B4-BE49-F238E27FC236}">
                  <a16:creationId xmlns:a16="http://schemas.microsoft.com/office/drawing/2014/main" id="{A42C2C1E-84BD-9743-97E0-09CF9FCFF2BD}"/>
                </a:ext>
              </a:extLst>
            </p:cNvPr>
            <p:cNvSpPr>
              <a:spLocks noChangeShapeType="1"/>
            </p:cNvSpPr>
            <p:nvPr/>
          </p:nvSpPr>
          <p:spPr bwMode="auto">
            <a:xfrm>
              <a:off x="6272212" y="2812477"/>
              <a:ext cx="3646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19">
              <a:extLst>
                <a:ext uri="{FF2B5EF4-FFF2-40B4-BE49-F238E27FC236}">
                  <a16:creationId xmlns:a16="http://schemas.microsoft.com/office/drawing/2014/main" id="{A5708C43-6E7B-824A-980E-C5EB81FC2101}"/>
                </a:ext>
              </a:extLst>
            </p:cNvPr>
            <p:cNvSpPr>
              <a:spLocks noChangeShapeType="1"/>
            </p:cNvSpPr>
            <p:nvPr/>
          </p:nvSpPr>
          <p:spPr bwMode="auto">
            <a:xfrm>
              <a:off x="8104187" y="2350514"/>
              <a:ext cx="3175" cy="1360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Text Box 20">
              <a:extLst>
                <a:ext uri="{FF2B5EF4-FFF2-40B4-BE49-F238E27FC236}">
                  <a16:creationId xmlns:a16="http://schemas.microsoft.com/office/drawing/2014/main" id="{B5DFDF92-2319-2549-A363-2E65C1291108}"/>
                </a:ext>
              </a:extLst>
            </p:cNvPr>
            <p:cNvSpPr txBox="1">
              <a:spLocks noChangeArrowheads="1"/>
            </p:cNvSpPr>
            <p:nvPr/>
          </p:nvSpPr>
          <p:spPr bwMode="auto">
            <a:xfrm>
              <a:off x="6542087" y="2410839"/>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identification</a:t>
              </a:r>
            </a:p>
          </p:txBody>
        </p:sp>
        <p:sp>
          <p:nvSpPr>
            <p:cNvPr id="67" name="Text Box 21">
              <a:extLst>
                <a:ext uri="{FF2B5EF4-FFF2-40B4-BE49-F238E27FC236}">
                  <a16:creationId xmlns:a16="http://schemas.microsoft.com/office/drawing/2014/main" id="{D4E993B8-AE34-384B-8C59-1B56BB128D3A}"/>
                </a:ext>
              </a:extLst>
            </p:cNvPr>
            <p:cNvSpPr txBox="1">
              <a:spLocks noChangeArrowheads="1"/>
            </p:cNvSpPr>
            <p:nvPr/>
          </p:nvSpPr>
          <p:spPr bwMode="auto">
            <a:xfrm>
              <a:off x="8666162" y="2410839"/>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flags</a:t>
              </a:r>
            </a:p>
          </p:txBody>
        </p:sp>
        <p:sp>
          <p:nvSpPr>
            <p:cNvPr id="68" name="Text Box 22">
              <a:extLst>
                <a:ext uri="{FF2B5EF4-FFF2-40B4-BE49-F238E27FC236}">
                  <a16:creationId xmlns:a16="http://schemas.microsoft.com/office/drawing/2014/main" id="{B3DF818C-F6C8-E14D-A46C-FD30630746B9}"/>
                </a:ext>
              </a:extLst>
            </p:cNvPr>
            <p:cNvSpPr txBox="1">
              <a:spLocks noChangeArrowheads="1"/>
            </p:cNvSpPr>
            <p:nvPr/>
          </p:nvSpPr>
          <p:spPr bwMode="auto">
            <a:xfrm>
              <a:off x="6573837" y="2868039"/>
              <a:ext cx="1222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questions</a:t>
              </a:r>
            </a:p>
          </p:txBody>
        </p:sp>
        <p:sp>
          <p:nvSpPr>
            <p:cNvPr id="69" name="Text Box 23">
              <a:extLst>
                <a:ext uri="{FF2B5EF4-FFF2-40B4-BE49-F238E27FC236}">
                  <a16:creationId xmlns:a16="http://schemas.microsoft.com/office/drawing/2014/main" id="{9A6A9AC2-926A-8B4E-81B0-9CE0DD3BB5BE}"/>
                </a:ext>
              </a:extLst>
            </p:cNvPr>
            <p:cNvSpPr txBox="1">
              <a:spLocks noChangeArrowheads="1"/>
            </p:cNvSpPr>
            <p:nvPr/>
          </p:nvSpPr>
          <p:spPr bwMode="auto">
            <a:xfrm>
              <a:off x="6457950" y="3879277"/>
              <a:ext cx="3278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questions (variable # of questions)</a:t>
              </a:r>
            </a:p>
          </p:txBody>
        </p:sp>
        <p:sp>
          <p:nvSpPr>
            <p:cNvPr id="70" name="Text Box 26">
              <a:extLst>
                <a:ext uri="{FF2B5EF4-FFF2-40B4-BE49-F238E27FC236}">
                  <a16:creationId xmlns:a16="http://schemas.microsoft.com/office/drawing/2014/main" id="{C9071FBC-5A74-7341-A63F-649340BD848A}"/>
                </a:ext>
              </a:extLst>
            </p:cNvPr>
            <p:cNvSpPr txBox="1">
              <a:spLocks noChangeArrowheads="1"/>
            </p:cNvSpPr>
            <p:nvPr/>
          </p:nvSpPr>
          <p:spPr bwMode="auto">
            <a:xfrm>
              <a:off x="8167687" y="3323652"/>
              <a:ext cx="1671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additional RRs</a:t>
              </a:r>
            </a:p>
          </p:txBody>
        </p:sp>
        <p:sp>
          <p:nvSpPr>
            <p:cNvPr id="71" name="Text Box 27">
              <a:extLst>
                <a:ext uri="{FF2B5EF4-FFF2-40B4-BE49-F238E27FC236}">
                  <a16:creationId xmlns:a16="http://schemas.microsoft.com/office/drawing/2014/main" id="{9513342D-3D82-2446-A7D3-28EDD5EAEE7E}"/>
                </a:ext>
              </a:extLst>
            </p:cNvPr>
            <p:cNvSpPr txBox="1">
              <a:spLocks noChangeArrowheads="1"/>
            </p:cNvSpPr>
            <p:nvPr/>
          </p:nvSpPr>
          <p:spPr bwMode="auto">
            <a:xfrm>
              <a:off x="6415087" y="3325239"/>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authority RRs</a:t>
              </a:r>
            </a:p>
          </p:txBody>
        </p:sp>
        <p:sp>
          <p:nvSpPr>
            <p:cNvPr id="72" name="Text Box 28">
              <a:extLst>
                <a:ext uri="{FF2B5EF4-FFF2-40B4-BE49-F238E27FC236}">
                  <a16:creationId xmlns:a16="http://schemas.microsoft.com/office/drawing/2014/main" id="{83ED9871-C6FF-8644-98E4-EEE7A5BD0267}"/>
                </a:ext>
              </a:extLst>
            </p:cNvPr>
            <p:cNvSpPr txBox="1">
              <a:spLocks noChangeArrowheads="1"/>
            </p:cNvSpPr>
            <p:nvPr/>
          </p:nvSpPr>
          <p:spPr bwMode="auto">
            <a:xfrm>
              <a:off x="8266112" y="2877564"/>
              <a:ext cx="1458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answer RRs</a:t>
              </a:r>
            </a:p>
          </p:txBody>
        </p:sp>
        <p:sp>
          <p:nvSpPr>
            <p:cNvPr id="73" name="Text Box 30">
              <a:extLst>
                <a:ext uri="{FF2B5EF4-FFF2-40B4-BE49-F238E27FC236}">
                  <a16:creationId xmlns:a16="http://schemas.microsoft.com/office/drawing/2014/main" id="{646FFA4C-D2F4-804F-BB10-D2E1E711F5DF}"/>
                </a:ext>
              </a:extLst>
            </p:cNvPr>
            <p:cNvSpPr txBox="1">
              <a:spLocks noChangeArrowheads="1"/>
            </p:cNvSpPr>
            <p:nvPr/>
          </p:nvSpPr>
          <p:spPr bwMode="auto">
            <a:xfrm>
              <a:off x="6765925" y="4563489"/>
              <a:ext cx="2690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answers (variable # of RRs)</a:t>
              </a:r>
            </a:p>
          </p:txBody>
        </p:sp>
        <p:sp>
          <p:nvSpPr>
            <p:cNvPr id="74" name="Text Box 31">
              <a:extLst>
                <a:ext uri="{FF2B5EF4-FFF2-40B4-BE49-F238E27FC236}">
                  <a16:creationId xmlns:a16="http://schemas.microsoft.com/office/drawing/2014/main" id="{F169C7FC-D0F8-9546-93C0-00F4E6E4B0A7}"/>
                </a:ext>
              </a:extLst>
            </p:cNvPr>
            <p:cNvSpPr txBox="1">
              <a:spLocks noChangeArrowheads="1"/>
            </p:cNvSpPr>
            <p:nvPr/>
          </p:nvSpPr>
          <p:spPr bwMode="auto">
            <a:xfrm>
              <a:off x="6796087" y="5249289"/>
              <a:ext cx="2714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authority (variable # of RRs)</a:t>
              </a:r>
            </a:p>
          </p:txBody>
        </p:sp>
        <p:sp>
          <p:nvSpPr>
            <p:cNvPr id="75" name="Text Box 32">
              <a:extLst>
                <a:ext uri="{FF2B5EF4-FFF2-40B4-BE49-F238E27FC236}">
                  <a16:creationId xmlns:a16="http://schemas.microsoft.com/office/drawing/2014/main" id="{2A810C4D-9EF9-0B42-8366-C238D3FBAE0A}"/>
                </a:ext>
              </a:extLst>
            </p:cNvPr>
            <p:cNvSpPr txBox="1">
              <a:spLocks noChangeArrowheads="1"/>
            </p:cNvSpPr>
            <p:nvPr/>
          </p:nvSpPr>
          <p:spPr bwMode="auto">
            <a:xfrm>
              <a:off x="6492875" y="5916039"/>
              <a:ext cx="3186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additional info (variable # of RRs)</a:t>
              </a:r>
            </a:p>
          </p:txBody>
        </p:sp>
        <p:grpSp>
          <p:nvGrpSpPr>
            <p:cNvPr id="76" name="Group 60">
              <a:extLst>
                <a:ext uri="{FF2B5EF4-FFF2-40B4-BE49-F238E27FC236}">
                  <a16:creationId xmlns:a16="http://schemas.microsoft.com/office/drawing/2014/main" id="{8BF3E406-CCE3-D64E-8AB4-D91149714F06}"/>
                </a:ext>
              </a:extLst>
            </p:cNvPr>
            <p:cNvGrpSpPr>
              <a:grpSpLocks/>
            </p:cNvGrpSpPr>
            <p:nvPr/>
          </p:nvGrpSpPr>
          <p:grpSpPr bwMode="auto">
            <a:xfrm>
              <a:off x="6302375" y="1937764"/>
              <a:ext cx="1747837" cy="274638"/>
              <a:chOff x="2691" y="1194"/>
              <a:chExt cx="1101" cy="173"/>
            </a:xfrm>
          </p:grpSpPr>
          <p:sp>
            <p:nvSpPr>
              <p:cNvPr id="81" name="Text Box 57">
                <a:extLst>
                  <a:ext uri="{FF2B5EF4-FFF2-40B4-BE49-F238E27FC236}">
                    <a16:creationId xmlns:a16="http://schemas.microsoft.com/office/drawing/2014/main" id="{C33F9937-2680-5C4C-811E-5F9E3D43BD26}"/>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82" name="Line 58">
                <a:extLst>
                  <a:ext uri="{FF2B5EF4-FFF2-40B4-BE49-F238E27FC236}">
                    <a16:creationId xmlns:a16="http://schemas.microsoft.com/office/drawing/2014/main" id="{B39B871F-A818-1B4E-A225-DA01D5EDAC73}"/>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59">
                <a:extLst>
                  <a:ext uri="{FF2B5EF4-FFF2-40B4-BE49-F238E27FC236}">
                    <a16:creationId xmlns:a16="http://schemas.microsoft.com/office/drawing/2014/main" id="{3CB8F9AE-D625-1D4A-8625-28F8772B9B79}"/>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61">
              <a:extLst>
                <a:ext uri="{FF2B5EF4-FFF2-40B4-BE49-F238E27FC236}">
                  <a16:creationId xmlns:a16="http://schemas.microsoft.com/office/drawing/2014/main" id="{711AFC78-9A4A-CD41-A49D-623142A48198}"/>
                </a:ext>
              </a:extLst>
            </p:cNvPr>
            <p:cNvGrpSpPr>
              <a:grpSpLocks/>
            </p:cNvGrpSpPr>
            <p:nvPr/>
          </p:nvGrpSpPr>
          <p:grpSpPr bwMode="auto">
            <a:xfrm>
              <a:off x="8077200" y="1937764"/>
              <a:ext cx="1747837" cy="274638"/>
              <a:chOff x="2691" y="1194"/>
              <a:chExt cx="1101" cy="173"/>
            </a:xfrm>
          </p:grpSpPr>
          <p:sp>
            <p:nvSpPr>
              <p:cNvPr id="78" name="Text Box 62">
                <a:extLst>
                  <a:ext uri="{FF2B5EF4-FFF2-40B4-BE49-F238E27FC236}">
                    <a16:creationId xmlns:a16="http://schemas.microsoft.com/office/drawing/2014/main" id="{D2686047-8DDE-AA4D-88A8-9F0670CBD058}"/>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 bytes</a:t>
                </a:r>
              </a:p>
            </p:txBody>
          </p:sp>
          <p:sp>
            <p:nvSpPr>
              <p:cNvPr id="79" name="Line 63">
                <a:extLst>
                  <a:ext uri="{FF2B5EF4-FFF2-40B4-BE49-F238E27FC236}">
                    <a16:creationId xmlns:a16="http://schemas.microsoft.com/office/drawing/2014/main" id="{A93491FC-3FC2-BA4A-B5FC-8BFED427087D}"/>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Line 64">
                <a:extLst>
                  <a:ext uri="{FF2B5EF4-FFF2-40B4-BE49-F238E27FC236}">
                    <a16:creationId xmlns:a16="http://schemas.microsoft.com/office/drawing/2014/main" id="{B4EF32F5-CEE0-064C-98D1-0B2AED9C53EF}"/>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 name="Rectangle 3">
            <a:extLst>
              <a:ext uri="{FF2B5EF4-FFF2-40B4-BE49-F238E27FC236}">
                <a16:creationId xmlns:a16="http://schemas.microsoft.com/office/drawing/2014/main" id="{CD167590-D12C-F842-94F3-26CF0F3023F4}"/>
              </a:ext>
            </a:extLst>
          </p:cNvPr>
          <p:cNvSpPr txBox="1">
            <a:spLocks noChangeArrowheads="1"/>
          </p:cNvSpPr>
          <p:nvPr/>
        </p:nvSpPr>
        <p:spPr>
          <a:xfrm>
            <a:off x="693057" y="1391557"/>
            <a:ext cx="10393362" cy="5143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DNS</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query</a:t>
            </a:r>
            <a:r>
              <a:rPr kumimoji="0" lang="en-US" altLang="en-US" sz="32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reply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messages, both have same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format:</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95042E94-C8A0-BE46-8EB4-39429E2BF4C4}"/>
              </a:ext>
            </a:extLst>
          </p:cNvPr>
          <p:cNvSpPr txBox="1">
            <a:spLocks noChangeArrowheads="1"/>
          </p:cNvSpPr>
          <p:nvPr/>
        </p:nvSpPr>
        <p:spPr bwMode="auto">
          <a:xfrm>
            <a:off x="1027795" y="3882482"/>
            <a:ext cx="3970338"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name, type fields for a query</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Text Box 5">
            <a:extLst>
              <a:ext uri="{FF2B5EF4-FFF2-40B4-BE49-F238E27FC236}">
                <a16:creationId xmlns:a16="http://schemas.microsoft.com/office/drawing/2014/main" id="{4E613433-F917-A147-AF5A-4DF4F76E7E09}"/>
              </a:ext>
            </a:extLst>
          </p:cNvPr>
          <p:cNvSpPr txBox="1">
            <a:spLocks noChangeArrowheads="1"/>
          </p:cNvSpPr>
          <p:nvPr/>
        </p:nvSpPr>
        <p:spPr bwMode="auto">
          <a:xfrm>
            <a:off x="998138" y="4604794"/>
            <a:ext cx="4003170"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RRs in response to query</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0" name="Text Box 6">
            <a:extLst>
              <a:ext uri="{FF2B5EF4-FFF2-40B4-BE49-F238E27FC236}">
                <a16:creationId xmlns:a16="http://schemas.microsoft.com/office/drawing/2014/main" id="{3FD623A6-A024-6347-B591-DAC5D82FD136}"/>
              </a:ext>
            </a:extLst>
          </p:cNvPr>
          <p:cNvSpPr txBox="1">
            <a:spLocks noChangeArrowheads="1"/>
          </p:cNvSpPr>
          <p:nvPr/>
        </p:nvSpPr>
        <p:spPr bwMode="auto">
          <a:xfrm>
            <a:off x="217715" y="5271771"/>
            <a:ext cx="4801281"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records for authoritative servers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 name="Text Box 7">
            <a:extLst>
              <a:ext uri="{FF2B5EF4-FFF2-40B4-BE49-F238E27FC236}">
                <a16:creationId xmlns:a16="http://schemas.microsoft.com/office/drawing/2014/main" id="{4B8555F6-7100-944F-9974-2E826BBBD80C}"/>
              </a:ext>
            </a:extLst>
          </p:cNvPr>
          <p:cNvSpPr txBox="1">
            <a:spLocks noChangeArrowheads="1"/>
          </p:cNvSpPr>
          <p:nvPr/>
        </p:nvSpPr>
        <p:spPr bwMode="auto">
          <a:xfrm>
            <a:off x="399371" y="5790401"/>
            <a:ext cx="4614409"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additional “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helpful”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info that may be used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2" name="Line 37">
            <a:extLst>
              <a:ext uri="{FF2B5EF4-FFF2-40B4-BE49-F238E27FC236}">
                <a16:creationId xmlns:a16="http://schemas.microsoft.com/office/drawing/2014/main" id="{F803F024-9C8E-164E-BC96-48776D3FA40F}"/>
              </a:ext>
            </a:extLst>
          </p:cNvPr>
          <p:cNvSpPr>
            <a:spLocks noChangeShapeType="1"/>
          </p:cNvSpPr>
          <p:nvPr/>
        </p:nvSpPr>
        <p:spPr bwMode="auto">
          <a:xfrm flipH="1">
            <a:off x="5070475" y="6126704"/>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38">
            <a:extLst>
              <a:ext uri="{FF2B5EF4-FFF2-40B4-BE49-F238E27FC236}">
                <a16:creationId xmlns:a16="http://schemas.microsoft.com/office/drawing/2014/main" id="{316EAAA0-F793-2043-BFB7-87E6DFAFF73D}"/>
              </a:ext>
            </a:extLst>
          </p:cNvPr>
          <p:cNvSpPr>
            <a:spLocks noChangeShapeType="1"/>
          </p:cNvSpPr>
          <p:nvPr/>
        </p:nvSpPr>
        <p:spPr bwMode="auto">
          <a:xfrm flipH="1">
            <a:off x="5078413" y="5467891"/>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Line 39">
            <a:extLst>
              <a:ext uri="{FF2B5EF4-FFF2-40B4-BE49-F238E27FC236}">
                <a16:creationId xmlns:a16="http://schemas.microsoft.com/office/drawing/2014/main" id="{408447E0-07FB-1341-9B44-D1DA4C6774E2}"/>
              </a:ext>
            </a:extLst>
          </p:cNvPr>
          <p:cNvSpPr>
            <a:spLocks noChangeShapeType="1"/>
          </p:cNvSpPr>
          <p:nvPr/>
        </p:nvSpPr>
        <p:spPr bwMode="auto">
          <a:xfrm flipH="1">
            <a:off x="5086350" y="4809079"/>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40">
            <a:extLst>
              <a:ext uri="{FF2B5EF4-FFF2-40B4-BE49-F238E27FC236}">
                <a16:creationId xmlns:a16="http://schemas.microsoft.com/office/drawing/2014/main" id="{F708B0A3-0C69-D745-B00F-2DDF2924D4FD}"/>
              </a:ext>
            </a:extLst>
          </p:cNvPr>
          <p:cNvSpPr>
            <a:spLocks noChangeShapeType="1"/>
          </p:cNvSpPr>
          <p:nvPr/>
        </p:nvSpPr>
        <p:spPr bwMode="auto">
          <a:xfrm flipH="1">
            <a:off x="5072063" y="4083591"/>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Title 1">
            <a:extLst>
              <a:ext uri="{FF2B5EF4-FFF2-40B4-BE49-F238E27FC236}">
                <a16:creationId xmlns:a16="http://schemas.microsoft.com/office/drawing/2014/main" id="{95E186ED-4245-C448-9822-1199EA93DC2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DNS protocol messages</a:t>
            </a:r>
            <a:endParaRPr lang="en-US" sz="4400" dirty="0">
              <a:cs typeface="Calibri" panose="020F0502020204030204" pitchFamily="34" charset="0"/>
            </a:endParaRPr>
          </a:p>
        </p:txBody>
      </p:sp>
      <p:sp>
        <p:nvSpPr>
          <p:cNvPr id="39" name="Slide Number Placeholder 2">
            <a:extLst>
              <a:ext uri="{FF2B5EF4-FFF2-40B4-BE49-F238E27FC236}">
                <a16:creationId xmlns:a16="http://schemas.microsoft.com/office/drawing/2014/main" id="{C19D16D8-DC06-E546-AA51-6069613B416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79</a:t>
            </a:fld>
            <a:endParaRPr lang="en-US" dirty="0"/>
          </a:p>
        </p:txBody>
      </p:sp>
    </p:spTree>
    <p:extLst>
      <p:ext uri="{BB962C8B-B14F-4D97-AF65-F5344CB8AC3E}">
        <p14:creationId xmlns:p14="http://schemas.microsoft.com/office/powerpoint/2010/main" val="32033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dissolv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dissolve">
                                      <p:cBhvr>
                                        <p:cTn id="23" dur="500"/>
                                        <p:tgtEl>
                                          <p:spTgt spid="5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dissolve">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animBg="1"/>
      <p:bldP spid="53"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dirty="0">
                <a:cs typeface="Calibri" panose="020F0502020204030204" pitchFamily="34" charset="0"/>
              </a:rPr>
              <a:t>Three-way handshake </a:t>
            </a:r>
            <a:r>
              <a:rPr lang="en-US" dirty="0" smtClean="0">
                <a:cs typeface="Calibri" panose="020F0502020204030204" pitchFamily="34" charset="0"/>
              </a:rPr>
              <a:t>protocol</a:t>
            </a:r>
            <a:endParaRPr lang="en-US" dirty="0">
              <a:cs typeface="Calibri" panose="020F0502020204030204" pitchFamily="34" charset="0"/>
            </a:endParaRPr>
          </a:p>
        </p:txBody>
      </p:sp>
      <p:sp>
        <p:nvSpPr>
          <p:cNvPr id="6" name="Line 11">
            <a:extLst>
              <a:ext uri="{FF2B5EF4-FFF2-40B4-BE49-F238E27FC236}">
                <a16:creationId xmlns:a16="http://schemas.microsoft.com/office/drawing/2014/main" id="{67AC580C-18A4-D247-92B5-6D862101F771}"/>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1301A620-3B2F-B341-BCAC-A3E4F12C85AA}"/>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 name="Rectangle 4">
            <a:extLst>
              <a:ext uri="{FF2B5EF4-FFF2-40B4-BE49-F238E27FC236}">
                <a16:creationId xmlns:a16="http://schemas.microsoft.com/office/drawing/2014/main" id="{8E22C996-6035-504C-97CC-082C3EAD4AF4}"/>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None/>
              <a:defRPr/>
            </a:pPr>
            <a:r>
              <a:rPr kumimoji="0" lang="en-US" altLang="en-US" sz="2400" b="0" i="0" u="none" strike="noStrike" kern="1200" cap="none" spc="0" normalizeH="0" baseline="0" noProof="0" dirty="0" smtClean="0">
                <a:ln>
                  <a:noFill/>
                </a:ln>
                <a:solidFill>
                  <a:srgbClr val="CC0000"/>
                </a:solidFill>
                <a:effectLst/>
                <a:uLnTx/>
                <a:uFillTx/>
                <a:latin typeface="Calibri"/>
                <a:ea typeface="ＭＳ Ｐゴシック" panose="020B0600070205080204" pitchFamily="34" charset="-128"/>
                <a:cs typeface="+mn-cs"/>
              </a:rPr>
              <a:t>1a</a:t>
            </a:r>
            <a:r>
              <a:rPr lang="en-US" sz="2400" dirty="0">
                <a:solidFill>
                  <a:srgbClr val="333333"/>
                </a:solidFill>
                <a:latin typeface="ArialMT"/>
              </a:rPr>
              <a:t> The client sends a small TCP segment to the 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3" name="Rectangle 5">
            <a:extLst>
              <a:ext uri="{FF2B5EF4-FFF2-40B4-BE49-F238E27FC236}">
                <a16:creationId xmlns:a16="http://schemas.microsoft.com/office/drawing/2014/main" id="{4518B9B7-A17A-DD48-BBA8-A1AC04589450}"/>
              </a:ext>
            </a:extLst>
          </p:cNvPr>
          <p:cNvSpPr>
            <a:spLocks noChangeArrowheads="1"/>
          </p:cNvSpPr>
          <p:nvPr/>
        </p:nvSpPr>
        <p:spPr bwMode="auto">
          <a:xfrm>
            <a:off x="1172983" y="4077834"/>
            <a:ext cx="42165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lvl="0">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lang="en-US" sz="2400" dirty="0">
                <a:solidFill>
                  <a:srgbClr val="333333"/>
                </a:solidFill>
                <a:latin typeface="ArialMT"/>
              </a:rPr>
              <a:t>the client acknowledges back to the 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AC1983CF-C4CB-FF47-A69D-3E65B8C9682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lvl="0">
              <a:defRPr/>
            </a:pPr>
            <a:r>
              <a:rPr kumimoji="0" lang="en-US" altLang="en-US" sz="2400" b="0" i="0" u="none" strike="noStrike" kern="1200" cap="none" spc="0" normalizeH="0" baseline="0" noProof="0" dirty="0" smtClean="0">
                <a:ln>
                  <a:noFill/>
                </a:ln>
                <a:solidFill>
                  <a:srgbClr val="CC0000"/>
                </a:solidFill>
                <a:effectLst/>
                <a:uLnTx/>
                <a:uFillTx/>
                <a:latin typeface="Calibri"/>
                <a:ea typeface="ＭＳ Ｐゴシック" panose="020B0600070205080204" pitchFamily="34" charset="-128"/>
                <a:cs typeface="+mn-cs"/>
              </a:rPr>
              <a:t>1b</a:t>
            </a:r>
            <a:r>
              <a:rPr lang="en-US" sz="2400" dirty="0">
                <a:solidFill>
                  <a:srgbClr val="333333"/>
                </a:solidFill>
                <a:latin typeface="ArialMT"/>
              </a:rPr>
              <a:t> The server acknowledges and responds with a small TCP segment </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Line 9">
            <a:extLst>
              <a:ext uri="{FF2B5EF4-FFF2-40B4-BE49-F238E27FC236}">
                <a16:creationId xmlns:a16="http://schemas.microsoft.com/office/drawing/2014/main" id="{B4DAFA34-3C73-6F47-8061-690804DAF277}"/>
              </a:ext>
            </a:extLst>
          </p:cNvPr>
          <p:cNvSpPr>
            <a:spLocks noChangeShapeType="1"/>
          </p:cNvSpPr>
          <p:nvPr/>
        </p:nvSpPr>
        <p:spPr bwMode="auto">
          <a:xfrm>
            <a:off x="5102530" y="4961816"/>
            <a:ext cx="1800180" cy="60195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2">
            <a:extLst>
              <a:ext uri="{FF2B5EF4-FFF2-40B4-BE49-F238E27FC236}">
                <a16:creationId xmlns:a16="http://schemas.microsoft.com/office/drawing/2014/main" id="{27BF3D34-DFF2-A04F-84F9-CBAE80221F3D}"/>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8D8A0BF5-72E5-9E41-A2AE-DE0F79C9B132}"/>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054521BF-054B-B342-A343-164F3CB503B3}"/>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Slide Number Placeholder 2">
            <a:extLst>
              <a:ext uri="{FF2B5EF4-FFF2-40B4-BE49-F238E27FC236}">
                <a16:creationId xmlns:a16="http://schemas.microsoft.com/office/drawing/2014/main" id="{FD2215CF-ECE6-6746-8DE5-3833EE2398C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8</a:t>
            </a:fld>
            <a:endParaRPr lang="en-US" dirty="0"/>
          </a:p>
        </p:txBody>
      </p:sp>
      <p:sp>
        <p:nvSpPr>
          <p:cNvPr id="60" name="Rectangle 59"/>
          <p:cNvSpPr/>
          <p:nvPr/>
        </p:nvSpPr>
        <p:spPr>
          <a:xfrm>
            <a:off x="1321488" y="5766971"/>
            <a:ext cx="10128796" cy="461665"/>
          </a:xfrm>
          <a:prstGeom prst="rect">
            <a:avLst/>
          </a:prstGeom>
        </p:spPr>
        <p:txBody>
          <a:bodyPr wrap="square">
            <a:spAutoFit/>
          </a:bodyPr>
          <a:lstStyle/>
          <a:p>
            <a:pPr marL="342900" indent="-342900" algn="just">
              <a:buFont typeface="Arial" panose="020B0604020202020204" pitchFamily="34" charset="0"/>
              <a:buChar char="•"/>
            </a:pPr>
            <a:r>
              <a:rPr lang="en-US" sz="2400" dirty="0" smtClean="0">
                <a:solidFill>
                  <a:srgbClr val="333333"/>
                </a:solidFill>
                <a:latin typeface="ArialMT"/>
              </a:rPr>
              <a:t>The </a:t>
            </a:r>
            <a:r>
              <a:rPr lang="en-US" sz="2400" dirty="0">
                <a:solidFill>
                  <a:srgbClr val="333333"/>
                </a:solidFill>
                <a:latin typeface="ArialMT"/>
              </a:rPr>
              <a:t>first two parts of the three-way handshake take one </a:t>
            </a:r>
            <a:r>
              <a:rPr lang="en-US" sz="2400" dirty="0" smtClean="0">
                <a:solidFill>
                  <a:srgbClr val="333333"/>
                </a:solidFill>
                <a:latin typeface="ArialMT"/>
              </a:rPr>
              <a:t>RTT(1a+1b).</a:t>
            </a:r>
            <a:endParaRPr lang="en-IN" sz="2400" dirty="0"/>
          </a:p>
        </p:txBody>
      </p:sp>
    </p:spTree>
    <p:extLst>
      <p:ext uri="{BB962C8B-B14F-4D97-AF65-F5344CB8AC3E}">
        <p14:creationId xmlns:p14="http://schemas.microsoft.com/office/powerpoint/2010/main" val="19652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Getting your info into the DNS</a:t>
            </a:r>
            <a:endParaRPr lang="en-US" sz="4400" dirty="0">
              <a:cs typeface="Calibri" panose="020F0502020204030204" pitchFamily="34" charset="0"/>
            </a:endParaRPr>
          </a:p>
        </p:txBody>
      </p:sp>
      <p:sp>
        <p:nvSpPr>
          <p:cNvPr id="56" name="Rectangle 4">
            <a:extLst>
              <a:ext uri="{FF2B5EF4-FFF2-40B4-BE49-F238E27FC236}">
                <a16:creationId xmlns:a16="http://schemas.microsoft.com/office/drawing/2014/main" id="{3216383A-5EC1-7E47-A0BE-F48A801236CE}"/>
              </a:ext>
            </a:extLst>
          </p:cNvPr>
          <p:cNvSpPr txBox="1">
            <a:spLocks noChangeArrowheads="1"/>
          </p:cNvSpPr>
          <p:nvPr/>
        </p:nvSpPr>
        <p:spPr>
          <a:xfrm>
            <a:off x="838200" y="1404537"/>
            <a:ext cx="10253340"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new startup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 Utopia”</a:t>
            </a:r>
          </a:p>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register name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networkuptopia.com</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DNS registrar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(e.g., Network Solutions)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provide names, IP addresses of authoritative name server (primary and secondary)</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registrar inserts NS, A RRs into .com TLD server:</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35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r>
              <a:rPr kumimoji="0" lang="en-US" altLang="en-US" sz="22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200" b="0"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networkutopia.com</a:t>
            </a:r>
            <a:r>
              <a:rPr kumimoji="0" lang="en-US" altLang="en-US" sz="22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dns1.networkutopia.com, NS)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2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(dns1.networkutopia.com, 212.212.212.1, A)</a:t>
            </a:r>
            <a:endParaRPr kumimoji="0" lang="en-US" altLang="en-US" sz="2200" b="0" i="0" u="none" strike="noStrike" kern="1200" cap="none" spc="0" normalizeH="0" baseline="0" noProof="0" dirty="0">
              <a:ln>
                <a:noFill/>
              </a:ln>
              <a:solidFill>
                <a:srgbClr val="ED7D31"/>
              </a:solidFill>
              <a:effectLst/>
              <a:uLnTx/>
              <a:uFillTx/>
              <a:latin typeface="Courier" pitchFamily="2" charset="0"/>
              <a:ea typeface="ＭＳ Ｐゴシック" panose="020B0600070205080204" pitchFamily="34" charset="-128"/>
              <a:cs typeface="+mn-cs"/>
            </a:endParaRPr>
          </a:p>
          <a:p>
            <a:pPr marL="35242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create authoritative server locally with IP address </a:t>
            </a:r>
            <a:r>
              <a:rPr kumimoji="0" lang="en-US" altLang="en-US" sz="2000" b="0"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212.212.212.1</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952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type A record for www.networkuptopia.com</a:t>
            </a:r>
          </a:p>
          <a:p>
            <a:pPr marL="695325" marR="0" lvl="1" indent="-2952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type MX record for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networkutopia.com</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7792EB6E-923E-9C45-A570-23DE9782A5C8}"/>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80</a:t>
            </a:fld>
            <a:endParaRPr lang="en-US" dirty="0"/>
          </a:p>
        </p:txBody>
      </p:sp>
    </p:spTree>
    <p:extLst>
      <p:ext uri="{BB962C8B-B14F-4D97-AF65-F5344CB8AC3E}">
        <p14:creationId xmlns:p14="http://schemas.microsoft.com/office/powerpoint/2010/main" val="257503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animEffect transition="in" filter="dissolve">
                                      <p:cBhvr>
                                        <p:cTn id="7" dur="500"/>
                                        <p:tgtEl>
                                          <p:spTgt spid="5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6">
                                            <p:txEl>
                                              <p:pRg st="2" end="2"/>
                                            </p:txEl>
                                          </p:spTgt>
                                        </p:tgtEl>
                                        <p:attrNameLst>
                                          <p:attrName>style.visibility</p:attrName>
                                        </p:attrNameLst>
                                      </p:cBhvr>
                                      <p:to>
                                        <p:strVal val="visible"/>
                                      </p:to>
                                    </p:set>
                                    <p:animEffect transition="in" filter="dissolve">
                                      <p:cBhvr>
                                        <p:cTn id="10" dur="500"/>
                                        <p:tgtEl>
                                          <p:spTgt spid="56">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6">
                                            <p:txEl>
                                              <p:pRg st="3" end="3"/>
                                            </p:txEl>
                                          </p:spTgt>
                                        </p:tgtEl>
                                        <p:attrNameLst>
                                          <p:attrName>style.visibility</p:attrName>
                                        </p:attrNameLst>
                                      </p:cBhvr>
                                      <p:to>
                                        <p:strVal val="visible"/>
                                      </p:to>
                                    </p:set>
                                    <p:animEffect transition="in" filter="dissolve">
                                      <p:cBhvr>
                                        <p:cTn id="13" dur="500"/>
                                        <p:tgtEl>
                                          <p:spTgt spid="56">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6">
                                            <p:txEl>
                                              <p:pRg st="4" end="4"/>
                                            </p:txEl>
                                          </p:spTgt>
                                        </p:tgtEl>
                                        <p:attrNameLst>
                                          <p:attrName>style.visibility</p:attrName>
                                        </p:attrNameLst>
                                      </p:cBhvr>
                                      <p:to>
                                        <p:strVal val="visible"/>
                                      </p:to>
                                    </p:set>
                                    <p:animEffect transition="in" filter="dissolve">
                                      <p:cBhvr>
                                        <p:cTn id="16" dur="500"/>
                                        <p:tgtEl>
                                          <p:spTgt spid="56">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6">
                                            <p:txEl>
                                              <p:pRg st="5" end="5"/>
                                            </p:txEl>
                                          </p:spTgt>
                                        </p:tgtEl>
                                        <p:attrNameLst>
                                          <p:attrName>style.visibility</p:attrName>
                                        </p:attrNameLst>
                                      </p:cBhvr>
                                      <p:to>
                                        <p:strVal val="visible"/>
                                      </p:to>
                                    </p:set>
                                    <p:animEffect transition="in" filter="dissolve">
                                      <p:cBhvr>
                                        <p:cTn id="19" dur="500"/>
                                        <p:tgtEl>
                                          <p:spTgt spid="56">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6">
                                            <p:txEl>
                                              <p:pRg st="6" end="6"/>
                                            </p:txEl>
                                          </p:spTgt>
                                        </p:tgtEl>
                                        <p:attrNameLst>
                                          <p:attrName>style.visibility</p:attrName>
                                        </p:attrNameLst>
                                      </p:cBhvr>
                                      <p:to>
                                        <p:strVal val="visible"/>
                                      </p:to>
                                    </p:set>
                                    <p:animEffect transition="in" filter="dissolve">
                                      <p:cBhvr>
                                        <p:cTn id="24" dur="500"/>
                                        <p:tgtEl>
                                          <p:spTgt spid="56">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6">
                                            <p:txEl>
                                              <p:pRg st="7" end="7"/>
                                            </p:txEl>
                                          </p:spTgt>
                                        </p:tgtEl>
                                        <p:attrNameLst>
                                          <p:attrName>style.visibility</p:attrName>
                                        </p:attrNameLst>
                                      </p:cBhvr>
                                      <p:to>
                                        <p:strVal val="visible"/>
                                      </p:to>
                                    </p:set>
                                    <p:animEffect transition="in" filter="dissolve">
                                      <p:cBhvr>
                                        <p:cTn id="27" dur="500"/>
                                        <p:tgtEl>
                                          <p:spTgt spid="56">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6">
                                            <p:txEl>
                                              <p:pRg st="8" end="8"/>
                                            </p:txEl>
                                          </p:spTgt>
                                        </p:tgtEl>
                                        <p:attrNameLst>
                                          <p:attrName>style.visibility</p:attrName>
                                        </p:attrNameLst>
                                      </p:cBhvr>
                                      <p:to>
                                        <p:strVal val="visible"/>
                                      </p:to>
                                    </p:set>
                                    <p:animEffect transition="in" filter="dissolve">
                                      <p:cBhvr>
                                        <p:cTn id="30" dur="500"/>
                                        <p:tgtEl>
                                          <p:spTgt spid="5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362678"/>
            <a:ext cx="10515600" cy="894622"/>
          </a:xfrm>
        </p:spPr>
        <p:txBody>
          <a:bodyPr>
            <a:normAutofit/>
          </a:bodyPr>
          <a:lstStyle/>
          <a:p>
            <a:r>
              <a:rPr lang="en-US" altLang="en-US" sz="4400" dirty="0">
                <a:ea typeface="ＭＳ Ｐゴシック" panose="020B0600070205080204" pitchFamily="34" charset="-128"/>
              </a:rPr>
              <a:t>DNS security</a:t>
            </a:r>
            <a:endParaRPr lang="en-US" sz="4400" dirty="0">
              <a:cs typeface="Calibri" panose="020F0502020204030204" pitchFamily="34" charset="0"/>
            </a:endParaRPr>
          </a:p>
        </p:txBody>
      </p:sp>
      <p:sp>
        <p:nvSpPr>
          <p:cNvPr id="5" name="Content Placeholder 5">
            <a:extLst>
              <a:ext uri="{FF2B5EF4-FFF2-40B4-BE49-F238E27FC236}">
                <a16:creationId xmlns:a16="http://schemas.microsoft.com/office/drawing/2014/main" id="{81829ECA-BDD6-AD44-8D36-9BB88442CDAB}"/>
              </a:ext>
            </a:extLst>
          </p:cNvPr>
          <p:cNvSpPr txBox="1">
            <a:spLocks/>
          </p:cNvSpPr>
          <p:nvPr/>
        </p:nvSpPr>
        <p:spPr>
          <a:xfrm>
            <a:off x="838200" y="1526094"/>
            <a:ext cx="502557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22228B"/>
                </a:solidFill>
                <a:effectLst/>
                <a:uLnTx/>
                <a:uFillTx/>
                <a:latin typeface="Calibri" panose="020F0502020204030204"/>
                <a:ea typeface="ＭＳ Ｐゴシック" panose="020B0600070205080204" pitchFamily="34" charset="-128"/>
                <a:cs typeface="+mn-cs"/>
              </a:rPr>
              <a:t>DDoS attacks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bombard root servers with traffic</a:t>
            </a:r>
          </a:p>
          <a:p>
            <a:pPr marL="574675"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 successful to date</a:t>
            </a:r>
          </a:p>
          <a:p>
            <a:pPr marL="574675"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traffic filtering</a:t>
            </a:r>
          </a:p>
          <a:p>
            <a:pPr marL="574675"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local DNS servers cache IPs of TLD servers, allowing root server bypass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bombard TLD servers</a:t>
            </a:r>
          </a:p>
          <a:p>
            <a:pPr marL="574675"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potentially more dangerous</a:t>
            </a:r>
          </a:p>
          <a:p>
            <a:pPr marL="352425" marR="0" lvl="0" indent="-222250" algn="l" defTabSz="914400" rtl="0" eaLnBrk="1" fontAlgn="auto" latinLnBrk="0" hangingPunct="1">
              <a:lnSpc>
                <a:spcPct val="90000"/>
              </a:lnSpc>
              <a:spcBef>
                <a:spcPts val="1000"/>
              </a:spcBef>
              <a:spcAft>
                <a:spcPts val="0"/>
              </a:spcAft>
              <a:buClr>
                <a:srgbClr val="0000A3"/>
              </a:buClr>
              <a:buSzTx/>
              <a:buFont typeface="Comic Sans MS" panose="030F0902030302020204" pitchFamily="66" charset="0"/>
              <a:buAutoNum type="arabicPeriod"/>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Content Placeholder 6">
            <a:extLst>
              <a:ext uri="{FF2B5EF4-FFF2-40B4-BE49-F238E27FC236}">
                <a16:creationId xmlns:a16="http://schemas.microsoft.com/office/drawing/2014/main" id="{5A84F48D-B139-BA49-B127-5134E112078B}"/>
              </a:ext>
            </a:extLst>
          </p:cNvPr>
          <p:cNvSpPr txBox="1">
            <a:spLocks/>
          </p:cNvSpPr>
          <p:nvPr/>
        </p:nvSpPr>
        <p:spPr bwMode="auto">
          <a:xfrm>
            <a:off x="6096000" y="1526094"/>
            <a:ext cx="476068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14288"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sz="3200" b="0" i="0" u="none" strike="noStrike" kern="0" cap="none" spc="0" normalizeH="0" baseline="0" noProof="0" dirty="0">
                <a:ln>
                  <a:noFill/>
                </a:ln>
                <a:solidFill>
                  <a:srgbClr val="2D2DB9">
                    <a:lumMod val="75000"/>
                  </a:srgbClr>
                </a:solidFill>
                <a:effectLst/>
                <a:uLnTx/>
                <a:uFillTx/>
                <a:latin typeface="Calibri" panose="020F0502020204030204"/>
                <a:ea typeface="ＭＳ Ｐゴシック" charset="0"/>
              </a:rPr>
              <a:t>S</a:t>
            </a:r>
            <a:r>
              <a:rPr kumimoji="0" lang="en-US" sz="3200" b="0" i="0" u="none" strike="noStrike" kern="0" cap="none" spc="0" normalizeH="0" baseline="0" noProof="0" dirty="0" err="1">
                <a:ln>
                  <a:noFill/>
                </a:ln>
                <a:solidFill>
                  <a:srgbClr val="2D2DB9">
                    <a:lumMod val="75000"/>
                  </a:srgbClr>
                </a:solidFill>
                <a:effectLst/>
                <a:uLnTx/>
                <a:uFillTx/>
                <a:latin typeface="Calibri" panose="020F0502020204030204"/>
                <a:ea typeface="ＭＳ Ｐゴシック" charset="0"/>
              </a:rPr>
              <a:t>poofing</a:t>
            </a:r>
            <a:r>
              <a:rPr kumimoji="0" lang="en-US" sz="3200" b="0" i="0" u="none" strike="noStrike" kern="0" cap="none" spc="0" normalizeH="0" baseline="0" noProof="0" dirty="0">
                <a:ln>
                  <a:noFill/>
                </a:ln>
                <a:solidFill>
                  <a:srgbClr val="2D2DB9">
                    <a:lumMod val="75000"/>
                  </a:srgbClr>
                </a:solidFill>
                <a:effectLst/>
                <a:uLnTx/>
                <a:uFillTx/>
                <a:latin typeface="Calibri" panose="020F0502020204030204"/>
                <a:ea typeface="ＭＳ Ｐゴシック" charset="0"/>
              </a:rPr>
              <a:t>  attacks</a:t>
            </a:r>
          </a:p>
          <a:p>
            <a:pPr marL="342900" marR="0" lvl="0" indent="-342900" algn="l" defTabSz="914400" rtl="0" eaLnBrk="0" fontAlgn="base" latinLnBrk="0" hangingPunct="0">
              <a:lnSpc>
                <a:spcPct val="85000"/>
              </a:lnSpc>
              <a:spcBef>
                <a:spcPct val="20000"/>
              </a:spcBef>
              <a:spcAft>
                <a:spcPct val="0"/>
              </a:spcAft>
              <a:buClr>
                <a:srgbClr val="000099"/>
              </a:buClr>
              <a:buSzTx/>
              <a:buFont typeface="Wingdings" pitchFamily="2"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intercept DNS queries, returning bogus replies</a:t>
            </a:r>
          </a:p>
          <a:p>
            <a:pPr marL="742950" marR="0" lvl="1" indent="-28575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DNS cache poisoning</a:t>
            </a:r>
          </a:p>
          <a:p>
            <a:pPr marL="742950" marR="0" lvl="1" indent="-28575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RFC 4033: DNSSEC authentication services</a:t>
            </a:r>
          </a:p>
        </p:txBody>
      </p:sp>
      <p:sp>
        <p:nvSpPr>
          <p:cNvPr id="6" name="Slide Number Placeholder 2">
            <a:extLst>
              <a:ext uri="{FF2B5EF4-FFF2-40B4-BE49-F238E27FC236}">
                <a16:creationId xmlns:a16="http://schemas.microsoft.com/office/drawing/2014/main" id="{CEE8551A-CF21-2D4C-B81F-11CF85B7E4F2}"/>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81</a:t>
            </a:fld>
            <a:endParaRPr lang="en-US" dirty="0"/>
          </a:p>
        </p:txBody>
      </p:sp>
    </p:spTree>
    <p:extLst>
      <p:ext uri="{BB962C8B-B14F-4D97-AF65-F5344CB8AC3E}">
        <p14:creationId xmlns:p14="http://schemas.microsoft.com/office/powerpoint/2010/main" val="39842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Sample SMTP interaction</a:t>
            </a:r>
            <a:endParaRPr lang="en-US" sz="4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r>
              <a:rPr lang="en-US"/>
              <a:t>Application Layer: 2-</a:t>
            </a:r>
            <a:fld id="{C4204591-24BD-A542-B9D5-F8D8A88D2FEE}" type="slidenum">
              <a:rPr lang="en-US" smtClean="0"/>
              <a:pPr/>
              <a:t>82</a:t>
            </a:fld>
            <a:endParaRPr lang="en-US" dirty="0"/>
          </a:p>
        </p:txBody>
      </p:sp>
      <p:sp>
        <p:nvSpPr>
          <p:cNvPr id="133" name="Rectangle 3">
            <a:extLst>
              <a:ext uri="{FF2B5EF4-FFF2-40B4-BE49-F238E27FC236}">
                <a16:creationId xmlns:a16="http://schemas.microsoft.com/office/drawing/2014/main" id="{D5CD8C7F-9F1D-3848-BEE3-38D59C4030C6}"/>
              </a:ext>
            </a:extLst>
          </p:cNvPr>
          <p:cNvSpPr>
            <a:spLocks noChangeArrowheads="1"/>
          </p:cNvSpPr>
          <p:nvPr/>
        </p:nvSpPr>
        <p:spPr bwMode="auto">
          <a:xfrm>
            <a:off x="1160995" y="1183947"/>
            <a:ext cx="987001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b="1" dirty="0">
                <a:latin typeface="Courier New" panose="02070309020205020404" pitchFamily="49" charset="0"/>
              </a:rPr>
              <a:t>     </a:t>
            </a:r>
            <a:r>
              <a:rPr lang="en-US" altLang="en-US" sz="2200" b="1" dirty="0">
                <a:latin typeface="Courier New" panose="02070309020205020404" pitchFamily="49" charset="0"/>
              </a:rPr>
              <a:t>S: 220 </a:t>
            </a:r>
            <a:r>
              <a:rPr lang="en-US" altLang="en-US" sz="2200" b="1" dirty="0" err="1">
                <a:latin typeface="Courier New" panose="02070309020205020404" pitchFamily="49" charset="0"/>
              </a:rPr>
              <a:t>hamburger.edu</a:t>
            </a:r>
            <a:r>
              <a:rPr lang="en-US" altLang="en-US" sz="2200" b="1" dirty="0">
                <a:latin typeface="Courier New" panose="02070309020205020404" pitchFamily="49" charset="0"/>
              </a:rPr>
              <a:t> </a:t>
            </a:r>
          </a:p>
          <a:p>
            <a:pPr>
              <a:spcBef>
                <a:spcPct val="0"/>
              </a:spcBef>
              <a:buClrTx/>
              <a:buSzTx/>
              <a:buFontTx/>
              <a:buNone/>
            </a:pPr>
            <a:r>
              <a:rPr lang="en-US" altLang="en-US" sz="2200" b="1" dirty="0">
                <a:latin typeface="Courier New" panose="02070309020205020404" pitchFamily="49" charset="0"/>
              </a:rPr>
              <a:t>     C: HELO </a:t>
            </a:r>
            <a:r>
              <a:rPr lang="en-US" altLang="en-US" sz="2200" b="1" dirty="0" err="1">
                <a:latin typeface="Courier New" panose="02070309020205020404" pitchFamily="49" charset="0"/>
              </a:rPr>
              <a:t>crepes.fr</a:t>
            </a:r>
            <a:r>
              <a:rPr lang="en-US" altLang="en-US" sz="2200" b="1" dirty="0">
                <a:latin typeface="Courier New" panose="02070309020205020404" pitchFamily="49" charset="0"/>
              </a:rPr>
              <a:t> </a:t>
            </a:r>
          </a:p>
          <a:p>
            <a:pPr>
              <a:spcBef>
                <a:spcPct val="0"/>
              </a:spcBef>
              <a:buClrTx/>
              <a:buSzTx/>
              <a:buFontTx/>
              <a:buNone/>
            </a:pPr>
            <a:r>
              <a:rPr lang="en-US" altLang="en-US" sz="2200" b="1" dirty="0">
                <a:latin typeface="Courier New" panose="02070309020205020404" pitchFamily="49" charset="0"/>
              </a:rPr>
              <a:t>     S: 250  Hello </a:t>
            </a:r>
            <a:r>
              <a:rPr lang="en-US" altLang="en-US" sz="2200" b="1" dirty="0" err="1">
                <a:latin typeface="Courier New" panose="02070309020205020404" pitchFamily="49" charset="0"/>
              </a:rPr>
              <a:t>crepes.fr</a:t>
            </a:r>
            <a:r>
              <a:rPr lang="en-US" altLang="en-US" sz="2200" b="1" dirty="0">
                <a:latin typeface="Courier New" panose="02070309020205020404" pitchFamily="49" charset="0"/>
              </a:rPr>
              <a:t>, pleased to meet you </a:t>
            </a:r>
          </a:p>
          <a:p>
            <a:pPr>
              <a:spcBef>
                <a:spcPct val="0"/>
              </a:spcBef>
              <a:buClrTx/>
              <a:buSzTx/>
              <a:buFontTx/>
              <a:buNone/>
            </a:pPr>
            <a:r>
              <a:rPr lang="en-US" altLang="en-US" sz="2200" b="1" dirty="0">
                <a:latin typeface="Courier New" panose="02070309020205020404" pitchFamily="49" charset="0"/>
              </a:rPr>
              <a:t>     C: MAIL FROM: &lt;</a:t>
            </a:r>
            <a:r>
              <a:rPr lang="en-US" altLang="en-US" sz="2200" b="1" dirty="0" err="1">
                <a:latin typeface="Courier New" panose="02070309020205020404" pitchFamily="49" charset="0"/>
              </a:rPr>
              <a:t>alice@crepes.fr</a:t>
            </a:r>
            <a:r>
              <a:rPr lang="en-US" altLang="en-US" sz="2200" b="1" dirty="0">
                <a:latin typeface="Courier New" panose="02070309020205020404" pitchFamily="49" charset="0"/>
              </a:rPr>
              <a:t>&gt; </a:t>
            </a:r>
          </a:p>
          <a:p>
            <a:pPr>
              <a:spcBef>
                <a:spcPct val="0"/>
              </a:spcBef>
              <a:buClrTx/>
              <a:buSzTx/>
              <a:buFontTx/>
              <a:buNone/>
            </a:pPr>
            <a:r>
              <a:rPr lang="en-US" altLang="en-US" sz="2200" b="1" dirty="0">
                <a:latin typeface="Courier New" panose="02070309020205020404" pitchFamily="49" charset="0"/>
              </a:rPr>
              <a:t>     S: 250 </a:t>
            </a:r>
            <a:r>
              <a:rPr lang="en-US" altLang="en-US" sz="2200" b="1" dirty="0" err="1">
                <a:latin typeface="Courier New" panose="02070309020205020404" pitchFamily="49" charset="0"/>
              </a:rPr>
              <a:t>alice@crepes.fr</a:t>
            </a:r>
            <a:r>
              <a:rPr lang="en-US" altLang="en-US" sz="2200" b="1" dirty="0">
                <a:latin typeface="Courier New" panose="02070309020205020404" pitchFamily="49" charset="0"/>
              </a:rPr>
              <a:t>... Sender ok </a:t>
            </a:r>
          </a:p>
          <a:p>
            <a:pPr>
              <a:spcBef>
                <a:spcPct val="0"/>
              </a:spcBef>
              <a:buClrTx/>
              <a:buSzTx/>
              <a:buFontTx/>
              <a:buNone/>
            </a:pPr>
            <a:r>
              <a:rPr lang="en-US" altLang="en-US" sz="2200" b="1" dirty="0">
                <a:latin typeface="Courier New" panose="02070309020205020404" pitchFamily="49" charset="0"/>
              </a:rPr>
              <a:t>     C: RCPT TO: &lt;</a:t>
            </a:r>
            <a:r>
              <a:rPr lang="en-US" altLang="en-US" sz="2200" b="1" dirty="0" err="1">
                <a:latin typeface="Courier New" panose="02070309020205020404" pitchFamily="49" charset="0"/>
              </a:rPr>
              <a:t>bob@hamburger.edu</a:t>
            </a:r>
            <a:r>
              <a:rPr lang="en-US" altLang="en-US" sz="2200" b="1" dirty="0">
                <a:latin typeface="Courier New" panose="02070309020205020404" pitchFamily="49" charset="0"/>
              </a:rPr>
              <a:t>&gt; </a:t>
            </a:r>
          </a:p>
          <a:p>
            <a:pPr>
              <a:spcBef>
                <a:spcPct val="0"/>
              </a:spcBef>
              <a:buClrTx/>
              <a:buSzTx/>
              <a:buFontTx/>
              <a:buNone/>
            </a:pPr>
            <a:r>
              <a:rPr lang="en-US" altLang="en-US" sz="2200" b="1" dirty="0">
                <a:latin typeface="Courier New" panose="02070309020205020404" pitchFamily="49" charset="0"/>
              </a:rPr>
              <a:t>     S: 250 </a:t>
            </a:r>
            <a:r>
              <a:rPr lang="en-US" altLang="en-US" sz="2200" b="1" dirty="0" err="1">
                <a:latin typeface="Courier New" panose="02070309020205020404" pitchFamily="49" charset="0"/>
              </a:rPr>
              <a:t>bob@hamburger.edu</a:t>
            </a:r>
            <a:r>
              <a:rPr lang="en-US" altLang="en-US" sz="2200" b="1" dirty="0">
                <a:latin typeface="Courier New" panose="02070309020205020404" pitchFamily="49" charset="0"/>
              </a:rPr>
              <a:t> ... Recipient ok </a:t>
            </a:r>
          </a:p>
          <a:p>
            <a:pPr>
              <a:spcBef>
                <a:spcPct val="0"/>
              </a:spcBef>
              <a:buClrTx/>
              <a:buSzTx/>
              <a:buFontTx/>
              <a:buNone/>
            </a:pPr>
            <a:r>
              <a:rPr lang="en-US" altLang="en-US" sz="2200" b="1" dirty="0">
                <a:latin typeface="Courier New" panose="02070309020205020404" pitchFamily="49" charset="0"/>
              </a:rPr>
              <a:t>     C: DATA </a:t>
            </a:r>
          </a:p>
          <a:p>
            <a:pPr>
              <a:spcBef>
                <a:spcPct val="0"/>
              </a:spcBef>
              <a:buClrTx/>
              <a:buSzTx/>
              <a:buFontTx/>
              <a:buNone/>
            </a:pPr>
            <a:r>
              <a:rPr lang="en-US" altLang="en-US" sz="2200" b="1" dirty="0">
                <a:latin typeface="Courier New" panose="02070309020205020404" pitchFamily="49" charset="0"/>
              </a:rPr>
              <a:t>     S: 354 Enter mail, end with "." on a line by itself </a:t>
            </a:r>
          </a:p>
          <a:p>
            <a:pPr>
              <a:spcBef>
                <a:spcPct val="0"/>
              </a:spcBef>
              <a:buClrTx/>
              <a:buSzTx/>
              <a:buFontTx/>
              <a:buNone/>
            </a:pPr>
            <a:r>
              <a:rPr lang="en-US" altLang="en-US" sz="2200" b="1" dirty="0">
                <a:latin typeface="Courier New" panose="02070309020205020404" pitchFamily="49" charset="0"/>
              </a:rPr>
              <a:t>     C: Do you like ketchup? </a:t>
            </a:r>
          </a:p>
          <a:p>
            <a:pPr>
              <a:spcBef>
                <a:spcPct val="0"/>
              </a:spcBef>
              <a:buClrTx/>
              <a:buSzTx/>
              <a:buFontTx/>
              <a:buNone/>
            </a:pPr>
            <a:r>
              <a:rPr lang="en-US" altLang="en-US" sz="2200" b="1" dirty="0">
                <a:latin typeface="Courier New" panose="02070309020205020404" pitchFamily="49" charset="0"/>
              </a:rPr>
              <a:t>     C: How about pickles? </a:t>
            </a:r>
          </a:p>
          <a:p>
            <a:pPr>
              <a:spcBef>
                <a:spcPct val="0"/>
              </a:spcBef>
              <a:buClrTx/>
              <a:buSzTx/>
              <a:buFontTx/>
              <a:buNone/>
            </a:pPr>
            <a:r>
              <a:rPr lang="en-US" altLang="en-US" sz="2200" b="1" dirty="0">
                <a:latin typeface="Courier New" panose="02070309020205020404" pitchFamily="49" charset="0"/>
              </a:rPr>
              <a:t>     C: . </a:t>
            </a:r>
          </a:p>
          <a:p>
            <a:pPr>
              <a:spcBef>
                <a:spcPct val="0"/>
              </a:spcBef>
              <a:buClrTx/>
              <a:buSzTx/>
              <a:buFontTx/>
              <a:buNone/>
            </a:pPr>
            <a:r>
              <a:rPr lang="en-US" altLang="en-US" sz="2200" b="1" dirty="0">
                <a:latin typeface="Courier New" panose="02070309020205020404" pitchFamily="49" charset="0"/>
              </a:rPr>
              <a:t>     S: 250 Message accepted for delivery </a:t>
            </a:r>
          </a:p>
          <a:p>
            <a:pPr>
              <a:spcBef>
                <a:spcPct val="0"/>
              </a:spcBef>
              <a:buClrTx/>
              <a:buSzTx/>
              <a:buFontTx/>
              <a:buNone/>
            </a:pPr>
            <a:r>
              <a:rPr lang="en-US" altLang="en-US" sz="2200" b="1" dirty="0">
                <a:latin typeface="Courier New" panose="02070309020205020404" pitchFamily="49" charset="0"/>
              </a:rPr>
              <a:t>     C: QUIT </a:t>
            </a:r>
          </a:p>
          <a:p>
            <a:pPr>
              <a:spcBef>
                <a:spcPct val="0"/>
              </a:spcBef>
              <a:buClrTx/>
              <a:buSzTx/>
              <a:buFontTx/>
              <a:buNone/>
            </a:pPr>
            <a:r>
              <a:rPr lang="en-US" altLang="en-US" sz="2200" b="1" dirty="0">
                <a:latin typeface="Courier New" panose="02070309020205020404" pitchFamily="49" charset="0"/>
              </a:rPr>
              <a:t>     S: 221 </a:t>
            </a:r>
            <a:r>
              <a:rPr lang="en-US" altLang="en-US" sz="2200" b="1" dirty="0" err="1">
                <a:latin typeface="Courier New" panose="02070309020205020404" pitchFamily="49" charset="0"/>
              </a:rPr>
              <a:t>hamburger.edu</a:t>
            </a:r>
            <a:r>
              <a:rPr lang="en-US" altLang="en-US" sz="2200" b="1" dirty="0">
                <a:latin typeface="Courier New" panose="02070309020205020404" pitchFamily="49" charset="0"/>
              </a:rPr>
              <a:t> closing connection</a:t>
            </a:r>
            <a:endParaRPr lang="en-US" altLang="en-US" sz="2200" dirty="0">
              <a:latin typeface="Times New Roman" panose="02020603050405020304" pitchFamily="18" charset="0"/>
            </a:endParaRPr>
          </a:p>
        </p:txBody>
      </p:sp>
    </p:spTree>
    <p:extLst>
      <p:ext uri="{BB962C8B-B14F-4D97-AF65-F5344CB8AC3E}">
        <p14:creationId xmlns:p14="http://schemas.microsoft.com/office/powerpoint/2010/main" val="4217894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dirty="0">
                <a:ea typeface="ＭＳ Ｐゴシック" panose="020B0600070205080204" pitchFamily="34" charset="-128"/>
              </a:rPr>
              <a:t>Case study: Netflix</a:t>
            </a:r>
          </a:p>
        </p:txBody>
      </p:sp>
      <p:grpSp>
        <p:nvGrpSpPr>
          <p:cNvPr id="211" name="Group 249">
            <a:extLst>
              <a:ext uri="{FF2B5EF4-FFF2-40B4-BE49-F238E27FC236}">
                <a16:creationId xmlns:a16="http://schemas.microsoft.com/office/drawing/2014/main" id="{DC2DE88D-F145-E948-B983-48014339441E}"/>
              </a:ext>
            </a:extLst>
          </p:cNvPr>
          <p:cNvGrpSpPr>
            <a:grpSpLocks/>
          </p:cNvGrpSpPr>
          <p:nvPr/>
        </p:nvGrpSpPr>
        <p:grpSpPr bwMode="auto">
          <a:xfrm>
            <a:off x="2638476" y="3253801"/>
            <a:ext cx="463550" cy="638175"/>
            <a:chOff x="4140" y="429"/>
            <a:chExt cx="1425" cy="2396"/>
          </a:xfrm>
        </p:grpSpPr>
        <p:sp>
          <p:nvSpPr>
            <p:cNvPr id="212" name="Freeform 250">
              <a:extLst>
                <a:ext uri="{FF2B5EF4-FFF2-40B4-BE49-F238E27FC236}">
                  <a16:creationId xmlns:a16="http://schemas.microsoft.com/office/drawing/2014/main" id="{FCB93815-CCA0-E04F-9569-DC05B714ED25}"/>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0" name="Rectangle 251">
              <a:extLst>
                <a:ext uri="{FF2B5EF4-FFF2-40B4-BE49-F238E27FC236}">
                  <a16:creationId xmlns:a16="http://schemas.microsoft.com/office/drawing/2014/main" id="{7D816689-FBD1-FB49-905D-9FD083717175}"/>
                </a:ext>
              </a:extLst>
            </p:cNvPr>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21" name="Freeform 252">
              <a:extLst>
                <a:ext uri="{FF2B5EF4-FFF2-40B4-BE49-F238E27FC236}">
                  <a16:creationId xmlns:a16="http://schemas.microsoft.com/office/drawing/2014/main" id="{B56C72C1-DE55-6544-BE9B-D62BDFF695B2}"/>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 name="Freeform 253">
              <a:extLst>
                <a:ext uri="{FF2B5EF4-FFF2-40B4-BE49-F238E27FC236}">
                  <a16:creationId xmlns:a16="http://schemas.microsoft.com/office/drawing/2014/main" id="{18F64B1F-B17B-C444-9FCC-C0A5F916C54A}"/>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 name="Rectangle 254">
              <a:extLst>
                <a:ext uri="{FF2B5EF4-FFF2-40B4-BE49-F238E27FC236}">
                  <a16:creationId xmlns:a16="http://schemas.microsoft.com/office/drawing/2014/main" id="{ADFDDCAB-F6AC-1347-B347-1950ACC4C26F}"/>
                </a:ext>
              </a:extLst>
            </p:cNvPr>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24" name="Group 255">
              <a:extLst>
                <a:ext uri="{FF2B5EF4-FFF2-40B4-BE49-F238E27FC236}">
                  <a16:creationId xmlns:a16="http://schemas.microsoft.com/office/drawing/2014/main" id="{8C6919AC-FFBC-8840-992C-8B188151F96C}"/>
                </a:ext>
              </a:extLst>
            </p:cNvPr>
            <p:cNvGrpSpPr>
              <a:grpSpLocks/>
            </p:cNvGrpSpPr>
            <p:nvPr/>
          </p:nvGrpSpPr>
          <p:grpSpPr bwMode="auto">
            <a:xfrm>
              <a:off x="4749" y="668"/>
              <a:ext cx="581" cy="145"/>
              <a:chOff x="614" y="2568"/>
              <a:chExt cx="725" cy="139"/>
            </a:xfrm>
          </p:grpSpPr>
          <p:sp>
            <p:nvSpPr>
              <p:cNvPr id="449" name="AutoShape 256">
                <a:extLst>
                  <a:ext uri="{FF2B5EF4-FFF2-40B4-BE49-F238E27FC236}">
                    <a16:creationId xmlns:a16="http://schemas.microsoft.com/office/drawing/2014/main" id="{5EFE6127-7B08-2941-9AD4-D2348436316A}"/>
                  </a:ext>
                </a:extLst>
              </p:cNvPr>
              <p:cNvSpPr>
                <a:spLocks noChangeArrowheads="1"/>
              </p:cNvSpPr>
              <p:nvPr/>
            </p:nvSpPr>
            <p:spPr bwMode="auto">
              <a:xfrm>
                <a:off x="615" y="2567"/>
                <a:ext cx="725"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50" name="AutoShape 257">
                <a:extLst>
                  <a:ext uri="{FF2B5EF4-FFF2-40B4-BE49-F238E27FC236}">
                    <a16:creationId xmlns:a16="http://schemas.microsoft.com/office/drawing/2014/main" id="{7F91CCC8-ABC2-7142-90E5-10399EF7B67D}"/>
                  </a:ext>
                </a:extLst>
              </p:cNvPr>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25" name="Rectangle 258">
              <a:extLst>
                <a:ext uri="{FF2B5EF4-FFF2-40B4-BE49-F238E27FC236}">
                  <a16:creationId xmlns:a16="http://schemas.microsoft.com/office/drawing/2014/main" id="{3FD3E50C-13FE-454F-970F-4CB1B3863C80}"/>
                </a:ext>
              </a:extLst>
            </p:cNvPr>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26" name="Group 259">
              <a:extLst>
                <a:ext uri="{FF2B5EF4-FFF2-40B4-BE49-F238E27FC236}">
                  <a16:creationId xmlns:a16="http://schemas.microsoft.com/office/drawing/2014/main" id="{55FB2F49-5847-5A4F-BB04-3277CE1DAB1F}"/>
                </a:ext>
              </a:extLst>
            </p:cNvPr>
            <p:cNvGrpSpPr>
              <a:grpSpLocks/>
            </p:cNvGrpSpPr>
            <p:nvPr/>
          </p:nvGrpSpPr>
          <p:grpSpPr bwMode="auto">
            <a:xfrm>
              <a:off x="4747" y="994"/>
              <a:ext cx="581" cy="134"/>
              <a:chOff x="614" y="2568"/>
              <a:chExt cx="725" cy="139"/>
            </a:xfrm>
          </p:grpSpPr>
          <p:sp>
            <p:nvSpPr>
              <p:cNvPr id="447" name="AutoShape 260">
                <a:extLst>
                  <a:ext uri="{FF2B5EF4-FFF2-40B4-BE49-F238E27FC236}">
                    <a16:creationId xmlns:a16="http://schemas.microsoft.com/office/drawing/2014/main" id="{09CD9DDB-30B9-864B-BE13-4CCD0DE861D0}"/>
                  </a:ext>
                </a:extLst>
              </p:cNvPr>
              <p:cNvSpPr>
                <a:spLocks noChangeArrowheads="1"/>
              </p:cNvSpPr>
              <p:nvPr/>
            </p:nvSpPr>
            <p:spPr bwMode="auto">
              <a:xfrm>
                <a:off x="612" y="2569"/>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8" name="AutoShape 261">
                <a:extLst>
                  <a:ext uri="{FF2B5EF4-FFF2-40B4-BE49-F238E27FC236}">
                    <a16:creationId xmlns:a16="http://schemas.microsoft.com/office/drawing/2014/main" id="{E7A875A2-1548-0348-B867-F3DB83EC71C3}"/>
                  </a:ext>
                </a:extLst>
              </p:cNvPr>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27" name="Rectangle 262">
              <a:extLst>
                <a:ext uri="{FF2B5EF4-FFF2-40B4-BE49-F238E27FC236}">
                  <a16:creationId xmlns:a16="http://schemas.microsoft.com/office/drawing/2014/main" id="{44DA1987-6860-2A4B-ADAB-1DC2F5A417A5}"/>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28" name="Rectangle 263">
              <a:extLst>
                <a:ext uri="{FF2B5EF4-FFF2-40B4-BE49-F238E27FC236}">
                  <a16:creationId xmlns:a16="http://schemas.microsoft.com/office/drawing/2014/main" id="{CA71CBCC-E8C6-8545-95E6-8BA3A6DFC4FA}"/>
                </a:ext>
              </a:extLst>
            </p:cNvPr>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29" name="Group 264">
              <a:extLst>
                <a:ext uri="{FF2B5EF4-FFF2-40B4-BE49-F238E27FC236}">
                  <a16:creationId xmlns:a16="http://schemas.microsoft.com/office/drawing/2014/main" id="{AC6CDDE8-625C-2141-A4E8-70428EC84451}"/>
                </a:ext>
              </a:extLst>
            </p:cNvPr>
            <p:cNvGrpSpPr>
              <a:grpSpLocks/>
            </p:cNvGrpSpPr>
            <p:nvPr/>
          </p:nvGrpSpPr>
          <p:grpSpPr bwMode="auto">
            <a:xfrm>
              <a:off x="4735" y="1627"/>
              <a:ext cx="582" cy="151"/>
              <a:chOff x="614" y="2568"/>
              <a:chExt cx="725" cy="139"/>
            </a:xfrm>
          </p:grpSpPr>
          <p:sp>
            <p:nvSpPr>
              <p:cNvPr id="445" name="AutoShape 265">
                <a:extLst>
                  <a:ext uri="{FF2B5EF4-FFF2-40B4-BE49-F238E27FC236}">
                    <a16:creationId xmlns:a16="http://schemas.microsoft.com/office/drawing/2014/main" id="{66961152-A1B9-EE4C-B95E-4BFF3B2DD57D}"/>
                  </a:ext>
                </a:extLst>
              </p:cNvPr>
              <p:cNvSpPr>
                <a:spLocks noChangeArrowheads="1"/>
              </p:cNvSpPr>
              <p:nvPr/>
            </p:nvSpPr>
            <p:spPr bwMode="auto">
              <a:xfrm>
                <a:off x="614" y="2568"/>
                <a:ext cx="71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6" name="AutoShape 266">
                <a:extLst>
                  <a:ext uri="{FF2B5EF4-FFF2-40B4-BE49-F238E27FC236}">
                    <a16:creationId xmlns:a16="http://schemas.microsoft.com/office/drawing/2014/main" id="{EBAA2FB9-FFB4-8F48-B73C-8305D27509E2}"/>
                  </a:ext>
                </a:extLst>
              </p:cNvPr>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30" name="Freeform 267">
              <a:extLst>
                <a:ext uri="{FF2B5EF4-FFF2-40B4-BE49-F238E27FC236}">
                  <a16:creationId xmlns:a16="http://schemas.microsoft.com/office/drawing/2014/main" id="{C901D83F-7165-6A4D-9A4D-E50847306DF6}"/>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31" name="Group 268">
              <a:extLst>
                <a:ext uri="{FF2B5EF4-FFF2-40B4-BE49-F238E27FC236}">
                  <a16:creationId xmlns:a16="http://schemas.microsoft.com/office/drawing/2014/main" id="{0D1712F2-8FE8-DA4A-BA3A-39DF2386CB21}"/>
                </a:ext>
              </a:extLst>
            </p:cNvPr>
            <p:cNvGrpSpPr>
              <a:grpSpLocks/>
            </p:cNvGrpSpPr>
            <p:nvPr/>
          </p:nvGrpSpPr>
          <p:grpSpPr bwMode="auto">
            <a:xfrm>
              <a:off x="4739" y="1327"/>
              <a:ext cx="582" cy="139"/>
              <a:chOff x="614" y="2568"/>
              <a:chExt cx="725" cy="139"/>
            </a:xfrm>
          </p:grpSpPr>
          <p:sp>
            <p:nvSpPr>
              <p:cNvPr id="443" name="AutoShape 269">
                <a:extLst>
                  <a:ext uri="{FF2B5EF4-FFF2-40B4-BE49-F238E27FC236}">
                    <a16:creationId xmlns:a16="http://schemas.microsoft.com/office/drawing/2014/main" id="{1862B566-A9FF-064B-82BD-E8708A40FE48}"/>
                  </a:ext>
                </a:extLst>
              </p:cNvPr>
              <p:cNvSpPr>
                <a:spLocks noChangeArrowheads="1"/>
              </p:cNvSpPr>
              <p:nvPr/>
            </p:nvSpPr>
            <p:spPr bwMode="auto">
              <a:xfrm>
                <a:off x="616" y="2570"/>
                <a:ext cx="723"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4" name="AutoShape 270">
                <a:extLst>
                  <a:ext uri="{FF2B5EF4-FFF2-40B4-BE49-F238E27FC236}">
                    <a16:creationId xmlns:a16="http://schemas.microsoft.com/office/drawing/2014/main" id="{A67231C6-49DE-0643-B55E-F32C7FFEF2D6}"/>
                  </a:ext>
                </a:extLst>
              </p:cNvPr>
              <p:cNvSpPr>
                <a:spLocks noChangeArrowheads="1"/>
              </p:cNvSpPr>
              <p:nvPr/>
            </p:nvSpPr>
            <p:spPr bwMode="auto">
              <a:xfrm>
                <a:off x="640" y="2588"/>
                <a:ext cx="681"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32" name="Rectangle 271">
              <a:extLst>
                <a:ext uri="{FF2B5EF4-FFF2-40B4-BE49-F238E27FC236}">
                  <a16:creationId xmlns:a16="http://schemas.microsoft.com/office/drawing/2014/main" id="{90DCDC82-64AC-7646-AC39-C306E476B92D}"/>
                </a:ext>
              </a:extLst>
            </p:cNvPr>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33" name="Freeform 272">
              <a:extLst>
                <a:ext uri="{FF2B5EF4-FFF2-40B4-BE49-F238E27FC236}">
                  <a16:creationId xmlns:a16="http://schemas.microsoft.com/office/drawing/2014/main" id="{40CDD311-9FAC-D64D-AD01-1F5A792B77C2}"/>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4" name="Freeform 273">
              <a:extLst>
                <a:ext uri="{FF2B5EF4-FFF2-40B4-BE49-F238E27FC236}">
                  <a16:creationId xmlns:a16="http://schemas.microsoft.com/office/drawing/2014/main" id="{59A0BF6F-7EFD-C548-8BD6-D827D05E3CD1}"/>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5" name="Oval 274">
              <a:extLst>
                <a:ext uri="{FF2B5EF4-FFF2-40B4-BE49-F238E27FC236}">
                  <a16:creationId xmlns:a16="http://schemas.microsoft.com/office/drawing/2014/main" id="{03BA801D-41FC-014B-A14B-11AA4C732FF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36" name="Freeform 275">
              <a:extLst>
                <a:ext uri="{FF2B5EF4-FFF2-40B4-BE49-F238E27FC236}">
                  <a16:creationId xmlns:a16="http://schemas.microsoft.com/office/drawing/2014/main" id="{099A575D-83C3-F842-8CD8-831A2DAA7DC5}"/>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 name="AutoShape 276">
              <a:extLst>
                <a:ext uri="{FF2B5EF4-FFF2-40B4-BE49-F238E27FC236}">
                  <a16:creationId xmlns:a16="http://schemas.microsoft.com/office/drawing/2014/main" id="{D7677505-F626-1746-A735-2E420950B7AB}"/>
                </a:ext>
              </a:extLst>
            </p:cNvPr>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38" name="AutoShape 277">
              <a:extLst>
                <a:ext uri="{FF2B5EF4-FFF2-40B4-BE49-F238E27FC236}">
                  <a16:creationId xmlns:a16="http://schemas.microsoft.com/office/drawing/2014/main" id="{E1BB1DA2-72D8-FC4E-BE3B-8833A67B046B}"/>
                </a:ext>
              </a:extLst>
            </p:cNvPr>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39" name="Oval 278">
              <a:extLst>
                <a:ext uri="{FF2B5EF4-FFF2-40B4-BE49-F238E27FC236}">
                  <a16:creationId xmlns:a16="http://schemas.microsoft.com/office/drawing/2014/main" id="{86DD6C5F-5AD3-7244-AE6F-7BB38F86DEBC}"/>
                </a:ext>
              </a:extLst>
            </p:cNvPr>
            <p:cNvSpPr>
              <a:spLocks noChangeArrowheads="1"/>
            </p:cNvSpPr>
            <p:nvPr/>
          </p:nvSpPr>
          <p:spPr bwMode="auto">
            <a:xfrm>
              <a:off x="4306" y="2384"/>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0" name="Oval 279">
              <a:extLst>
                <a:ext uri="{FF2B5EF4-FFF2-40B4-BE49-F238E27FC236}">
                  <a16:creationId xmlns:a16="http://schemas.microsoft.com/office/drawing/2014/main" id="{30874699-F299-B244-82CD-DF1DDDFD0D2B}"/>
                </a:ext>
              </a:extLst>
            </p:cNvPr>
            <p:cNvSpPr>
              <a:spLocks noChangeArrowheads="1"/>
            </p:cNvSpPr>
            <p:nvPr/>
          </p:nvSpPr>
          <p:spPr bwMode="auto">
            <a:xfrm>
              <a:off x="4486" y="2384"/>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441" name="Oval 280">
              <a:extLst>
                <a:ext uri="{FF2B5EF4-FFF2-40B4-BE49-F238E27FC236}">
                  <a16:creationId xmlns:a16="http://schemas.microsoft.com/office/drawing/2014/main" id="{D9E7AAA9-D715-814A-8A10-88AC4520AB23}"/>
                </a:ext>
              </a:extLst>
            </p:cNvPr>
            <p:cNvSpPr>
              <a:spLocks noChangeArrowheads="1"/>
            </p:cNvSpPr>
            <p:nvPr/>
          </p:nvSpPr>
          <p:spPr bwMode="auto">
            <a:xfrm>
              <a:off x="4662" y="2378"/>
              <a:ext cx="156"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42" name="Rectangle 281">
              <a:extLst>
                <a:ext uri="{FF2B5EF4-FFF2-40B4-BE49-F238E27FC236}">
                  <a16:creationId xmlns:a16="http://schemas.microsoft.com/office/drawing/2014/main" id="{D7FC1755-A8B1-6E42-B025-CE2DB51AF8C6}"/>
                </a:ext>
              </a:extLst>
            </p:cNvPr>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grpSp>
        <p:nvGrpSpPr>
          <p:cNvPr id="451" name="Group 542">
            <a:extLst>
              <a:ext uri="{FF2B5EF4-FFF2-40B4-BE49-F238E27FC236}">
                <a16:creationId xmlns:a16="http://schemas.microsoft.com/office/drawing/2014/main" id="{7A38A836-6593-9A42-AE63-1ED4221CF20E}"/>
              </a:ext>
            </a:extLst>
          </p:cNvPr>
          <p:cNvGrpSpPr>
            <a:grpSpLocks/>
          </p:cNvGrpSpPr>
          <p:nvPr/>
        </p:nvGrpSpPr>
        <p:grpSpPr bwMode="auto">
          <a:xfrm>
            <a:off x="4670476" y="5093714"/>
            <a:ext cx="963612" cy="835025"/>
            <a:chOff x="-44" y="1473"/>
            <a:chExt cx="981" cy="1105"/>
          </a:xfrm>
        </p:grpSpPr>
        <p:pic>
          <p:nvPicPr>
            <p:cNvPr id="452" name="Picture 529" descr="desktop_computer_stylized_medium">
              <a:extLst>
                <a:ext uri="{FF2B5EF4-FFF2-40B4-BE49-F238E27FC236}">
                  <a16:creationId xmlns:a16="http://schemas.microsoft.com/office/drawing/2014/main" id="{B3BCEE82-F766-0D48-BEBF-5FD9F23EF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3" name="Freeform 530">
              <a:extLst>
                <a:ext uri="{FF2B5EF4-FFF2-40B4-BE49-F238E27FC236}">
                  <a16:creationId xmlns:a16="http://schemas.microsoft.com/office/drawing/2014/main" id="{05562E7D-AE9A-C04C-BE98-096033A1FF4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454" name="Picture 7" descr="Bob">
            <a:extLst>
              <a:ext uri="{FF2B5EF4-FFF2-40B4-BE49-F238E27FC236}">
                <a16:creationId xmlns:a16="http://schemas.microsoft.com/office/drawing/2014/main" id="{12821AF3-0AD5-E040-8D7E-E82A80B4B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026" y="5898576"/>
            <a:ext cx="5334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A1403789-EA42-2A49-8265-DC4A656386FD}"/>
              </a:ext>
            </a:extLst>
          </p:cNvPr>
          <p:cNvGrpSpPr/>
          <p:nvPr/>
        </p:nvGrpSpPr>
        <p:grpSpPr>
          <a:xfrm>
            <a:off x="3016301" y="3906264"/>
            <a:ext cx="1804987" cy="1489075"/>
            <a:chOff x="3016301" y="3906264"/>
            <a:chExt cx="1804987" cy="1489075"/>
          </a:xfrm>
        </p:grpSpPr>
        <p:cxnSp>
          <p:nvCxnSpPr>
            <p:cNvPr id="455" name="Straight Arrow Connector 484">
              <a:extLst>
                <a:ext uri="{FF2B5EF4-FFF2-40B4-BE49-F238E27FC236}">
                  <a16:creationId xmlns:a16="http://schemas.microsoft.com/office/drawing/2014/main" id="{D44E3F5B-9AB2-4D4B-B90E-A5FD4645A3F6}"/>
                </a:ext>
              </a:extLst>
            </p:cNvPr>
            <p:cNvCxnSpPr>
              <a:cxnSpLocks noChangeShapeType="1"/>
            </p:cNvCxnSpPr>
            <p:nvPr/>
          </p:nvCxnSpPr>
          <p:spPr bwMode="auto">
            <a:xfrm>
              <a:off x="3016301" y="3906264"/>
              <a:ext cx="1804987" cy="1489075"/>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56" name="Group 61440">
              <a:extLst>
                <a:ext uri="{FF2B5EF4-FFF2-40B4-BE49-F238E27FC236}">
                  <a16:creationId xmlns:a16="http://schemas.microsoft.com/office/drawing/2014/main" id="{0B16557C-7573-BA4A-856A-D33B5CB5B7A3}"/>
                </a:ext>
              </a:extLst>
            </p:cNvPr>
            <p:cNvGrpSpPr>
              <a:grpSpLocks/>
            </p:cNvGrpSpPr>
            <p:nvPr/>
          </p:nvGrpSpPr>
          <p:grpSpPr bwMode="auto">
            <a:xfrm>
              <a:off x="3403651" y="4149151"/>
              <a:ext cx="317500" cy="368300"/>
              <a:chOff x="1614533" y="4280420"/>
              <a:chExt cx="317511" cy="369332"/>
            </a:xfrm>
          </p:grpSpPr>
          <p:sp>
            <p:nvSpPr>
              <p:cNvPr id="457" name="Oval 486">
                <a:extLst>
                  <a:ext uri="{FF2B5EF4-FFF2-40B4-BE49-F238E27FC236}">
                    <a16:creationId xmlns:a16="http://schemas.microsoft.com/office/drawing/2014/main" id="{6FBDEA9B-A4E3-DC45-99F2-3CD2D3743FE9}"/>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58" name="TextBox 487">
                <a:extLst>
                  <a:ext uri="{FF2B5EF4-FFF2-40B4-BE49-F238E27FC236}">
                    <a16:creationId xmlns:a16="http://schemas.microsoft.com/office/drawing/2014/main" id="{BF956028-FA6A-E048-A4DE-AA5FE56A2532}"/>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a:t>1</a:t>
                </a:r>
              </a:p>
            </p:txBody>
          </p:sp>
        </p:grpSp>
      </p:grpSp>
      <p:sp>
        <p:nvSpPr>
          <p:cNvPr id="459" name="TextBox 488">
            <a:extLst>
              <a:ext uri="{FF2B5EF4-FFF2-40B4-BE49-F238E27FC236}">
                <a16:creationId xmlns:a16="http://schemas.microsoft.com/office/drawing/2014/main" id="{7CD9529E-BB69-674C-8CCE-D620F80DD720}"/>
              </a:ext>
            </a:extLst>
          </p:cNvPr>
          <p:cNvSpPr txBox="1">
            <a:spLocks noChangeArrowheads="1"/>
          </p:cNvSpPr>
          <p:nvPr/>
        </p:nvSpPr>
        <p:spPr bwMode="auto">
          <a:xfrm>
            <a:off x="2317984" y="4489458"/>
            <a:ext cx="2033587" cy="56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1800" dirty="0">
                <a:latin typeface="Calibri" panose="020F0502020204030204" pitchFamily="34" charset="0"/>
                <a:cs typeface="Calibri" panose="020F0502020204030204" pitchFamily="34" charset="0"/>
              </a:rPr>
              <a:t>Bob manages      Netflix account</a:t>
            </a:r>
          </a:p>
        </p:txBody>
      </p:sp>
      <p:sp>
        <p:nvSpPr>
          <p:cNvPr id="460" name="TextBox 490">
            <a:extLst>
              <a:ext uri="{FF2B5EF4-FFF2-40B4-BE49-F238E27FC236}">
                <a16:creationId xmlns:a16="http://schemas.microsoft.com/office/drawing/2014/main" id="{9CF55E3F-8313-CD40-8CD5-485D44A5AA6B}"/>
              </a:ext>
            </a:extLst>
          </p:cNvPr>
          <p:cNvSpPr txBox="1">
            <a:spLocks noChangeArrowheads="1"/>
          </p:cNvSpPr>
          <p:nvPr/>
        </p:nvSpPr>
        <p:spPr bwMode="auto">
          <a:xfrm>
            <a:off x="1932038" y="2701351"/>
            <a:ext cx="20335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ts val="1600"/>
              </a:lnSpc>
            </a:pPr>
            <a:r>
              <a:rPr lang="en-US" altLang="en-US" sz="1800">
                <a:latin typeface="Arial Narrow" panose="020B0604020202020204" pitchFamily="34" charset="0"/>
              </a:rPr>
              <a:t>Netflix registration,</a:t>
            </a:r>
          </a:p>
          <a:p>
            <a:pPr algn="ctr">
              <a:lnSpc>
                <a:spcPts val="1600"/>
              </a:lnSpc>
            </a:pPr>
            <a:r>
              <a:rPr lang="en-US" altLang="en-US" sz="1800">
                <a:latin typeface="Arial Narrow" panose="020B0604020202020204" pitchFamily="34" charset="0"/>
              </a:rPr>
              <a:t>accounting servers</a:t>
            </a:r>
          </a:p>
        </p:txBody>
      </p:sp>
      <p:sp>
        <p:nvSpPr>
          <p:cNvPr id="461" name="Freeform 1287">
            <a:extLst>
              <a:ext uri="{FF2B5EF4-FFF2-40B4-BE49-F238E27FC236}">
                <a16:creationId xmlns:a16="http://schemas.microsoft.com/office/drawing/2014/main" id="{AE7634ED-5E64-3B47-8B51-CF5A43DAB0D5}"/>
              </a:ext>
            </a:extLst>
          </p:cNvPr>
          <p:cNvSpPr>
            <a:spLocks/>
          </p:cNvSpPr>
          <p:nvPr/>
        </p:nvSpPr>
        <p:spPr bwMode="auto">
          <a:xfrm>
            <a:off x="4197401" y="1571051"/>
            <a:ext cx="3133725" cy="1508125"/>
          </a:xfrm>
          <a:custGeom>
            <a:avLst/>
            <a:gdLst>
              <a:gd name="T0" fmla="*/ 2147483647 w 10000"/>
              <a:gd name="T1" fmla="*/ 431447115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739636681 h 10000"/>
              <a:gd name="T32" fmla="*/ 2147483647 w 10000"/>
              <a:gd name="T33" fmla="*/ 17111488 h 10000"/>
              <a:gd name="T34" fmla="*/ 2147483647 w 10000"/>
              <a:gd name="T35" fmla="*/ 431447115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a:effectLst/>
        </p:spPr>
        <p:txBody>
          <a:bodyPr/>
          <a:lstStyle/>
          <a:p>
            <a:endParaRPr lang="en-US"/>
          </a:p>
        </p:txBody>
      </p:sp>
      <p:grpSp>
        <p:nvGrpSpPr>
          <p:cNvPr id="462" name="Group 249">
            <a:extLst>
              <a:ext uri="{FF2B5EF4-FFF2-40B4-BE49-F238E27FC236}">
                <a16:creationId xmlns:a16="http://schemas.microsoft.com/office/drawing/2014/main" id="{C832B5AA-BA38-E34B-B461-2A79B48822E7}"/>
              </a:ext>
            </a:extLst>
          </p:cNvPr>
          <p:cNvGrpSpPr>
            <a:grpSpLocks/>
          </p:cNvGrpSpPr>
          <p:nvPr/>
        </p:nvGrpSpPr>
        <p:grpSpPr bwMode="auto">
          <a:xfrm>
            <a:off x="4443463" y="1936176"/>
            <a:ext cx="365125" cy="636588"/>
            <a:chOff x="4140" y="429"/>
            <a:chExt cx="1425" cy="2396"/>
          </a:xfrm>
        </p:grpSpPr>
        <p:sp>
          <p:nvSpPr>
            <p:cNvPr id="463" name="Freeform 250">
              <a:extLst>
                <a:ext uri="{FF2B5EF4-FFF2-40B4-BE49-F238E27FC236}">
                  <a16:creationId xmlns:a16="http://schemas.microsoft.com/office/drawing/2014/main" id="{8B3EFE93-7D1E-D344-B712-AA3E9FADE2DC}"/>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4" name="Rectangle 251">
              <a:extLst>
                <a:ext uri="{FF2B5EF4-FFF2-40B4-BE49-F238E27FC236}">
                  <a16:creationId xmlns:a16="http://schemas.microsoft.com/office/drawing/2014/main" id="{5142709B-53D3-394E-9D07-063DEA97C45C}"/>
                </a:ext>
              </a:extLst>
            </p:cNvPr>
            <p:cNvSpPr>
              <a:spLocks noChangeArrowheads="1"/>
            </p:cNvSpPr>
            <p:nvPr/>
          </p:nvSpPr>
          <p:spPr bwMode="auto">
            <a:xfrm>
              <a:off x="4202" y="435"/>
              <a:ext cx="1053"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65" name="Freeform 252">
              <a:extLst>
                <a:ext uri="{FF2B5EF4-FFF2-40B4-BE49-F238E27FC236}">
                  <a16:creationId xmlns:a16="http://schemas.microsoft.com/office/drawing/2014/main" id="{AFA1A026-EFF1-0943-B7EA-BCA478B88E6F}"/>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6" name="Freeform 253">
              <a:extLst>
                <a:ext uri="{FF2B5EF4-FFF2-40B4-BE49-F238E27FC236}">
                  <a16:creationId xmlns:a16="http://schemas.microsoft.com/office/drawing/2014/main" id="{AFC698BF-4C02-BC40-AC93-FB5735095CC4}"/>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7" name="Rectangle 254">
              <a:extLst>
                <a:ext uri="{FF2B5EF4-FFF2-40B4-BE49-F238E27FC236}">
                  <a16:creationId xmlns:a16="http://schemas.microsoft.com/office/drawing/2014/main" id="{27F3B44A-07AD-BA4D-906F-99DF645B4910}"/>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68" name="Group 255">
              <a:extLst>
                <a:ext uri="{FF2B5EF4-FFF2-40B4-BE49-F238E27FC236}">
                  <a16:creationId xmlns:a16="http://schemas.microsoft.com/office/drawing/2014/main" id="{C43D2839-B7BF-694D-975D-7CAD2C3C0036}"/>
                </a:ext>
              </a:extLst>
            </p:cNvPr>
            <p:cNvGrpSpPr>
              <a:grpSpLocks/>
            </p:cNvGrpSpPr>
            <p:nvPr/>
          </p:nvGrpSpPr>
          <p:grpSpPr bwMode="auto">
            <a:xfrm>
              <a:off x="4749" y="668"/>
              <a:ext cx="581" cy="145"/>
              <a:chOff x="614" y="2568"/>
              <a:chExt cx="725" cy="139"/>
            </a:xfrm>
          </p:grpSpPr>
          <p:sp>
            <p:nvSpPr>
              <p:cNvPr id="493" name="AutoShape 256">
                <a:extLst>
                  <a:ext uri="{FF2B5EF4-FFF2-40B4-BE49-F238E27FC236}">
                    <a16:creationId xmlns:a16="http://schemas.microsoft.com/office/drawing/2014/main" id="{DF73D935-199A-DB4F-982E-4FD09073BCC3}"/>
                  </a:ext>
                </a:extLst>
              </p:cNvPr>
              <p:cNvSpPr>
                <a:spLocks noChangeArrowheads="1"/>
              </p:cNvSpPr>
              <p:nvPr/>
            </p:nvSpPr>
            <p:spPr bwMode="auto">
              <a:xfrm>
                <a:off x="612" y="2568"/>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94" name="AutoShape 257">
                <a:extLst>
                  <a:ext uri="{FF2B5EF4-FFF2-40B4-BE49-F238E27FC236}">
                    <a16:creationId xmlns:a16="http://schemas.microsoft.com/office/drawing/2014/main" id="{0B62903F-2CF1-DB41-8BE5-4719AA91FA25}"/>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69" name="Rectangle 258">
              <a:extLst>
                <a:ext uri="{FF2B5EF4-FFF2-40B4-BE49-F238E27FC236}">
                  <a16:creationId xmlns:a16="http://schemas.microsoft.com/office/drawing/2014/main" id="{3EEE95AA-2248-7C48-9119-E8C3321051F1}"/>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70" name="Group 259">
              <a:extLst>
                <a:ext uri="{FF2B5EF4-FFF2-40B4-BE49-F238E27FC236}">
                  <a16:creationId xmlns:a16="http://schemas.microsoft.com/office/drawing/2014/main" id="{9A0290EC-59BF-2F4D-BD25-1C0289B89B4D}"/>
                </a:ext>
              </a:extLst>
            </p:cNvPr>
            <p:cNvGrpSpPr>
              <a:grpSpLocks/>
            </p:cNvGrpSpPr>
            <p:nvPr/>
          </p:nvGrpSpPr>
          <p:grpSpPr bwMode="auto">
            <a:xfrm>
              <a:off x="4747" y="994"/>
              <a:ext cx="581" cy="134"/>
              <a:chOff x="614" y="2568"/>
              <a:chExt cx="725" cy="139"/>
            </a:xfrm>
          </p:grpSpPr>
          <p:sp>
            <p:nvSpPr>
              <p:cNvPr id="491" name="AutoShape 260">
                <a:extLst>
                  <a:ext uri="{FF2B5EF4-FFF2-40B4-BE49-F238E27FC236}">
                    <a16:creationId xmlns:a16="http://schemas.microsoft.com/office/drawing/2014/main" id="{7FBFA811-AD2E-5049-AE53-0186EFA3C48E}"/>
                  </a:ext>
                </a:extLst>
              </p:cNvPr>
              <p:cNvSpPr>
                <a:spLocks noChangeArrowheads="1"/>
              </p:cNvSpPr>
              <p:nvPr/>
            </p:nvSpPr>
            <p:spPr bwMode="auto">
              <a:xfrm>
                <a:off x="614" y="2577"/>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92" name="AutoShape 261">
                <a:extLst>
                  <a:ext uri="{FF2B5EF4-FFF2-40B4-BE49-F238E27FC236}">
                    <a16:creationId xmlns:a16="http://schemas.microsoft.com/office/drawing/2014/main" id="{52480638-42C8-6641-9C97-E73704C2F0A0}"/>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71" name="Rectangle 262">
              <a:extLst>
                <a:ext uri="{FF2B5EF4-FFF2-40B4-BE49-F238E27FC236}">
                  <a16:creationId xmlns:a16="http://schemas.microsoft.com/office/drawing/2014/main" id="{BFA8FFEA-5262-2040-AA47-EEDB12FC43D2}"/>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72" name="Rectangle 263">
              <a:extLst>
                <a:ext uri="{FF2B5EF4-FFF2-40B4-BE49-F238E27FC236}">
                  <a16:creationId xmlns:a16="http://schemas.microsoft.com/office/drawing/2014/main" id="{8396F506-0BBD-A443-9550-83889BF429DD}"/>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473" name="Group 264">
              <a:extLst>
                <a:ext uri="{FF2B5EF4-FFF2-40B4-BE49-F238E27FC236}">
                  <a16:creationId xmlns:a16="http://schemas.microsoft.com/office/drawing/2014/main" id="{F2DAEB7E-7F31-F74A-8053-5EA45BC4F954}"/>
                </a:ext>
              </a:extLst>
            </p:cNvPr>
            <p:cNvGrpSpPr>
              <a:grpSpLocks/>
            </p:cNvGrpSpPr>
            <p:nvPr/>
          </p:nvGrpSpPr>
          <p:grpSpPr bwMode="auto">
            <a:xfrm>
              <a:off x="4735" y="1627"/>
              <a:ext cx="582" cy="151"/>
              <a:chOff x="614" y="2568"/>
              <a:chExt cx="725" cy="139"/>
            </a:xfrm>
          </p:grpSpPr>
          <p:sp>
            <p:nvSpPr>
              <p:cNvPr id="489" name="AutoShape 265">
                <a:extLst>
                  <a:ext uri="{FF2B5EF4-FFF2-40B4-BE49-F238E27FC236}">
                    <a16:creationId xmlns:a16="http://schemas.microsoft.com/office/drawing/2014/main" id="{E202102F-D0BF-F043-A101-0585762C43C3}"/>
                  </a:ext>
                </a:extLst>
              </p:cNvPr>
              <p:cNvSpPr>
                <a:spLocks noChangeArrowheads="1"/>
              </p:cNvSpPr>
              <p:nvPr/>
            </p:nvSpPr>
            <p:spPr bwMode="auto">
              <a:xfrm>
                <a:off x="614" y="2576"/>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90" name="AutoShape 266">
                <a:extLst>
                  <a:ext uri="{FF2B5EF4-FFF2-40B4-BE49-F238E27FC236}">
                    <a16:creationId xmlns:a16="http://schemas.microsoft.com/office/drawing/2014/main" id="{E8A94FF0-B560-A94F-91F4-4E5472AC5321}"/>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74" name="Freeform 267">
              <a:extLst>
                <a:ext uri="{FF2B5EF4-FFF2-40B4-BE49-F238E27FC236}">
                  <a16:creationId xmlns:a16="http://schemas.microsoft.com/office/drawing/2014/main" id="{F55BD7D4-3704-D84A-AE65-92AC70C7FCF5}"/>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75" name="Group 268">
              <a:extLst>
                <a:ext uri="{FF2B5EF4-FFF2-40B4-BE49-F238E27FC236}">
                  <a16:creationId xmlns:a16="http://schemas.microsoft.com/office/drawing/2014/main" id="{76F5D927-0206-E441-A4B8-B6AFBF7041DB}"/>
                </a:ext>
              </a:extLst>
            </p:cNvPr>
            <p:cNvGrpSpPr>
              <a:grpSpLocks/>
            </p:cNvGrpSpPr>
            <p:nvPr/>
          </p:nvGrpSpPr>
          <p:grpSpPr bwMode="auto">
            <a:xfrm>
              <a:off x="4739" y="1327"/>
              <a:ext cx="582" cy="139"/>
              <a:chOff x="614" y="2568"/>
              <a:chExt cx="725" cy="139"/>
            </a:xfrm>
          </p:grpSpPr>
          <p:sp>
            <p:nvSpPr>
              <p:cNvPr id="487" name="AutoShape 269">
                <a:extLst>
                  <a:ext uri="{FF2B5EF4-FFF2-40B4-BE49-F238E27FC236}">
                    <a16:creationId xmlns:a16="http://schemas.microsoft.com/office/drawing/2014/main" id="{A7876F51-5DD6-9D4C-93F2-AA353B717021}"/>
                  </a:ext>
                </a:extLst>
              </p:cNvPr>
              <p:cNvSpPr>
                <a:spLocks noChangeArrowheads="1"/>
              </p:cNvSpPr>
              <p:nvPr/>
            </p:nvSpPr>
            <p:spPr bwMode="auto">
              <a:xfrm>
                <a:off x="616" y="2566"/>
                <a:ext cx="725" cy="14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8" name="AutoShape 270">
                <a:extLst>
                  <a:ext uri="{FF2B5EF4-FFF2-40B4-BE49-F238E27FC236}">
                    <a16:creationId xmlns:a16="http://schemas.microsoft.com/office/drawing/2014/main" id="{B17F25D8-191C-D34B-9D8C-416931495DD1}"/>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476" name="Rectangle 271">
              <a:extLst>
                <a:ext uri="{FF2B5EF4-FFF2-40B4-BE49-F238E27FC236}">
                  <a16:creationId xmlns:a16="http://schemas.microsoft.com/office/drawing/2014/main" id="{870139C0-3422-414F-BE74-A5D5FC9039F1}"/>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77" name="Freeform 272">
              <a:extLst>
                <a:ext uri="{FF2B5EF4-FFF2-40B4-BE49-F238E27FC236}">
                  <a16:creationId xmlns:a16="http://schemas.microsoft.com/office/drawing/2014/main" id="{1BF02360-9958-334C-80C1-C05EF171AE74}"/>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8" name="Freeform 273">
              <a:extLst>
                <a:ext uri="{FF2B5EF4-FFF2-40B4-BE49-F238E27FC236}">
                  <a16:creationId xmlns:a16="http://schemas.microsoft.com/office/drawing/2014/main" id="{65FFA63F-5B33-1247-825D-720BA02E1E67}"/>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9" name="Oval 274">
              <a:extLst>
                <a:ext uri="{FF2B5EF4-FFF2-40B4-BE49-F238E27FC236}">
                  <a16:creationId xmlns:a16="http://schemas.microsoft.com/office/drawing/2014/main" id="{7B8A133C-C808-4749-84AB-D3FA37E91374}"/>
                </a:ext>
              </a:extLst>
            </p:cNvPr>
            <p:cNvSpPr>
              <a:spLocks noChangeArrowheads="1"/>
            </p:cNvSpPr>
            <p:nvPr/>
          </p:nvSpPr>
          <p:spPr bwMode="auto">
            <a:xfrm>
              <a:off x="5515" y="2610"/>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0" name="Freeform 275">
              <a:extLst>
                <a:ext uri="{FF2B5EF4-FFF2-40B4-BE49-F238E27FC236}">
                  <a16:creationId xmlns:a16="http://schemas.microsoft.com/office/drawing/2014/main" id="{E6408E07-86FD-C140-AA6A-F706833C2421}"/>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1" name="AutoShape 276">
              <a:extLst>
                <a:ext uri="{FF2B5EF4-FFF2-40B4-BE49-F238E27FC236}">
                  <a16:creationId xmlns:a16="http://schemas.microsoft.com/office/drawing/2014/main" id="{9D7F9ADA-2A0C-CB41-8A6A-25721BFBEBA2}"/>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2" name="AutoShape 277">
              <a:extLst>
                <a:ext uri="{FF2B5EF4-FFF2-40B4-BE49-F238E27FC236}">
                  <a16:creationId xmlns:a16="http://schemas.microsoft.com/office/drawing/2014/main" id="{260C5EF9-AEA9-5E42-8C56-F20705FC19D5}"/>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3" name="Oval 278">
              <a:extLst>
                <a:ext uri="{FF2B5EF4-FFF2-40B4-BE49-F238E27FC236}">
                  <a16:creationId xmlns:a16="http://schemas.microsoft.com/office/drawing/2014/main" id="{48A974CE-E5E7-0843-AB61-75D84B27AC70}"/>
                </a:ext>
              </a:extLst>
            </p:cNvPr>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4" name="Oval 279">
              <a:extLst>
                <a:ext uri="{FF2B5EF4-FFF2-40B4-BE49-F238E27FC236}">
                  <a16:creationId xmlns:a16="http://schemas.microsoft.com/office/drawing/2014/main" id="{8B9436BF-CE3E-FC4C-8122-7385AACCF917}"/>
                </a:ext>
              </a:extLst>
            </p:cNvPr>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485" name="Oval 280">
              <a:extLst>
                <a:ext uri="{FF2B5EF4-FFF2-40B4-BE49-F238E27FC236}">
                  <a16:creationId xmlns:a16="http://schemas.microsoft.com/office/drawing/2014/main" id="{85DCCE21-DE23-174A-818D-0DCA727B47F2}"/>
                </a:ext>
              </a:extLst>
            </p:cNvPr>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86" name="Rectangle 281">
              <a:extLst>
                <a:ext uri="{FF2B5EF4-FFF2-40B4-BE49-F238E27FC236}">
                  <a16:creationId xmlns:a16="http://schemas.microsoft.com/office/drawing/2014/main" id="{C8A94C3E-7DAE-EF4F-8A72-248A1E2AD3E4}"/>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grpSp>
        <p:nvGrpSpPr>
          <p:cNvPr id="495" name="Group 249">
            <a:extLst>
              <a:ext uri="{FF2B5EF4-FFF2-40B4-BE49-F238E27FC236}">
                <a16:creationId xmlns:a16="http://schemas.microsoft.com/office/drawing/2014/main" id="{9A322CEC-1E3F-7643-9B34-48DAE04B90AA}"/>
              </a:ext>
            </a:extLst>
          </p:cNvPr>
          <p:cNvGrpSpPr>
            <a:grpSpLocks/>
          </p:cNvGrpSpPr>
          <p:nvPr/>
        </p:nvGrpSpPr>
        <p:grpSpPr bwMode="auto">
          <a:xfrm>
            <a:off x="5880151" y="2102864"/>
            <a:ext cx="365125" cy="636587"/>
            <a:chOff x="4140" y="429"/>
            <a:chExt cx="1425" cy="2396"/>
          </a:xfrm>
        </p:grpSpPr>
        <p:sp>
          <p:nvSpPr>
            <p:cNvPr id="496" name="Freeform 250">
              <a:extLst>
                <a:ext uri="{FF2B5EF4-FFF2-40B4-BE49-F238E27FC236}">
                  <a16:creationId xmlns:a16="http://schemas.microsoft.com/office/drawing/2014/main" id="{BF704524-7EBB-D046-9683-21898A082D1F}"/>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7" name="Rectangle 251">
              <a:extLst>
                <a:ext uri="{FF2B5EF4-FFF2-40B4-BE49-F238E27FC236}">
                  <a16:creationId xmlns:a16="http://schemas.microsoft.com/office/drawing/2014/main" id="{25DAEF71-0572-E646-9697-11A16EA0AFB2}"/>
                </a:ext>
              </a:extLst>
            </p:cNvPr>
            <p:cNvSpPr>
              <a:spLocks noChangeArrowheads="1"/>
            </p:cNvSpPr>
            <p:nvPr/>
          </p:nvSpPr>
          <p:spPr bwMode="auto">
            <a:xfrm>
              <a:off x="4202" y="435"/>
              <a:ext cx="1053" cy="2277"/>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498" name="Freeform 252">
              <a:extLst>
                <a:ext uri="{FF2B5EF4-FFF2-40B4-BE49-F238E27FC236}">
                  <a16:creationId xmlns:a16="http://schemas.microsoft.com/office/drawing/2014/main" id="{35B829A5-713F-1B4F-9D13-FEC76AAA5F62}"/>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9" name="Freeform 253">
              <a:extLst>
                <a:ext uri="{FF2B5EF4-FFF2-40B4-BE49-F238E27FC236}">
                  <a16:creationId xmlns:a16="http://schemas.microsoft.com/office/drawing/2014/main" id="{6265744D-6FF5-0641-AFBC-2D2A5534BE61}"/>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0" name="Rectangle 254">
              <a:extLst>
                <a:ext uri="{FF2B5EF4-FFF2-40B4-BE49-F238E27FC236}">
                  <a16:creationId xmlns:a16="http://schemas.microsoft.com/office/drawing/2014/main" id="{1AAF2320-D199-C640-AE43-35565BFFD106}"/>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01" name="Group 255">
              <a:extLst>
                <a:ext uri="{FF2B5EF4-FFF2-40B4-BE49-F238E27FC236}">
                  <a16:creationId xmlns:a16="http://schemas.microsoft.com/office/drawing/2014/main" id="{B10EABF4-670D-6D45-A736-FED4B682374D}"/>
                </a:ext>
              </a:extLst>
            </p:cNvPr>
            <p:cNvGrpSpPr>
              <a:grpSpLocks/>
            </p:cNvGrpSpPr>
            <p:nvPr/>
          </p:nvGrpSpPr>
          <p:grpSpPr bwMode="auto">
            <a:xfrm>
              <a:off x="4749" y="668"/>
              <a:ext cx="581" cy="145"/>
              <a:chOff x="614" y="2568"/>
              <a:chExt cx="725" cy="139"/>
            </a:xfrm>
          </p:grpSpPr>
          <p:sp>
            <p:nvSpPr>
              <p:cNvPr id="526" name="AutoShape 256">
                <a:extLst>
                  <a:ext uri="{FF2B5EF4-FFF2-40B4-BE49-F238E27FC236}">
                    <a16:creationId xmlns:a16="http://schemas.microsoft.com/office/drawing/2014/main" id="{75E48B8A-3A1E-A141-AF76-5519486A653B}"/>
                  </a:ext>
                </a:extLst>
              </p:cNvPr>
              <p:cNvSpPr>
                <a:spLocks noChangeArrowheads="1"/>
              </p:cNvSpPr>
              <p:nvPr/>
            </p:nvSpPr>
            <p:spPr bwMode="auto">
              <a:xfrm>
                <a:off x="604" y="2574"/>
                <a:ext cx="734"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27" name="AutoShape 257">
                <a:extLst>
                  <a:ext uri="{FF2B5EF4-FFF2-40B4-BE49-F238E27FC236}">
                    <a16:creationId xmlns:a16="http://schemas.microsoft.com/office/drawing/2014/main" id="{260A31AE-0644-334E-9F1F-F662F259CAB9}"/>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02" name="Rectangle 258">
              <a:extLst>
                <a:ext uri="{FF2B5EF4-FFF2-40B4-BE49-F238E27FC236}">
                  <a16:creationId xmlns:a16="http://schemas.microsoft.com/office/drawing/2014/main" id="{B4BF49CC-58CB-4846-83BB-E502B41B988E}"/>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03" name="Group 259">
              <a:extLst>
                <a:ext uri="{FF2B5EF4-FFF2-40B4-BE49-F238E27FC236}">
                  <a16:creationId xmlns:a16="http://schemas.microsoft.com/office/drawing/2014/main" id="{6B79FC1D-F979-7742-B232-710419BA8176}"/>
                </a:ext>
              </a:extLst>
            </p:cNvPr>
            <p:cNvGrpSpPr>
              <a:grpSpLocks/>
            </p:cNvGrpSpPr>
            <p:nvPr/>
          </p:nvGrpSpPr>
          <p:grpSpPr bwMode="auto">
            <a:xfrm>
              <a:off x="4747" y="994"/>
              <a:ext cx="581" cy="134"/>
              <a:chOff x="614" y="2568"/>
              <a:chExt cx="725" cy="139"/>
            </a:xfrm>
          </p:grpSpPr>
          <p:sp>
            <p:nvSpPr>
              <p:cNvPr id="524" name="AutoShape 260">
                <a:extLst>
                  <a:ext uri="{FF2B5EF4-FFF2-40B4-BE49-F238E27FC236}">
                    <a16:creationId xmlns:a16="http://schemas.microsoft.com/office/drawing/2014/main" id="{074BB552-0E48-7D41-ACD4-2AF8E5822E29}"/>
                  </a:ext>
                </a:extLst>
              </p:cNvPr>
              <p:cNvSpPr>
                <a:spLocks noChangeArrowheads="1"/>
              </p:cNvSpPr>
              <p:nvPr/>
            </p:nvSpPr>
            <p:spPr bwMode="auto">
              <a:xfrm>
                <a:off x="614" y="2577"/>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25" name="AutoShape 261">
                <a:extLst>
                  <a:ext uri="{FF2B5EF4-FFF2-40B4-BE49-F238E27FC236}">
                    <a16:creationId xmlns:a16="http://schemas.microsoft.com/office/drawing/2014/main" id="{CEE20A4D-9CF2-CA4E-A3DF-6F08CE852BAF}"/>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04" name="Rectangle 262">
              <a:extLst>
                <a:ext uri="{FF2B5EF4-FFF2-40B4-BE49-F238E27FC236}">
                  <a16:creationId xmlns:a16="http://schemas.microsoft.com/office/drawing/2014/main" id="{A952D499-A470-9C48-AB25-30866EA10103}"/>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05" name="Rectangle 263">
              <a:extLst>
                <a:ext uri="{FF2B5EF4-FFF2-40B4-BE49-F238E27FC236}">
                  <a16:creationId xmlns:a16="http://schemas.microsoft.com/office/drawing/2014/main" id="{C2983F57-3316-D84C-9547-C24897ACD46C}"/>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06" name="Group 264">
              <a:extLst>
                <a:ext uri="{FF2B5EF4-FFF2-40B4-BE49-F238E27FC236}">
                  <a16:creationId xmlns:a16="http://schemas.microsoft.com/office/drawing/2014/main" id="{CBB38ADC-7FEA-984C-9982-22207791C146}"/>
                </a:ext>
              </a:extLst>
            </p:cNvPr>
            <p:cNvGrpSpPr>
              <a:grpSpLocks/>
            </p:cNvGrpSpPr>
            <p:nvPr/>
          </p:nvGrpSpPr>
          <p:grpSpPr bwMode="auto">
            <a:xfrm>
              <a:off x="4735" y="1627"/>
              <a:ext cx="582" cy="151"/>
              <a:chOff x="614" y="2568"/>
              <a:chExt cx="725" cy="139"/>
            </a:xfrm>
          </p:grpSpPr>
          <p:sp>
            <p:nvSpPr>
              <p:cNvPr id="522" name="AutoShape 265">
                <a:extLst>
                  <a:ext uri="{FF2B5EF4-FFF2-40B4-BE49-F238E27FC236}">
                    <a16:creationId xmlns:a16="http://schemas.microsoft.com/office/drawing/2014/main" id="{A2317842-DB5B-E644-9D9F-8476C78D677D}"/>
                  </a:ext>
                </a:extLst>
              </p:cNvPr>
              <p:cNvSpPr>
                <a:spLocks noChangeArrowheads="1"/>
              </p:cNvSpPr>
              <p:nvPr/>
            </p:nvSpPr>
            <p:spPr bwMode="auto">
              <a:xfrm>
                <a:off x="614" y="2576"/>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23" name="AutoShape 266">
                <a:extLst>
                  <a:ext uri="{FF2B5EF4-FFF2-40B4-BE49-F238E27FC236}">
                    <a16:creationId xmlns:a16="http://schemas.microsoft.com/office/drawing/2014/main" id="{A0C71213-AE36-6649-B799-8915C61A851E}"/>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07" name="Freeform 267">
              <a:extLst>
                <a:ext uri="{FF2B5EF4-FFF2-40B4-BE49-F238E27FC236}">
                  <a16:creationId xmlns:a16="http://schemas.microsoft.com/office/drawing/2014/main" id="{93A02F70-5B23-124A-B911-41DEE4FC47F6}"/>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08" name="Group 268">
              <a:extLst>
                <a:ext uri="{FF2B5EF4-FFF2-40B4-BE49-F238E27FC236}">
                  <a16:creationId xmlns:a16="http://schemas.microsoft.com/office/drawing/2014/main" id="{49C78130-3F29-C246-8034-7EA1AC35B79E}"/>
                </a:ext>
              </a:extLst>
            </p:cNvPr>
            <p:cNvGrpSpPr>
              <a:grpSpLocks/>
            </p:cNvGrpSpPr>
            <p:nvPr/>
          </p:nvGrpSpPr>
          <p:grpSpPr bwMode="auto">
            <a:xfrm>
              <a:off x="4739" y="1327"/>
              <a:ext cx="582" cy="139"/>
              <a:chOff x="614" y="2568"/>
              <a:chExt cx="725" cy="139"/>
            </a:xfrm>
          </p:grpSpPr>
          <p:sp>
            <p:nvSpPr>
              <p:cNvPr id="520" name="AutoShape 269">
                <a:extLst>
                  <a:ext uri="{FF2B5EF4-FFF2-40B4-BE49-F238E27FC236}">
                    <a16:creationId xmlns:a16="http://schemas.microsoft.com/office/drawing/2014/main" id="{9CF90E49-A5F8-4D42-81F8-EB323C0FB663}"/>
                  </a:ext>
                </a:extLst>
              </p:cNvPr>
              <p:cNvSpPr>
                <a:spLocks noChangeArrowheads="1"/>
              </p:cNvSpPr>
              <p:nvPr/>
            </p:nvSpPr>
            <p:spPr bwMode="auto">
              <a:xfrm>
                <a:off x="616" y="2566"/>
                <a:ext cx="725" cy="14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21" name="AutoShape 270">
                <a:extLst>
                  <a:ext uri="{FF2B5EF4-FFF2-40B4-BE49-F238E27FC236}">
                    <a16:creationId xmlns:a16="http://schemas.microsoft.com/office/drawing/2014/main" id="{8BD5AC01-209F-374F-990A-709394222DA8}"/>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09" name="Rectangle 271">
              <a:extLst>
                <a:ext uri="{FF2B5EF4-FFF2-40B4-BE49-F238E27FC236}">
                  <a16:creationId xmlns:a16="http://schemas.microsoft.com/office/drawing/2014/main" id="{8452103B-F820-B64E-8A84-5DB92471A1A0}"/>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0" name="Freeform 272">
              <a:extLst>
                <a:ext uri="{FF2B5EF4-FFF2-40B4-BE49-F238E27FC236}">
                  <a16:creationId xmlns:a16="http://schemas.microsoft.com/office/drawing/2014/main" id="{DF6AE29C-AA54-AF4B-9438-6D693A05234A}"/>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1" name="Freeform 273">
              <a:extLst>
                <a:ext uri="{FF2B5EF4-FFF2-40B4-BE49-F238E27FC236}">
                  <a16:creationId xmlns:a16="http://schemas.microsoft.com/office/drawing/2014/main" id="{645422EE-6B97-734C-83EE-52EE465DA554}"/>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 name="Oval 274">
              <a:extLst>
                <a:ext uri="{FF2B5EF4-FFF2-40B4-BE49-F238E27FC236}">
                  <a16:creationId xmlns:a16="http://schemas.microsoft.com/office/drawing/2014/main" id="{BF1713D7-2793-FC4A-BE4A-2349462FCDD8}"/>
                </a:ext>
              </a:extLst>
            </p:cNvPr>
            <p:cNvSpPr>
              <a:spLocks noChangeArrowheads="1"/>
            </p:cNvSpPr>
            <p:nvPr/>
          </p:nvSpPr>
          <p:spPr bwMode="auto">
            <a:xfrm>
              <a:off x="5515" y="2610"/>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3" name="Freeform 275">
              <a:extLst>
                <a:ext uri="{FF2B5EF4-FFF2-40B4-BE49-F238E27FC236}">
                  <a16:creationId xmlns:a16="http://schemas.microsoft.com/office/drawing/2014/main" id="{A51DBD25-52B0-BE4C-A61F-8F09E6EAD816}"/>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 name="AutoShape 276">
              <a:extLst>
                <a:ext uri="{FF2B5EF4-FFF2-40B4-BE49-F238E27FC236}">
                  <a16:creationId xmlns:a16="http://schemas.microsoft.com/office/drawing/2014/main" id="{F1BBB2BC-BFA5-6E45-A699-9AFFCF7AFEBC}"/>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5" name="AutoShape 277">
              <a:extLst>
                <a:ext uri="{FF2B5EF4-FFF2-40B4-BE49-F238E27FC236}">
                  <a16:creationId xmlns:a16="http://schemas.microsoft.com/office/drawing/2014/main" id="{C01D0AA1-8878-6F41-9F51-63A7E1E592E9}"/>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6" name="Oval 278">
              <a:extLst>
                <a:ext uri="{FF2B5EF4-FFF2-40B4-BE49-F238E27FC236}">
                  <a16:creationId xmlns:a16="http://schemas.microsoft.com/office/drawing/2014/main" id="{86038980-DFDC-504D-B38F-BFE07C79E29F}"/>
                </a:ext>
              </a:extLst>
            </p:cNvPr>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7" name="Oval 279">
              <a:extLst>
                <a:ext uri="{FF2B5EF4-FFF2-40B4-BE49-F238E27FC236}">
                  <a16:creationId xmlns:a16="http://schemas.microsoft.com/office/drawing/2014/main" id="{4E9AE1C3-2283-664C-B904-DEB17207D2BF}"/>
                </a:ext>
              </a:extLst>
            </p:cNvPr>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518" name="Oval 280">
              <a:extLst>
                <a:ext uri="{FF2B5EF4-FFF2-40B4-BE49-F238E27FC236}">
                  <a16:creationId xmlns:a16="http://schemas.microsoft.com/office/drawing/2014/main" id="{F95C5DF0-4A4D-0E4D-954C-6EE487341A4E}"/>
                </a:ext>
              </a:extLst>
            </p:cNvPr>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19" name="Rectangle 281">
              <a:extLst>
                <a:ext uri="{FF2B5EF4-FFF2-40B4-BE49-F238E27FC236}">
                  <a16:creationId xmlns:a16="http://schemas.microsoft.com/office/drawing/2014/main" id="{869D3CEF-B507-1949-9372-758A84CDED48}"/>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grpSp>
        <p:nvGrpSpPr>
          <p:cNvPr id="528" name="Group 249">
            <a:extLst>
              <a:ext uri="{FF2B5EF4-FFF2-40B4-BE49-F238E27FC236}">
                <a16:creationId xmlns:a16="http://schemas.microsoft.com/office/drawing/2014/main" id="{D87A3822-63BE-DE4E-923C-77DD19E5C9BA}"/>
              </a:ext>
            </a:extLst>
          </p:cNvPr>
          <p:cNvGrpSpPr>
            <a:grpSpLocks/>
          </p:cNvGrpSpPr>
          <p:nvPr/>
        </p:nvGrpSpPr>
        <p:grpSpPr bwMode="auto">
          <a:xfrm>
            <a:off x="6418313" y="2367976"/>
            <a:ext cx="365125" cy="638175"/>
            <a:chOff x="4140" y="429"/>
            <a:chExt cx="1425" cy="2396"/>
          </a:xfrm>
        </p:grpSpPr>
        <p:sp>
          <p:nvSpPr>
            <p:cNvPr id="529" name="Freeform 250">
              <a:extLst>
                <a:ext uri="{FF2B5EF4-FFF2-40B4-BE49-F238E27FC236}">
                  <a16:creationId xmlns:a16="http://schemas.microsoft.com/office/drawing/2014/main" id="{14512CAB-E11B-5F42-8CB5-FA4890394267}"/>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0" name="Rectangle 251">
              <a:extLst>
                <a:ext uri="{FF2B5EF4-FFF2-40B4-BE49-F238E27FC236}">
                  <a16:creationId xmlns:a16="http://schemas.microsoft.com/office/drawing/2014/main" id="{C52A32F4-C426-A14E-A21C-1ED7145F8AED}"/>
                </a:ext>
              </a:extLst>
            </p:cNvPr>
            <p:cNvSpPr>
              <a:spLocks noChangeArrowheads="1"/>
            </p:cNvSpPr>
            <p:nvPr/>
          </p:nvSpPr>
          <p:spPr bwMode="auto">
            <a:xfrm>
              <a:off x="4202"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31" name="Freeform 252">
              <a:extLst>
                <a:ext uri="{FF2B5EF4-FFF2-40B4-BE49-F238E27FC236}">
                  <a16:creationId xmlns:a16="http://schemas.microsoft.com/office/drawing/2014/main" id="{33E364B5-8A56-CB46-A7E8-7457914DF176}"/>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 name="Freeform 253">
              <a:extLst>
                <a:ext uri="{FF2B5EF4-FFF2-40B4-BE49-F238E27FC236}">
                  <a16:creationId xmlns:a16="http://schemas.microsoft.com/office/drawing/2014/main" id="{29A0FBC5-8C08-3B49-8BFF-C6C9445FE072}"/>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3" name="Rectangle 254">
              <a:extLst>
                <a:ext uri="{FF2B5EF4-FFF2-40B4-BE49-F238E27FC236}">
                  <a16:creationId xmlns:a16="http://schemas.microsoft.com/office/drawing/2014/main" id="{B386DEEC-A47C-D645-B37F-965414584BBD}"/>
                </a:ext>
              </a:extLst>
            </p:cNvPr>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34" name="Group 255">
              <a:extLst>
                <a:ext uri="{FF2B5EF4-FFF2-40B4-BE49-F238E27FC236}">
                  <a16:creationId xmlns:a16="http://schemas.microsoft.com/office/drawing/2014/main" id="{41829DBF-3353-4A40-A8D2-DDC29C9059E2}"/>
                </a:ext>
              </a:extLst>
            </p:cNvPr>
            <p:cNvGrpSpPr>
              <a:grpSpLocks/>
            </p:cNvGrpSpPr>
            <p:nvPr/>
          </p:nvGrpSpPr>
          <p:grpSpPr bwMode="auto">
            <a:xfrm>
              <a:off x="4749" y="668"/>
              <a:ext cx="581" cy="145"/>
              <a:chOff x="614" y="2568"/>
              <a:chExt cx="725" cy="139"/>
            </a:xfrm>
          </p:grpSpPr>
          <p:sp>
            <p:nvSpPr>
              <p:cNvPr id="559" name="AutoShape 256">
                <a:extLst>
                  <a:ext uri="{FF2B5EF4-FFF2-40B4-BE49-F238E27FC236}">
                    <a16:creationId xmlns:a16="http://schemas.microsoft.com/office/drawing/2014/main" id="{A07DFC07-AC94-3340-9FC4-450F2706896E}"/>
                  </a:ext>
                </a:extLst>
              </p:cNvPr>
              <p:cNvSpPr>
                <a:spLocks noChangeArrowheads="1"/>
              </p:cNvSpPr>
              <p:nvPr/>
            </p:nvSpPr>
            <p:spPr bwMode="auto">
              <a:xfrm>
                <a:off x="612" y="2562"/>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60" name="AutoShape 257">
                <a:extLst>
                  <a:ext uri="{FF2B5EF4-FFF2-40B4-BE49-F238E27FC236}">
                    <a16:creationId xmlns:a16="http://schemas.microsoft.com/office/drawing/2014/main" id="{8EDD7109-DEB4-E04E-B142-8D4E70D7DC06}"/>
                  </a:ext>
                </a:extLst>
              </p:cNvPr>
              <p:cNvSpPr>
                <a:spLocks noChangeArrowheads="1"/>
              </p:cNvSpPr>
              <p:nvPr/>
            </p:nvSpPr>
            <p:spPr bwMode="auto">
              <a:xfrm>
                <a:off x="627" y="2585"/>
                <a:ext cx="696"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35" name="Rectangle 258">
              <a:extLst>
                <a:ext uri="{FF2B5EF4-FFF2-40B4-BE49-F238E27FC236}">
                  <a16:creationId xmlns:a16="http://schemas.microsoft.com/office/drawing/2014/main" id="{09C91CD8-2EE2-2544-86DF-17937D3E6B9E}"/>
                </a:ext>
              </a:extLst>
            </p:cNvPr>
            <p:cNvSpPr>
              <a:spLocks noChangeArrowheads="1"/>
            </p:cNvSpPr>
            <p:nvPr/>
          </p:nvSpPr>
          <p:spPr bwMode="auto">
            <a:xfrm>
              <a:off x="4227"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36" name="Group 259">
              <a:extLst>
                <a:ext uri="{FF2B5EF4-FFF2-40B4-BE49-F238E27FC236}">
                  <a16:creationId xmlns:a16="http://schemas.microsoft.com/office/drawing/2014/main" id="{B94269A8-F61D-9844-A866-66DBB930B2FE}"/>
                </a:ext>
              </a:extLst>
            </p:cNvPr>
            <p:cNvGrpSpPr>
              <a:grpSpLocks/>
            </p:cNvGrpSpPr>
            <p:nvPr/>
          </p:nvGrpSpPr>
          <p:grpSpPr bwMode="auto">
            <a:xfrm>
              <a:off x="4747" y="994"/>
              <a:ext cx="581" cy="134"/>
              <a:chOff x="614" y="2568"/>
              <a:chExt cx="725" cy="139"/>
            </a:xfrm>
          </p:grpSpPr>
          <p:sp>
            <p:nvSpPr>
              <p:cNvPr id="557" name="AutoShape 260">
                <a:extLst>
                  <a:ext uri="{FF2B5EF4-FFF2-40B4-BE49-F238E27FC236}">
                    <a16:creationId xmlns:a16="http://schemas.microsoft.com/office/drawing/2014/main" id="{19FF2509-249B-A34E-9B76-F46346F5770D}"/>
                  </a:ext>
                </a:extLst>
              </p:cNvPr>
              <p:cNvSpPr>
                <a:spLocks noChangeArrowheads="1"/>
              </p:cNvSpPr>
              <p:nvPr/>
            </p:nvSpPr>
            <p:spPr bwMode="auto">
              <a:xfrm>
                <a:off x="614" y="2569"/>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8" name="AutoShape 261">
                <a:extLst>
                  <a:ext uri="{FF2B5EF4-FFF2-40B4-BE49-F238E27FC236}">
                    <a16:creationId xmlns:a16="http://schemas.microsoft.com/office/drawing/2014/main" id="{9086D41B-4667-BB4B-9B51-752AB48E49A0}"/>
                  </a:ext>
                </a:extLst>
              </p:cNvPr>
              <p:cNvSpPr>
                <a:spLocks noChangeArrowheads="1"/>
              </p:cNvSpPr>
              <p:nvPr/>
            </p:nvSpPr>
            <p:spPr bwMode="auto">
              <a:xfrm>
                <a:off x="630" y="2588"/>
                <a:ext cx="69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37" name="Rectangle 262">
              <a:extLst>
                <a:ext uri="{FF2B5EF4-FFF2-40B4-BE49-F238E27FC236}">
                  <a16:creationId xmlns:a16="http://schemas.microsoft.com/office/drawing/2014/main" id="{3A16FB66-12F9-E146-BE69-D99FD5A24D75}"/>
                </a:ext>
              </a:extLst>
            </p:cNvPr>
            <p:cNvSpPr>
              <a:spLocks noChangeArrowheads="1"/>
            </p:cNvSpPr>
            <p:nvPr/>
          </p:nvSpPr>
          <p:spPr bwMode="auto">
            <a:xfrm>
              <a:off x="4214"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38" name="Rectangle 263">
              <a:extLst>
                <a:ext uri="{FF2B5EF4-FFF2-40B4-BE49-F238E27FC236}">
                  <a16:creationId xmlns:a16="http://schemas.microsoft.com/office/drawing/2014/main" id="{0F68A595-C8F0-CD4C-BB86-970E7BB48F7A}"/>
                </a:ext>
              </a:extLst>
            </p:cNvPr>
            <p:cNvSpPr>
              <a:spLocks noChangeArrowheads="1"/>
            </p:cNvSpPr>
            <p:nvPr/>
          </p:nvSpPr>
          <p:spPr bwMode="auto">
            <a:xfrm>
              <a:off x="4227" y="1657"/>
              <a:ext cx="601"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39" name="Group 264">
              <a:extLst>
                <a:ext uri="{FF2B5EF4-FFF2-40B4-BE49-F238E27FC236}">
                  <a16:creationId xmlns:a16="http://schemas.microsoft.com/office/drawing/2014/main" id="{9F04FF6F-A7C6-B342-B9DC-58EE849A0673}"/>
                </a:ext>
              </a:extLst>
            </p:cNvPr>
            <p:cNvGrpSpPr>
              <a:grpSpLocks/>
            </p:cNvGrpSpPr>
            <p:nvPr/>
          </p:nvGrpSpPr>
          <p:grpSpPr bwMode="auto">
            <a:xfrm>
              <a:off x="4735" y="1627"/>
              <a:ext cx="582" cy="151"/>
              <a:chOff x="614" y="2568"/>
              <a:chExt cx="725" cy="139"/>
            </a:xfrm>
          </p:grpSpPr>
          <p:sp>
            <p:nvSpPr>
              <p:cNvPr id="555" name="AutoShape 265">
                <a:extLst>
                  <a:ext uri="{FF2B5EF4-FFF2-40B4-BE49-F238E27FC236}">
                    <a16:creationId xmlns:a16="http://schemas.microsoft.com/office/drawing/2014/main" id="{56544B7C-E0F5-AE4F-901A-752B5CDF54D9}"/>
                  </a:ext>
                </a:extLst>
              </p:cNvPr>
              <p:cNvSpPr>
                <a:spLocks noChangeArrowheads="1"/>
              </p:cNvSpPr>
              <p:nvPr/>
            </p:nvSpPr>
            <p:spPr bwMode="auto">
              <a:xfrm>
                <a:off x="614" y="2568"/>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6" name="AutoShape 266">
                <a:extLst>
                  <a:ext uri="{FF2B5EF4-FFF2-40B4-BE49-F238E27FC236}">
                    <a16:creationId xmlns:a16="http://schemas.microsoft.com/office/drawing/2014/main" id="{57D5DB94-D0E3-B443-8A18-5B4C1825C012}"/>
                  </a:ext>
                </a:extLst>
              </p:cNvPr>
              <p:cNvSpPr>
                <a:spLocks noChangeArrowheads="1"/>
              </p:cNvSpPr>
              <p:nvPr/>
            </p:nvSpPr>
            <p:spPr bwMode="auto">
              <a:xfrm>
                <a:off x="629" y="2584"/>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40" name="Freeform 267">
              <a:extLst>
                <a:ext uri="{FF2B5EF4-FFF2-40B4-BE49-F238E27FC236}">
                  <a16:creationId xmlns:a16="http://schemas.microsoft.com/office/drawing/2014/main" id="{C909C8C3-0F93-B84D-8D17-BF2B99AD8A36}"/>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41" name="Group 268">
              <a:extLst>
                <a:ext uri="{FF2B5EF4-FFF2-40B4-BE49-F238E27FC236}">
                  <a16:creationId xmlns:a16="http://schemas.microsoft.com/office/drawing/2014/main" id="{BAE8BD68-19A5-4344-91FC-E0B0DAFBC49C}"/>
                </a:ext>
              </a:extLst>
            </p:cNvPr>
            <p:cNvGrpSpPr>
              <a:grpSpLocks/>
            </p:cNvGrpSpPr>
            <p:nvPr/>
          </p:nvGrpSpPr>
          <p:grpSpPr bwMode="auto">
            <a:xfrm>
              <a:off x="4739" y="1327"/>
              <a:ext cx="582" cy="139"/>
              <a:chOff x="614" y="2568"/>
              <a:chExt cx="725" cy="139"/>
            </a:xfrm>
          </p:grpSpPr>
          <p:sp>
            <p:nvSpPr>
              <p:cNvPr id="553" name="AutoShape 269">
                <a:extLst>
                  <a:ext uri="{FF2B5EF4-FFF2-40B4-BE49-F238E27FC236}">
                    <a16:creationId xmlns:a16="http://schemas.microsoft.com/office/drawing/2014/main" id="{55C97552-0C7F-5348-8506-BCC5E2818296}"/>
                  </a:ext>
                </a:extLst>
              </p:cNvPr>
              <p:cNvSpPr>
                <a:spLocks noChangeArrowheads="1"/>
              </p:cNvSpPr>
              <p:nvPr/>
            </p:nvSpPr>
            <p:spPr bwMode="auto">
              <a:xfrm>
                <a:off x="616" y="2570"/>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4" name="AutoShape 270">
                <a:extLst>
                  <a:ext uri="{FF2B5EF4-FFF2-40B4-BE49-F238E27FC236}">
                    <a16:creationId xmlns:a16="http://schemas.microsoft.com/office/drawing/2014/main" id="{6887DA92-3D74-3649-841C-A33399D43C9B}"/>
                  </a:ext>
                </a:extLst>
              </p:cNvPr>
              <p:cNvSpPr>
                <a:spLocks noChangeArrowheads="1"/>
              </p:cNvSpPr>
              <p:nvPr/>
            </p:nvSpPr>
            <p:spPr bwMode="auto">
              <a:xfrm>
                <a:off x="632"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42" name="Rectangle 271">
              <a:extLst>
                <a:ext uri="{FF2B5EF4-FFF2-40B4-BE49-F238E27FC236}">
                  <a16:creationId xmlns:a16="http://schemas.microsoft.com/office/drawing/2014/main" id="{D25D096C-116E-0B4A-9458-602F9F0583AC}"/>
                </a:ext>
              </a:extLst>
            </p:cNvPr>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43" name="Freeform 272">
              <a:extLst>
                <a:ext uri="{FF2B5EF4-FFF2-40B4-BE49-F238E27FC236}">
                  <a16:creationId xmlns:a16="http://schemas.microsoft.com/office/drawing/2014/main" id="{A7322A31-8D32-CE4B-A0D6-0A437A1E3DD7}"/>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4" name="Freeform 273">
              <a:extLst>
                <a:ext uri="{FF2B5EF4-FFF2-40B4-BE49-F238E27FC236}">
                  <a16:creationId xmlns:a16="http://schemas.microsoft.com/office/drawing/2014/main" id="{B8270CA4-9AF9-664A-968D-CC4FCB3B2240}"/>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5" name="Oval 274">
              <a:extLst>
                <a:ext uri="{FF2B5EF4-FFF2-40B4-BE49-F238E27FC236}">
                  <a16:creationId xmlns:a16="http://schemas.microsoft.com/office/drawing/2014/main" id="{80ED103E-D593-1D45-A487-CE801CA47A14}"/>
                </a:ext>
              </a:extLst>
            </p:cNvPr>
            <p:cNvSpPr>
              <a:spLocks noChangeArrowheads="1"/>
            </p:cNvSpPr>
            <p:nvPr/>
          </p:nvSpPr>
          <p:spPr bwMode="auto">
            <a:xfrm>
              <a:off x="5515" y="2610"/>
              <a:ext cx="50"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46" name="Freeform 275">
              <a:extLst>
                <a:ext uri="{FF2B5EF4-FFF2-40B4-BE49-F238E27FC236}">
                  <a16:creationId xmlns:a16="http://schemas.microsoft.com/office/drawing/2014/main" id="{BBC99B8F-6C4E-A64E-AEF1-613A67FA8F73}"/>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7" name="AutoShape 276">
              <a:extLst>
                <a:ext uri="{FF2B5EF4-FFF2-40B4-BE49-F238E27FC236}">
                  <a16:creationId xmlns:a16="http://schemas.microsoft.com/office/drawing/2014/main" id="{8EF1928B-1D6C-CA4B-A7F8-FE8BEA0F34D9}"/>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48" name="AutoShape 277">
              <a:extLst>
                <a:ext uri="{FF2B5EF4-FFF2-40B4-BE49-F238E27FC236}">
                  <a16:creationId xmlns:a16="http://schemas.microsoft.com/office/drawing/2014/main" id="{255D87A2-D9E2-144D-92CB-7C261A03F8F6}"/>
                </a:ext>
              </a:extLst>
            </p:cNvPr>
            <p:cNvSpPr>
              <a:spLocks noChangeArrowheads="1"/>
            </p:cNvSpPr>
            <p:nvPr/>
          </p:nvSpPr>
          <p:spPr bwMode="auto">
            <a:xfrm>
              <a:off x="4202" y="2712"/>
              <a:ext cx="1078"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49" name="Oval 278">
              <a:extLst>
                <a:ext uri="{FF2B5EF4-FFF2-40B4-BE49-F238E27FC236}">
                  <a16:creationId xmlns:a16="http://schemas.microsoft.com/office/drawing/2014/main" id="{447DA4C3-7DD6-D44C-9DB4-6876489424BA}"/>
                </a:ext>
              </a:extLst>
            </p:cNvPr>
            <p:cNvSpPr>
              <a:spLocks noChangeArrowheads="1"/>
            </p:cNvSpPr>
            <p:nvPr/>
          </p:nvSpPr>
          <p:spPr bwMode="auto">
            <a:xfrm>
              <a:off x="4307" y="2384"/>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0" name="Oval 279">
              <a:extLst>
                <a:ext uri="{FF2B5EF4-FFF2-40B4-BE49-F238E27FC236}">
                  <a16:creationId xmlns:a16="http://schemas.microsoft.com/office/drawing/2014/main" id="{298CF16E-B0F3-C34F-8C61-8BE687955672}"/>
                </a:ext>
              </a:extLst>
            </p:cNvPr>
            <p:cNvSpPr>
              <a:spLocks noChangeArrowheads="1"/>
            </p:cNvSpPr>
            <p:nvPr/>
          </p:nvSpPr>
          <p:spPr bwMode="auto">
            <a:xfrm>
              <a:off x="4487" y="2384"/>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551" name="Oval 280">
              <a:extLst>
                <a:ext uri="{FF2B5EF4-FFF2-40B4-BE49-F238E27FC236}">
                  <a16:creationId xmlns:a16="http://schemas.microsoft.com/office/drawing/2014/main" id="{B5079D37-F156-5646-8FC4-66611EADCE53}"/>
                </a:ext>
              </a:extLst>
            </p:cNvPr>
            <p:cNvSpPr>
              <a:spLocks noChangeArrowheads="1"/>
            </p:cNvSpPr>
            <p:nvPr/>
          </p:nvSpPr>
          <p:spPr bwMode="auto">
            <a:xfrm>
              <a:off x="4660" y="2378"/>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52" name="Rectangle 281">
              <a:extLst>
                <a:ext uri="{FF2B5EF4-FFF2-40B4-BE49-F238E27FC236}">
                  <a16:creationId xmlns:a16="http://schemas.microsoft.com/office/drawing/2014/main" id="{375885E7-0553-DC4E-AE9D-1F5C7C2E0E50}"/>
                </a:ext>
              </a:extLst>
            </p:cNvPr>
            <p:cNvSpPr>
              <a:spLocks noChangeArrowheads="1"/>
            </p:cNvSpPr>
            <p:nvPr/>
          </p:nvSpPr>
          <p:spPr bwMode="auto">
            <a:xfrm>
              <a:off x="5063" y="1836"/>
              <a:ext cx="87"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61" name="TextBox 491">
            <a:extLst>
              <a:ext uri="{FF2B5EF4-FFF2-40B4-BE49-F238E27FC236}">
                <a16:creationId xmlns:a16="http://schemas.microsoft.com/office/drawing/2014/main" id="{0BB7C592-170B-EC4D-9E19-A7D9F25FE7AA}"/>
              </a:ext>
            </a:extLst>
          </p:cNvPr>
          <p:cNvSpPr txBox="1">
            <a:spLocks noChangeArrowheads="1"/>
          </p:cNvSpPr>
          <p:nvPr/>
        </p:nvSpPr>
        <p:spPr bwMode="auto">
          <a:xfrm>
            <a:off x="5026076" y="1707576"/>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Arial Narrow" panose="020B0604020202020204" pitchFamily="34" charset="0"/>
              </a:rPr>
              <a:t>Amazon cloud</a:t>
            </a:r>
          </a:p>
        </p:txBody>
      </p:sp>
      <p:grpSp>
        <p:nvGrpSpPr>
          <p:cNvPr id="562" name="Group 1">
            <a:extLst>
              <a:ext uri="{FF2B5EF4-FFF2-40B4-BE49-F238E27FC236}">
                <a16:creationId xmlns:a16="http://schemas.microsoft.com/office/drawing/2014/main" id="{B3D08E99-C188-2449-AA63-CFA38B000FE6}"/>
              </a:ext>
            </a:extLst>
          </p:cNvPr>
          <p:cNvGrpSpPr>
            <a:grpSpLocks/>
          </p:cNvGrpSpPr>
          <p:nvPr/>
        </p:nvGrpSpPr>
        <p:grpSpPr bwMode="auto">
          <a:xfrm>
            <a:off x="8856713" y="1799651"/>
            <a:ext cx="1376363" cy="1355725"/>
            <a:chOff x="7030938" y="1184076"/>
            <a:chExt cx="1375947" cy="1355492"/>
          </a:xfrm>
        </p:grpSpPr>
        <p:sp>
          <p:nvSpPr>
            <p:cNvPr id="563" name="Freeform 1287">
              <a:extLst>
                <a:ext uri="{FF2B5EF4-FFF2-40B4-BE49-F238E27FC236}">
                  <a16:creationId xmlns:a16="http://schemas.microsoft.com/office/drawing/2014/main" id="{CADF4606-1C3F-BF4E-802D-340A56A608E9}"/>
                </a:ext>
              </a:extLst>
            </p:cNvPr>
            <p:cNvSpPr>
              <a:spLocks/>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64" name="Group 249">
              <a:extLst>
                <a:ext uri="{FF2B5EF4-FFF2-40B4-BE49-F238E27FC236}">
                  <a16:creationId xmlns:a16="http://schemas.microsoft.com/office/drawing/2014/main" id="{0005E01B-4758-5142-9D09-09159735CC72}"/>
                </a:ext>
              </a:extLst>
            </p:cNvPr>
            <p:cNvGrpSpPr>
              <a:grpSpLocks/>
            </p:cNvGrpSpPr>
            <p:nvPr/>
          </p:nvGrpSpPr>
          <p:grpSpPr bwMode="auto">
            <a:xfrm>
              <a:off x="7191141" y="1665569"/>
              <a:ext cx="365533" cy="637551"/>
              <a:chOff x="4140" y="429"/>
              <a:chExt cx="1425" cy="2396"/>
            </a:xfrm>
          </p:grpSpPr>
          <p:sp>
            <p:nvSpPr>
              <p:cNvPr id="566" name="Freeform 250">
                <a:extLst>
                  <a:ext uri="{FF2B5EF4-FFF2-40B4-BE49-F238E27FC236}">
                    <a16:creationId xmlns:a16="http://schemas.microsoft.com/office/drawing/2014/main" id="{0FC6CDEF-AC0C-D244-8E9E-7C11A06D0EE3}"/>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7" name="Rectangle 251">
                <a:extLst>
                  <a:ext uri="{FF2B5EF4-FFF2-40B4-BE49-F238E27FC236}">
                    <a16:creationId xmlns:a16="http://schemas.microsoft.com/office/drawing/2014/main" id="{DC85509D-A27C-294A-9108-8211BA6751CA}"/>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68" name="Freeform 252">
                <a:extLst>
                  <a:ext uri="{FF2B5EF4-FFF2-40B4-BE49-F238E27FC236}">
                    <a16:creationId xmlns:a16="http://schemas.microsoft.com/office/drawing/2014/main" id="{2389AC28-671F-314A-BD3F-02A4250EF974}"/>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9" name="Freeform 253">
                <a:extLst>
                  <a:ext uri="{FF2B5EF4-FFF2-40B4-BE49-F238E27FC236}">
                    <a16:creationId xmlns:a16="http://schemas.microsoft.com/office/drawing/2014/main" id="{9934DA9D-06E5-E044-9496-98747401D2E7}"/>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0" name="Rectangle 254">
                <a:extLst>
                  <a:ext uri="{FF2B5EF4-FFF2-40B4-BE49-F238E27FC236}">
                    <a16:creationId xmlns:a16="http://schemas.microsoft.com/office/drawing/2014/main" id="{43C62EC2-7800-D541-88DF-88EF430B25D9}"/>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71" name="Group 255">
                <a:extLst>
                  <a:ext uri="{FF2B5EF4-FFF2-40B4-BE49-F238E27FC236}">
                    <a16:creationId xmlns:a16="http://schemas.microsoft.com/office/drawing/2014/main" id="{91D7C476-C146-3644-B17A-005D3C656A9F}"/>
                  </a:ext>
                </a:extLst>
              </p:cNvPr>
              <p:cNvGrpSpPr>
                <a:grpSpLocks/>
              </p:cNvGrpSpPr>
              <p:nvPr/>
            </p:nvGrpSpPr>
            <p:grpSpPr bwMode="auto">
              <a:xfrm>
                <a:off x="4749" y="668"/>
                <a:ext cx="581" cy="145"/>
                <a:chOff x="614" y="2568"/>
                <a:chExt cx="725" cy="139"/>
              </a:xfrm>
            </p:grpSpPr>
            <p:sp>
              <p:nvSpPr>
                <p:cNvPr id="596" name="AutoShape 256">
                  <a:extLst>
                    <a:ext uri="{FF2B5EF4-FFF2-40B4-BE49-F238E27FC236}">
                      <a16:creationId xmlns:a16="http://schemas.microsoft.com/office/drawing/2014/main" id="{EB8D524C-4784-6D41-8863-54EB991F2A65}"/>
                    </a:ext>
                  </a:extLst>
                </p:cNvPr>
                <p:cNvSpPr>
                  <a:spLocks noChangeArrowheads="1"/>
                </p:cNvSpPr>
                <p:nvPr/>
              </p:nvSpPr>
              <p:spPr bwMode="auto">
                <a:xfrm>
                  <a:off x="611" y="2571"/>
                  <a:ext cx="726"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97" name="AutoShape 257">
                  <a:extLst>
                    <a:ext uri="{FF2B5EF4-FFF2-40B4-BE49-F238E27FC236}">
                      <a16:creationId xmlns:a16="http://schemas.microsoft.com/office/drawing/2014/main" id="{2995BC1D-4243-F64D-B982-66421C4295BC}"/>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72" name="Rectangle 258">
                <a:extLst>
                  <a:ext uri="{FF2B5EF4-FFF2-40B4-BE49-F238E27FC236}">
                    <a16:creationId xmlns:a16="http://schemas.microsoft.com/office/drawing/2014/main" id="{D23B1266-2C21-D448-B1F8-2C6290825F4B}"/>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73" name="Group 259">
                <a:extLst>
                  <a:ext uri="{FF2B5EF4-FFF2-40B4-BE49-F238E27FC236}">
                    <a16:creationId xmlns:a16="http://schemas.microsoft.com/office/drawing/2014/main" id="{9587E9D6-FE3E-1745-9D21-5ABA7FBE2A63}"/>
                  </a:ext>
                </a:extLst>
              </p:cNvPr>
              <p:cNvGrpSpPr>
                <a:grpSpLocks/>
              </p:cNvGrpSpPr>
              <p:nvPr/>
            </p:nvGrpSpPr>
            <p:grpSpPr bwMode="auto">
              <a:xfrm>
                <a:off x="4747" y="994"/>
                <a:ext cx="581" cy="134"/>
                <a:chOff x="614" y="2568"/>
                <a:chExt cx="725" cy="139"/>
              </a:xfrm>
            </p:grpSpPr>
            <p:sp>
              <p:nvSpPr>
                <p:cNvPr id="594" name="AutoShape 260">
                  <a:extLst>
                    <a:ext uri="{FF2B5EF4-FFF2-40B4-BE49-F238E27FC236}">
                      <a16:creationId xmlns:a16="http://schemas.microsoft.com/office/drawing/2014/main" id="{39A78A8F-2385-0F48-9151-49262F46D685}"/>
                    </a:ext>
                  </a:extLst>
                </p:cNvPr>
                <p:cNvSpPr>
                  <a:spLocks noChangeArrowheads="1"/>
                </p:cNvSpPr>
                <p:nvPr/>
              </p:nvSpPr>
              <p:spPr bwMode="auto">
                <a:xfrm>
                  <a:off x="614" y="2574"/>
                  <a:ext cx="726"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95" name="AutoShape 261">
                  <a:extLst>
                    <a:ext uri="{FF2B5EF4-FFF2-40B4-BE49-F238E27FC236}">
                      <a16:creationId xmlns:a16="http://schemas.microsoft.com/office/drawing/2014/main" id="{C2A5EAC0-4A72-AD48-A4E4-DCA477F6241A}"/>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74" name="Rectangle 262">
                <a:extLst>
                  <a:ext uri="{FF2B5EF4-FFF2-40B4-BE49-F238E27FC236}">
                    <a16:creationId xmlns:a16="http://schemas.microsoft.com/office/drawing/2014/main" id="{985CA534-D4D1-AA45-A2B4-307D8D6637AF}"/>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75" name="Rectangle 263">
                <a:extLst>
                  <a:ext uri="{FF2B5EF4-FFF2-40B4-BE49-F238E27FC236}">
                    <a16:creationId xmlns:a16="http://schemas.microsoft.com/office/drawing/2014/main" id="{DA11933E-EFBE-8541-8B29-5672DE701423}"/>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576" name="Group 264">
                <a:extLst>
                  <a:ext uri="{FF2B5EF4-FFF2-40B4-BE49-F238E27FC236}">
                    <a16:creationId xmlns:a16="http://schemas.microsoft.com/office/drawing/2014/main" id="{1CF9E199-8309-BD4E-B79A-3B5F2865D433}"/>
                  </a:ext>
                </a:extLst>
              </p:cNvPr>
              <p:cNvGrpSpPr>
                <a:grpSpLocks/>
              </p:cNvGrpSpPr>
              <p:nvPr/>
            </p:nvGrpSpPr>
            <p:grpSpPr bwMode="auto">
              <a:xfrm>
                <a:off x="4735" y="1627"/>
                <a:ext cx="582" cy="151"/>
                <a:chOff x="614" y="2568"/>
                <a:chExt cx="725" cy="139"/>
              </a:xfrm>
            </p:grpSpPr>
            <p:sp>
              <p:nvSpPr>
                <p:cNvPr id="592" name="AutoShape 265">
                  <a:extLst>
                    <a:ext uri="{FF2B5EF4-FFF2-40B4-BE49-F238E27FC236}">
                      <a16:creationId xmlns:a16="http://schemas.microsoft.com/office/drawing/2014/main" id="{D1AC5BF4-E89D-C54C-9532-3145197FC767}"/>
                    </a:ext>
                  </a:extLst>
                </p:cNvPr>
                <p:cNvSpPr>
                  <a:spLocks noChangeArrowheads="1"/>
                </p:cNvSpPr>
                <p:nvPr/>
              </p:nvSpPr>
              <p:spPr bwMode="auto">
                <a:xfrm>
                  <a:off x="613" y="2572"/>
                  <a:ext cx="717"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93" name="AutoShape 266">
                  <a:extLst>
                    <a:ext uri="{FF2B5EF4-FFF2-40B4-BE49-F238E27FC236}">
                      <a16:creationId xmlns:a16="http://schemas.microsoft.com/office/drawing/2014/main" id="{B591C210-483D-664F-890E-AFBB39A67B9B}"/>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77" name="Freeform 267">
                <a:extLst>
                  <a:ext uri="{FF2B5EF4-FFF2-40B4-BE49-F238E27FC236}">
                    <a16:creationId xmlns:a16="http://schemas.microsoft.com/office/drawing/2014/main" id="{B8C6C70D-CC0F-694B-A669-9BBB4ACE8254}"/>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78" name="Group 268">
                <a:extLst>
                  <a:ext uri="{FF2B5EF4-FFF2-40B4-BE49-F238E27FC236}">
                    <a16:creationId xmlns:a16="http://schemas.microsoft.com/office/drawing/2014/main" id="{4E462C3F-F7E9-D246-B63B-18D693CCA681}"/>
                  </a:ext>
                </a:extLst>
              </p:cNvPr>
              <p:cNvGrpSpPr>
                <a:grpSpLocks/>
              </p:cNvGrpSpPr>
              <p:nvPr/>
            </p:nvGrpSpPr>
            <p:grpSpPr bwMode="auto">
              <a:xfrm>
                <a:off x="4739" y="1327"/>
                <a:ext cx="582" cy="139"/>
                <a:chOff x="614" y="2568"/>
                <a:chExt cx="725" cy="139"/>
              </a:xfrm>
            </p:grpSpPr>
            <p:sp>
              <p:nvSpPr>
                <p:cNvPr id="590" name="AutoShape 269">
                  <a:extLst>
                    <a:ext uri="{FF2B5EF4-FFF2-40B4-BE49-F238E27FC236}">
                      <a16:creationId xmlns:a16="http://schemas.microsoft.com/office/drawing/2014/main" id="{F87D5F38-C526-3844-9D17-420C9CF52641}"/>
                    </a:ext>
                  </a:extLst>
                </p:cNvPr>
                <p:cNvSpPr>
                  <a:spLocks noChangeArrowheads="1"/>
                </p:cNvSpPr>
                <p:nvPr/>
              </p:nvSpPr>
              <p:spPr bwMode="auto">
                <a:xfrm>
                  <a:off x="616" y="2569"/>
                  <a:ext cx="724"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91" name="AutoShape 270">
                  <a:extLst>
                    <a:ext uri="{FF2B5EF4-FFF2-40B4-BE49-F238E27FC236}">
                      <a16:creationId xmlns:a16="http://schemas.microsoft.com/office/drawing/2014/main" id="{665FDB72-82B7-5744-BFD9-92326F829E79}"/>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79" name="Rectangle 271">
                <a:extLst>
                  <a:ext uri="{FF2B5EF4-FFF2-40B4-BE49-F238E27FC236}">
                    <a16:creationId xmlns:a16="http://schemas.microsoft.com/office/drawing/2014/main" id="{87F918EE-460C-AB46-ADE4-835782BEEE88}"/>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0" name="Freeform 272">
                <a:extLst>
                  <a:ext uri="{FF2B5EF4-FFF2-40B4-BE49-F238E27FC236}">
                    <a16:creationId xmlns:a16="http://schemas.microsoft.com/office/drawing/2014/main" id="{875BD4B1-3FE8-184F-B21F-8F5A01801029}"/>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1" name="Freeform 273">
                <a:extLst>
                  <a:ext uri="{FF2B5EF4-FFF2-40B4-BE49-F238E27FC236}">
                    <a16:creationId xmlns:a16="http://schemas.microsoft.com/office/drawing/2014/main" id="{9F637DA8-E4FF-D14A-8DB3-E1EEA9C8DA16}"/>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2" name="Oval 274">
                <a:extLst>
                  <a:ext uri="{FF2B5EF4-FFF2-40B4-BE49-F238E27FC236}">
                    <a16:creationId xmlns:a16="http://schemas.microsoft.com/office/drawing/2014/main" id="{708699EF-D6D1-C541-8418-34D599614CDB}"/>
                  </a:ext>
                </a:extLst>
              </p:cNvPr>
              <p:cNvSpPr>
                <a:spLocks noChangeArrowheads="1"/>
              </p:cNvSpPr>
              <p:nvPr/>
            </p:nvSpPr>
            <p:spPr bwMode="auto">
              <a:xfrm>
                <a:off x="5514"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3" name="Freeform 275">
                <a:extLst>
                  <a:ext uri="{FF2B5EF4-FFF2-40B4-BE49-F238E27FC236}">
                    <a16:creationId xmlns:a16="http://schemas.microsoft.com/office/drawing/2014/main" id="{341D72F4-13EF-E648-886A-220386640CAD}"/>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4" name="AutoShape 276">
                <a:extLst>
                  <a:ext uri="{FF2B5EF4-FFF2-40B4-BE49-F238E27FC236}">
                    <a16:creationId xmlns:a16="http://schemas.microsoft.com/office/drawing/2014/main" id="{D60FD49C-5BE8-3E4D-9D4C-092B14CBA0DF}"/>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5" name="AutoShape 277">
                <a:extLst>
                  <a:ext uri="{FF2B5EF4-FFF2-40B4-BE49-F238E27FC236}">
                    <a16:creationId xmlns:a16="http://schemas.microsoft.com/office/drawing/2014/main" id="{D6FE5442-9139-0544-96DE-8A76ED535BEE}"/>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6" name="Oval 278">
                <a:extLst>
                  <a:ext uri="{FF2B5EF4-FFF2-40B4-BE49-F238E27FC236}">
                    <a16:creationId xmlns:a16="http://schemas.microsoft.com/office/drawing/2014/main" id="{353D940D-8CE7-4D42-8C21-4BF9E27DD4D3}"/>
                  </a:ext>
                </a:extLst>
              </p:cNvPr>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7" name="Oval 279">
                <a:extLst>
                  <a:ext uri="{FF2B5EF4-FFF2-40B4-BE49-F238E27FC236}">
                    <a16:creationId xmlns:a16="http://schemas.microsoft.com/office/drawing/2014/main" id="{8AF2F5C8-860F-3A41-9AAB-E640659EF5AA}"/>
                  </a:ext>
                </a:extLst>
              </p:cNvPr>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588" name="Oval 280">
                <a:extLst>
                  <a:ext uri="{FF2B5EF4-FFF2-40B4-BE49-F238E27FC236}">
                    <a16:creationId xmlns:a16="http://schemas.microsoft.com/office/drawing/2014/main" id="{FD83A5C0-E8BB-5A42-B2F3-031F8CFDD58B}"/>
                  </a:ext>
                </a:extLst>
              </p:cNvPr>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589" name="Rectangle 281">
                <a:extLst>
                  <a:ext uri="{FF2B5EF4-FFF2-40B4-BE49-F238E27FC236}">
                    <a16:creationId xmlns:a16="http://schemas.microsoft.com/office/drawing/2014/main" id="{374B95CA-913B-3A44-A703-F1F6FC003A64}"/>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565" name="TextBox 492">
              <a:extLst>
                <a:ext uri="{FF2B5EF4-FFF2-40B4-BE49-F238E27FC236}">
                  <a16:creationId xmlns:a16="http://schemas.microsoft.com/office/drawing/2014/main" id="{211ABD31-9730-0744-A6A7-5907D1E37073}"/>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ts val="1800"/>
                </a:lnSpc>
              </a:pPr>
              <a:r>
                <a:rPr lang="en-US" altLang="en-US" sz="1800">
                  <a:latin typeface="Arial Narrow" panose="020B0604020202020204" pitchFamily="34" charset="0"/>
                </a:rPr>
                <a:t>CDN</a:t>
              </a:r>
            </a:p>
            <a:p>
              <a:pPr>
                <a:lnSpc>
                  <a:spcPts val="1800"/>
                </a:lnSpc>
              </a:pPr>
              <a:r>
                <a:rPr lang="en-US" altLang="en-US" sz="1800">
                  <a:latin typeface="Arial Narrow" panose="020B0604020202020204" pitchFamily="34" charset="0"/>
                </a:rPr>
                <a:t>server </a:t>
              </a:r>
            </a:p>
          </p:txBody>
        </p:sp>
      </p:grpSp>
      <p:cxnSp>
        <p:nvCxnSpPr>
          <p:cNvPr id="598" name="Straight Arrow Connector 495">
            <a:extLst>
              <a:ext uri="{FF2B5EF4-FFF2-40B4-BE49-F238E27FC236}">
                <a16:creationId xmlns:a16="http://schemas.microsoft.com/office/drawing/2014/main" id="{279837BE-A04C-CB42-B4FB-8C6A0CCB4DA2}"/>
              </a:ext>
            </a:extLst>
          </p:cNvPr>
          <p:cNvCxnSpPr>
            <a:cxnSpLocks noChangeShapeType="1"/>
          </p:cNvCxnSpPr>
          <p:nvPr/>
        </p:nvCxnSpPr>
        <p:spPr bwMode="auto">
          <a:xfrm flipH="1">
            <a:off x="5170538" y="2728339"/>
            <a:ext cx="7938" cy="2376487"/>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99" name="Group 500">
            <a:extLst>
              <a:ext uri="{FF2B5EF4-FFF2-40B4-BE49-F238E27FC236}">
                <a16:creationId xmlns:a16="http://schemas.microsoft.com/office/drawing/2014/main" id="{6B3E7E01-8E8A-7F4B-B021-F846BAF86E52}"/>
              </a:ext>
            </a:extLst>
          </p:cNvPr>
          <p:cNvGrpSpPr>
            <a:grpSpLocks/>
          </p:cNvGrpSpPr>
          <p:nvPr/>
        </p:nvGrpSpPr>
        <p:grpSpPr bwMode="auto">
          <a:xfrm>
            <a:off x="5011788" y="3701476"/>
            <a:ext cx="317500" cy="369888"/>
            <a:chOff x="1614533" y="4280420"/>
            <a:chExt cx="317511" cy="369332"/>
          </a:xfrm>
        </p:grpSpPr>
        <p:sp>
          <p:nvSpPr>
            <p:cNvPr id="600" name="Oval 501">
              <a:extLst>
                <a:ext uri="{FF2B5EF4-FFF2-40B4-BE49-F238E27FC236}">
                  <a16:creationId xmlns:a16="http://schemas.microsoft.com/office/drawing/2014/main" id="{8E59746D-4C11-3643-A60F-3FE02E0D6F83}"/>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01" name="TextBox 502">
              <a:extLst>
                <a:ext uri="{FF2B5EF4-FFF2-40B4-BE49-F238E27FC236}">
                  <a16:creationId xmlns:a16="http://schemas.microsoft.com/office/drawing/2014/main" id="{7931AFA1-EAB0-E24F-BB22-BD16051C2BC7}"/>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a:t>2</a:t>
              </a:r>
            </a:p>
          </p:txBody>
        </p:sp>
      </p:grpSp>
      <p:sp>
        <p:nvSpPr>
          <p:cNvPr id="602" name="TextBox 503">
            <a:extLst>
              <a:ext uri="{FF2B5EF4-FFF2-40B4-BE49-F238E27FC236}">
                <a16:creationId xmlns:a16="http://schemas.microsoft.com/office/drawing/2014/main" id="{ACCD1315-AC83-B846-A00E-C64853642FB2}"/>
              </a:ext>
            </a:extLst>
          </p:cNvPr>
          <p:cNvSpPr txBox="1">
            <a:spLocks noChangeArrowheads="1"/>
          </p:cNvSpPr>
          <p:nvPr/>
        </p:nvSpPr>
        <p:spPr bwMode="auto">
          <a:xfrm>
            <a:off x="3710826" y="3221785"/>
            <a:ext cx="203358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dirty="0">
                <a:latin typeface="Calibri" panose="020F0502020204030204" pitchFamily="34" charset="0"/>
                <a:cs typeface="Calibri" panose="020F0502020204030204" pitchFamily="34" charset="0"/>
              </a:rPr>
              <a:t>Bob browses</a:t>
            </a:r>
          </a:p>
          <a:p>
            <a:pPr>
              <a:lnSpc>
                <a:spcPct val="85000"/>
              </a:lnSpc>
            </a:pPr>
            <a:r>
              <a:rPr lang="en-US" altLang="en-US" dirty="0">
                <a:latin typeface="Calibri" panose="020F0502020204030204" pitchFamily="34" charset="0"/>
                <a:cs typeface="Calibri" panose="020F0502020204030204" pitchFamily="34" charset="0"/>
              </a:rPr>
              <a:t>Netflix video</a:t>
            </a:r>
          </a:p>
        </p:txBody>
      </p:sp>
      <p:cxnSp>
        <p:nvCxnSpPr>
          <p:cNvPr id="603" name="Straight Arrow Connector 504">
            <a:extLst>
              <a:ext uri="{FF2B5EF4-FFF2-40B4-BE49-F238E27FC236}">
                <a16:creationId xmlns:a16="http://schemas.microsoft.com/office/drawing/2014/main" id="{EFE62C9D-60F9-7D4B-BA56-1EBE34FBDBCD}"/>
              </a:ext>
            </a:extLst>
          </p:cNvPr>
          <p:cNvCxnSpPr>
            <a:cxnSpLocks noChangeShapeType="1"/>
          </p:cNvCxnSpPr>
          <p:nvPr/>
        </p:nvCxnSpPr>
        <p:spPr bwMode="auto">
          <a:xfrm flipH="1">
            <a:off x="5603035" y="2752151"/>
            <a:ext cx="3175" cy="235267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7" name="TextBox 509">
            <a:extLst>
              <a:ext uri="{FF2B5EF4-FFF2-40B4-BE49-F238E27FC236}">
                <a16:creationId xmlns:a16="http://schemas.microsoft.com/office/drawing/2014/main" id="{7F48A116-7728-7C45-85A7-B49A7F592F02}"/>
              </a:ext>
            </a:extLst>
          </p:cNvPr>
          <p:cNvSpPr txBox="1">
            <a:spLocks noChangeArrowheads="1"/>
          </p:cNvSpPr>
          <p:nvPr/>
        </p:nvSpPr>
        <p:spPr bwMode="auto">
          <a:xfrm>
            <a:off x="5730631" y="3620486"/>
            <a:ext cx="17859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dirty="0">
                <a:latin typeface="+mn-lt"/>
              </a:rPr>
              <a:t>Manifest file, requested</a:t>
            </a:r>
          </a:p>
          <a:p>
            <a:pPr>
              <a:lnSpc>
                <a:spcPct val="90000"/>
              </a:lnSpc>
            </a:pPr>
            <a:r>
              <a:rPr lang="en-US" altLang="en-US" dirty="0">
                <a:latin typeface="+mn-lt"/>
              </a:rPr>
              <a:t>returned for </a:t>
            </a:r>
          </a:p>
          <a:p>
            <a:pPr>
              <a:lnSpc>
                <a:spcPct val="90000"/>
              </a:lnSpc>
            </a:pPr>
            <a:r>
              <a:rPr lang="en-US" altLang="en-US" dirty="0">
                <a:latin typeface="+mn-lt"/>
              </a:rPr>
              <a:t>specific video</a:t>
            </a:r>
          </a:p>
        </p:txBody>
      </p:sp>
      <p:sp>
        <p:nvSpPr>
          <p:cNvPr id="608" name="Right Arrow 607">
            <a:extLst>
              <a:ext uri="{FF2B5EF4-FFF2-40B4-BE49-F238E27FC236}">
                <a16:creationId xmlns:a16="http://schemas.microsoft.com/office/drawing/2014/main" id="{09321F34-EB4B-9A44-875C-0DBAFFE346E0}"/>
              </a:ext>
            </a:extLst>
          </p:cNvPr>
          <p:cNvSpPr/>
          <p:nvPr/>
        </p:nvSpPr>
        <p:spPr bwMode="auto">
          <a:xfrm rot="10543217">
            <a:off x="5647410" y="5245456"/>
            <a:ext cx="2215511" cy="391437"/>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p>
            <a:pPr>
              <a:buFont typeface="ZapfDingbats" charset="0"/>
              <a:buNone/>
              <a:defRPr/>
            </a:pPr>
            <a:endParaRPr lang="en-US" dirty="0">
              <a:latin typeface="Comic Sans MS" pitchFamily="66" charset="0"/>
              <a:ea typeface="ＭＳ Ｐゴシック" charset="0"/>
              <a:cs typeface="ＭＳ Ｐゴシック" charset="0"/>
            </a:endParaRPr>
          </a:p>
        </p:txBody>
      </p:sp>
      <p:cxnSp>
        <p:nvCxnSpPr>
          <p:cNvPr id="609" name="Straight Arrow Connector 513">
            <a:extLst>
              <a:ext uri="{FF2B5EF4-FFF2-40B4-BE49-F238E27FC236}">
                <a16:creationId xmlns:a16="http://schemas.microsoft.com/office/drawing/2014/main" id="{2E60477C-CB63-8A47-A47A-A283CBFC4D8E}"/>
              </a:ext>
            </a:extLst>
          </p:cNvPr>
          <p:cNvCxnSpPr>
            <a:cxnSpLocks noChangeShapeType="1"/>
          </p:cNvCxnSpPr>
          <p:nvPr/>
        </p:nvCxnSpPr>
        <p:spPr bwMode="auto">
          <a:xfrm flipV="1">
            <a:off x="5830938" y="5106414"/>
            <a:ext cx="1892300" cy="147637"/>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0" name="TextBox 516">
            <a:extLst>
              <a:ext uri="{FF2B5EF4-FFF2-40B4-BE49-F238E27FC236}">
                <a16:creationId xmlns:a16="http://schemas.microsoft.com/office/drawing/2014/main" id="{99E15D1D-24AB-3E40-8053-50249594BDE4}"/>
              </a:ext>
            </a:extLst>
          </p:cNvPr>
          <p:cNvSpPr txBox="1">
            <a:spLocks noChangeArrowheads="1"/>
          </p:cNvSpPr>
          <p:nvPr/>
        </p:nvSpPr>
        <p:spPr bwMode="auto">
          <a:xfrm>
            <a:off x="6094462" y="5619176"/>
            <a:ext cx="2354263" cy="8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dirty="0">
                <a:latin typeface="+mn-lt"/>
              </a:rPr>
              <a:t>DASH server selected, contacted, streaming begins</a:t>
            </a:r>
          </a:p>
        </p:txBody>
      </p:sp>
      <p:cxnSp>
        <p:nvCxnSpPr>
          <p:cNvPr id="611" name="Straight Arrow Connector 517">
            <a:extLst>
              <a:ext uri="{FF2B5EF4-FFF2-40B4-BE49-F238E27FC236}">
                <a16:creationId xmlns:a16="http://schemas.microsoft.com/office/drawing/2014/main" id="{C2F8BE22-C3B0-B34C-A67E-BE97EE4CA55F}"/>
              </a:ext>
            </a:extLst>
          </p:cNvPr>
          <p:cNvCxnSpPr>
            <a:cxnSpLocks noChangeShapeType="1"/>
          </p:cNvCxnSpPr>
          <p:nvPr/>
        </p:nvCxnSpPr>
        <p:spPr bwMode="auto">
          <a:xfrm>
            <a:off x="6897738" y="2493389"/>
            <a:ext cx="2049463" cy="26987"/>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2" name="Straight Arrow Connector 521">
            <a:extLst>
              <a:ext uri="{FF2B5EF4-FFF2-40B4-BE49-F238E27FC236}">
                <a16:creationId xmlns:a16="http://schemas.microsoft.com/office/drawing/2014/main" id="{1F774F1E-9CDB-E443-A38C-58927BC147D9}"/>
              </a:ext>
            </a:extLst>
          </p:cNvPr>
          <p:cNvCxnSpPr>
            <a:cxnSpLocks noChangeShapeType="1"/>
          </p:cNvCxnSpPr>
          <p:nvPr/>
        </p:nvCxnSpPr>
        <p:spPr bwMode="auto">
          <a:xfrm>
            <a:off x="6907263" y="2536251"/>
            <a:ext cx="1541463" cy="1133475"/>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3" name="Straight Arrow Connector 523">
            <a:extLst>
              <a:ext uri="{FF2B5EF4-FFF2-40B4-BE49-F238E27FC236}">
                <a16:creationId xmlns:a16="http://schemas.microsoft.com/office/drawing/2014/main" id="{36474ED6-E17E-B043-AD18-DC720F9537BD}"/>
              </a:ext>
            </a:extLst>
          </p:cNvPr>
          <p:cNvCxnSpPr>
            <a:cxnSpLocks noChangeShapeType="1"/>
          </p:cNvCxnSpPr>
          <p:nvPr/>
        </p:nvCxnSpPr>
        <p:spPr bwMode="auto">
          <a:xfrm>
            <a:off x="6897738" y="2550539"/>
            <a:ext cx="2019300" cy="2706687"/>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 name="TextBox 527">
            <a:extLst>
              <a:ext uri="{FF2B5EF4-FFF2-40B4-BE49-F238E27FC236}">
                <a16:creationId xmlns:a16="http://schemas.microsoft.com/office/drawing/2014/main" id="{2D3FC503-629E-CB4D-95AA-A0E328B57DCF}"/>
              </a:ext>
            </a:extLst>
          </p:cNvPr>
          <p:cNvSpPr txBox="1">
            <a:spLocks noChangeArrowheads="1"/>
          </p:cNvSpPr>
          <p:nvPr/>
        </p:nvSpPr>
        <p:spPr bwMode="auto">
          <a:xfrm>
            <a:off x="6645326" y="1640901"/>
            <a:ext cx="20335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ts val="1800"/>
              </a:lnSpc>
            </a:pPr>
            <a:r>
              <a:rPr lang="en-US" altLang="en-US" sz="1800">
                <a:latin typeface="Arial Narrow" panose="020B0604020202020204" pitchFamily="34" charset="0"/>
              </a:rPr>
              <a:t>upload copies of multiple versions of video to CDN servers</a:t>
            </a:r>
          </a:p>
        </p:txBody>
      </p:sp>
      <p:grpSp>
        <p:nvGrpSpPr>
          <p:cNvPr id="615" name="Group 383">
            <a:extLst>
              <a:ext uri="{FF2B5EF4-FFF2-40B4-BE49-F238E27FC236}">
                <a16:creationId xmlns:a16="http://schemas.microsoft.com/office/drawing/2014/main" id="{ED81B171-178A-4A4F-AC04-E4B530AD7962}"/>
              </a:ext>
            </a:extLst>
          </p:cNvPr>
          <p:cNvGrpSpPr>
            <a:grpSpLocks/>
          </p:cNvGrpSpPr>
          <p:nvPr/>
        </p:nvGrpSpPr>
        <p:grpSpPr bwMode="auto">
          <a:xfrm>
            <a:off x="8329663" y="3056951"/>
            <a:ext cx="1374775" cy="1354138"/>
            <a:chOff x="7030938" y="1184076"/>
            <a:chExt cx="1375947" cy="1355492"/>
          </a:xfrm>
        </p:grpSpPr>
        <p:sp>
          <p:nvSpPr>
            <p:cNvPr id="616" name="Freeform 1287">
              <a:extLst>
                <a:ext uri="{FF2B5EF4-FFF2-40B4-BE49-F238E27FC236}">
                  <a16:creationId xmlns:a16="http://schemas.microsoft.com/office/drawing/2014/main" id="{649D8938-A131-444F-AE9E-8D5D4F32A27D}"/>
                </a:ext>
              </a:extLst>
            </p:cNvPr>
            <p:cNvSpPr>
              <a:spLocks/>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17" name="Group 249">
              <a:extLst>
                <a:ext uri="{FF2B5EF4-FFF2-40B4-BE49-F238E27FC236}">
                  <a16:creationId xmlns:a16="http://schemas.microsoft.com/office/drawing/2014/main" id="{978A5A5C-B4FF-2040-922C-51261B7EAC06}"/>
                </a:ext>
              </a:extLst>
            </p:cNvPr>
            <p:cNvGrpSpPr>
              <a:grpSpLocks/>
            </p:cNvGrpSpPr>
            <p:nvPr/>
          </p:nvGrpSpPr>
          <p:grpSpPr bwMode="auto">
            <a:xfrm>
              <a:off x="7191141" y="1665569"/>
              <a:ext cx="365533" cy="637551"/>
              <a:chOff x="4140" y="429"/>
              <a:chExt cx="1425" cy="2396"/>
            </a:xfrm>
          </p:grpSpPr>
          <p:sp>
            <p:nvSpPr>
              <p:cNvPr id="619" name="Freeform 250">
                <a:extLst>
                  <a:ext uri="{FF2B5EF4-FFF2-40B4-BE49-F238E27FC236}">
                    <a16:creationId xmlns:a16="http://schemas.microsoft.com/office/drawing/2014/main" id="{96FC33B4-96C2-C340-BB6E-F7329E60205A}"/>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 name="Rectangle 251">
                <a:extLst>
                  <a:ext uri="{FF2B5EF4-FFF2-40B4-BE49-F238E27FC236}">
                    <a16:creationId xmlns:a16="http://schemas.microsoft.com/office/drawing/2014/main" id="{610312A6-A966-B049-98BE-3FA50487EE56}"/>
                  </a:ext>
                </a:extLst>
              </p:cNvPr>
              <p:cNvSpPr>
                <a:spLocks noChangeArrowheads="1"/>
              </p:cNvSpPr>
              <p:nvPr/>
            </p:nvSpPr>
            <p:spPr bwMode="auto">
              <a:xfrm>
                <a:off x="4203" y="435"/>
                <a:ext cx="1053" cy="227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21" name="Freeform 252">
                <a:extLst>
                  <a:ext uri="{FF2B5EF4-FFF2-40B4-BE49-F238E27FC236}">
                    <a16:creationId xmlns:a16="http://schemas.microsoft.com/office/drawing/2014/main" id="{5A7D71CE-AA89-1C46-932D-D42C6E378E71}"/>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 name="Freeform 253">
                <a:extLst>
                  <a:ext uri="{FF2B5EF4-FFF2-40B4-BE49-F238E27FC236}">
                    <a16:creationId xmlns:a16="http://schemas.microsoft.com/office/drawing/2014/main" id="{6BBBC2E5-8406-6749-A6EE-D56A1B3A2DC5}"/>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 name="Rectangle 254">
                <a:extLst>
                  <a:ext uri="{FF2B5EF4-FFF2-40B4-BE49-F238E27FC236}">
                    <a16:creationId xmlns:a16="http://schemas.microsoft.com/office/drawing/2014/main" id="{A4FC3092-FA25-064E-ADC8-5B6D38620A1D}"/>
                  </a:ext>
                </a:extLst>
              </p:cNvPr>
              <p:cNvSpPr>
                <a:spLocks noChangeArrowheads="1"/>
              </p:cNvSpPr>
              <p:nvPr/>
            </p:nvSpPr>
            <p:spPr bwMode="auto">
              <a:xfrm>
                <a:off x="4215" y="698"/>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24" name="Group 255">
                <a:extLst>
                  <a:ext uri="{FF2B5EF4-FFF2-40B4-BE49-F238E27FC236}">
                    <a16:creationId xmlns:a16="http://schemas.microsoft.com/office/drawing/2014/main" id="{1D5110E2-280C-9246-8D10-399EC61CBD9A}"/>
                  </a:ext>
                </a:extLst>
              </p:cNvPr>
              <p:cNvGrpSpPr>
                <a:grpSpLocks/>
              </p:cNvGrpSpPr>
              <p:nvPr/>
            </p:nvGrpSpPr>
            <p:grpSpPr bwMode="auto">
              <a:xfrm>
                <a:off x="4749" y="668"/>
                <a:ext cx="581" cy="145"/>
                <a:chOff x="614" y="2568"/>
                <a:chExt cx="725" cy="139"/>
              </a:xfrm>
            </p:grpSpPr>
            <p:sp>
              <p:nvSpPr>
                <p:cNvPr id="649" name="AutoShape 256">
                  <a:extLst>
                    <a:ext uri="{FF2B5EF4-FFF2-40B4-BE49-F238E27FC236}">
                      <a16:creationId xmlns:a16="http://schemas.microsoft.com/office/drawing/2014/main" id="{D83986DD-3F09-D440-8EF9-EF826DC36A7D}"/>
                    </a:ext>
                  </a:extLst>
                </p:cNvPr>
                <p:cNvSpPr>
                  <a:spLocks noChangeArrowheads="1"/>
                </p:cNvSpPr>
                <p:nvPr/>
              </p:nvSpPr>
              <p:spPr bwMode="auto">
                <a:xfrm>
                  <a:off x="613" y="2574"/>
                  <a:ext cx="727"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50" name="AutoShape 257">
                  <a:extLst>
                    <a:ext uri="{FF2B5EF4-FFF2-40B4-BE49-F238E27FC236}">
                      <a16:creationId xmlns:a16="http://schemas.microsoft.com/office/drawing/2014/main" id="{2583E301-FAE7-5A41-95D0-08085C409021}"/>
                    </a:ext>
                  </a:extLst>
                </p:cNvPr>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25" name="Rectangle 258">
                <a:extLst>
                  <a:ext uri="{FF2B5EF4-FFF2-40B4-BE49-F238E27FC236}">
                    <a16:creationId xmlns:a16="http://schemas.microsoft.com/office/drawing/2014/main" id="{A1487D88-15EC-1245-9F32-55511FA09AF5}"/>
                  </a:ext>
                </a:extLst>
              </p:cNvPr>
              <p:cNvSpPr>
                <a:spLocks noChangeArrowheads="1"/>
              </p:cNvSpPr>
              <p:nvPr/>
            </p:nvSpPr>
            <p:spPr bwMode="auto">
              <a:xfrm>
                <a:off x="4228" y="1020"/>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26" name="Group 259">
                <a:extLst>
                  <a:ext uri="{FF2B5EF4-FFF2-40B4-BE49-F238E27FC236}">
                    <a16:creationId xmlns:a16="http://schemas.microsoft.com/office/drawing/2014/main" id="{C1C66C5E-AA22-2942-9FE1-CC0D53BC7F94}"/>
                  </a:ext>
                </a:extLst>
              </p:cNvPr>
              <p:cNvGrpSpPr>
                <a:grpSpLocks/>
              </p:cNvGrpSpPr>
              <p:nvPr/>
            </p:nvGrpSpPr>
            <p:grpSpPr bwMode="auto">
              <a:xfrm>
                <a:off x="4747" y="994"/>
                <a:ext cx="581" cy="134"/>
                <a:chOff x="614" y="2568"/>
                <a:chExt cx="725" cy="139"/>
              </a:xfrm>
            </p:grpSpPr>
            <p:sp>
              <p:nvSpPr>
                <p:cNvPr id="647" name="AutoShape 260">
                  <a:extLst>
                    <a:ext uri="{FF2B5EF4-FFF2-40B4-BE49-F238E27FC236}">
                      <a16:creationId xmlns:a16="http://schemas.microsoft.com/office/drawing/2014/main" id="{7FD3A1E2-9440-B74D-96F8-52E4B7A8667A}"/>
                    </a:ext>
                  </a:extLst>
                </p:cNvPr>
                <p:cNvSpPr>
                  <a:spLocks noChangeArrowheads="1"/>
                </p:cNvSpPr>
                <p:nvPr/>
              </p:nvSpPr>
              <p:spPr bwMode="auto">
                <a:xfrm>
                  <a:off x="615" y="2577"/>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8" name="AutoShape 261">
                  <a:extLst>
                    <a:ext uri="{FF2B5EF4-FFF2-40B4-BE49-F238E27FC236}">
                      <a16:creationId xmlns:a16="http://schemas.microsoft.com/office/drawing/2014/main" id="{0EA90844-82E2-7041-BE56-FE6D4EE0D8CC}"/>
                    </a:ext>
                  </a:extLst>
                </p:cNvPr>
                <p:cNvSpPr>
                  <a:spLocks noChangeArrowheads="1"/>
                </p:cNvSpPr>
                <p:nvPr/>
              </p:nvSpPr>
              <p:spPr bwMode="auto">
                <a:xfrm>
                  <a:off x="631" y="2595"/>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27" name="Rectangle 262">
                <a:extLst>
                  <a:ext uri="{FF2B5EF4-FFF2-40B4-BE49-F238E27FC236}">
                    <a16:creationId xmlns:a16="http://schemas.microsoft.com/office/drawing/2014/main" id="{283833E2-9E6A-EC4E-A8CC-83ADC14E1B22}"/>
                  </a:ext>
                </a:extLst>
              </p:cNvPr>
              <p:cNvSpPr>
                <a:spLocks noChangeArrowheads="1"/>
              </p:cNvSpPr>
              <p:nvPr/>
            </p:nvSpPr>
            <p:spPr bwMode="auto">
              <a:xfrm>
                <a:off x="4215"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28" name="Rectangle 263">
                <a:extLst>
                  <a:ext uri="{FF2B5EF4-FFF2-40B4-BE49-F238E27FC236}">
                    <a16:creationId xmlns:a16="http://schemas.microsoft.com/office/drawing/2014/main" id="{72732886-1C08-7C45-9F6F-69CB57B77660}"/>
                  </a:ext>
                </a:extLst>
              </p:cNvPr>
              <p:cNvSpPr>
                <a:spLocks noChangeArrowheads="1"/>
              </p:cNvSpPr>
              <p:nvPr/>
            </p:nvSpPr>
            <p:spPr bwMode="auto">
              <a:xfrm>
                <a:off x="4228" y="1653"/>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29" name="Group 264">
                <a:extLst>
                  <a:ext uri="{FF2B5EF4-FFF2-40B4-BE49-F238E27FC236}">
                    <a16:creationId xmlns:a16="http://schemas.microsoft.com/office/drawing/2014/main" id="{F80FFB68-2EC3-9346-8509-64CDCE4976E5}"/>
                  </a:ext>
                </a:extLst>
              </p:cNvPr>
              <p:cNvGrpSpPr>
                <a:grpSpLocks/>
              </p:cNvGrpSpPr>
              <p:nvPr/>
            </p:nvGrpSpPr>
            <p:grpSpPr bwMode="auto">
              <a:xfrm>
                <a:off x="4735" y="1627"/>
                <a:ext cx="582" cy="151"/>
                <a:chOff x="614" y="2568"/>
                <a:chExt cx="725" cy="139"/>
              </a:xfrm>
            </p:grpSpPr>
            <p:sp>
              <p:nvSpPr>
                <p:cNvPr id="645" name="AutoShape 265">
                  <a:extLst>
                    <a:ext uri="{FF2B5EF4-FFF2-40B4-BE49-F238E27FC236}">
                      <a16:creationId xmlns:a16="http://schemas.microsoft.com/office/drawing/2014/main" id="{55598102-FF9E-094C-A817-A698CCABCCE2}"/>
                    </a:ext>
                  </a:extLst>
                </p:cNvPr>
                <p:cNvSpPr>
                  <a:spLocks noChangeArrowheads="1"/>
                </p:cNvSpPr>
                <p:nvPr/>
              </p:nvSpPr>
              <p:spPr bwMode="auto">
                <a:xfrm>
                  <a:off x="615" y="2576"/>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6" name="AutoShape 266">
                  <a:extLst>
                    <a:ext uri="{FF2B5EF4-FFF2-40B4-BE49-F238E27FC236}">
                      <a16:creationId xmlns:a16="http://schemas.microsoft.com/office/drawing/2014/main" id="{D7709F49-ABD3-434B-989F-ED0F57022C0B}"/>
                    </a:ext>
                  </a:extLst>
                </p:cNvPr>
                <p:cNvSpPr>
                  <a:spLocks noChangeArrowheads="1"/>
                </p:cNvSpPr>
                <p:nvPr/>
              </p:nvSpPr>
              <p:spPr bwMode="auto">
                <a:xfrm>
                  <a:off x="630" y="2592"/>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30" name="Freeform 267">
                <a:extLst>
                  <a:ext uri="{FF2B5EF4-FFF2-40B4-BE49-F238E27FC236}">
                    <a16:creationId xmlns:a16="http://schemas.microsoft.com/office/drawing/2014/main" id="{58E0CD6F-F7D1-5D4D-85C8-B937D37C361F}"/>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31" name="Group 268">
                <a:extLst>
                  <a:ext uri="{FF2B5EF4-FFF2-40B4-BE49-F238E27FC236}">
                    <a16:creationId xmlns:a16="http://schemas.microsoft.com/office/drawing/2014/main" id="{CEE525EE-C76D-CD47-83B8-8D86FCB35A05}"/>
                  </a:ext>
                </a:extLst>
              </p:cNvPr>
              <p:cNvGrpSpPr>
                <a:grpSpLocks/>
              </p:cNvGrpSpPr>
              <p:nvPr/>
            </p:nvGrpSpPr>
            <p:grpSpPr bwMode="auto">
              <a:xfrm>
                <a:off x="4739" y="1327"/>
                <a:ext cx="582" cy="139"/>
                <a:chOff x="614" y="2568"/>
                <a:chExt cx="725" cy="139"/>
              </a:xfrm>
            </p:grpSpPr>
            <p:sp>
              <p:nvSpPr>
                <p:cNvPr id="643" name="AutoShape 269">
                  <a:extLst>
                    <a:ext uri="{FF2B5EF4-FFF2-40B4-BE49-F238E27FC236}">
                      <a16:creationId xmlns:a16="http://schemas.microsoft.com/office/drawing/2014/main" id="{BE4F71D7-817B-934C-9F75-91A7222E7ADE}"/>
                    </a:ext>
                  </a:extLst>
                </p:cNvPr>
                <p:cNvSpPr>
                  <a:spLocks noChangeArrowheads="1"/>
                </p:cNvSpPr>
                <p:nvPr/>
              </p:nvSpPr>
              <p:spPr bwMode="auto">
                <a:xfrm>
                  <a:off x="625" y="2566"/>
                  <a:ext cx="725" cy="14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4" name="AutoShape 270">
                  <a:extLst>
                    <a:ext uri="{FF2B5EF4-FFF2-40B4-BE49-F238E27FC236}">
                      <a16:creationId xmlns:a16="http://schemas.microsoft.com/office/drawing/2014/main" id="{DA479A9C-0837-6141-A6AC-E8D851E4B1F7}"/>
                    </a:ext>
                  </a:extLst>
                </p:cNvPr>
                <p:cNvSpPr>
                  <a:spLocks noChangeArrowheads="1"/>
                </p:cNvSpPr>
                <p:nvPr/>
              </p:nvSpPr>
              <p:spPr bwMode="auto">
                <a:xfrm>
                  <a:off x="633" y="2584"/>
                  <a:ext cx="694"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32" name="Rectangle 271">
                <a:extLst>
                  <a:ext uri="{FF2B5EF4-FFF2-40B4-BE49-F238E27FC236}">
                    <a16:creationId xmlns:a16="http://schemas.microsoft.com/office/drawing/2014/main" id="{7BAB7EEF-CEF0-7747-B60A-1243972235BC}"/>
                  </a:ext>
                </a:extLst>
              </p:cNvPr>
              <p:cNvSpPr>
                <a:spLocks noChangeArrowheads="1"/>
              </p:cNvSpPr>
              <p:nvPr/>
            </p:nvSpPr>
            <p:spPr bwMode="auto">
              <a:xfrm>
                <a:off x="5250" y="435"/>
                <a:ext cx="68" cy="228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33" name="Freeform 272">
                <a:extLst>
                  <a:ext uri="{FF2B5EF4-FFF2-40B4-BE49-F238E27FC236}">
                    <a16:creationId xmlns:a16="http://schemas.microsoft.com/office/drawing/2014/main" id="{23F88BAC-4F2F-884A-8A11-0DD0411366E4}"/>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4" name="Freeform 273">
                <a:extLst>
                  <a:ext uri="{FF2B5EF4-FFF2-40B4-BE49-F238E27FC236}">
                    <a16:creationId xmlns:a16="http://schemas.microsoft.com/office/drawing/2014/main" id="{153D6F6F-1B37-4B46-8C7B-5C383D66A5BF}"/>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5" name="Oval 274">
                <a:extLst>
                  <a:ext uri="{FF2B5EF4-FFF2-40B4-BE49-F238E27FC236}">
                    <a16:creationId xmlns:a16="http://schemas.microsoft.com/office/drawing/2014/main" id="{FE063EE0-3ACE-EE46-BFFC-669BFB49B33B}"/>
                  </a:ext>
                </a:extLst>
              </p:cNvPr>
              <p:cNvSpPr>
                <a:spLocks noChangeArrowheads="1"/>
              </p:cNvSpPr>
              <p:nvPr/>
            </p:nvSpPr>
            <p:spPr bwMode="auto">
              <a:xfrm>
                <a:off x="5516" y="2609"/>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36" name="Freeform 275">
                <a:extLst>
                  <a:ext uri="{FF2B5EF4-FFF2-40B4-BE49-F238E27FC236}">
                    <a16:creationId xmlns:a16="http://schemas.microsoft.com/office/drawing/2014/main" id="{F382B54D-43FD-C049-8E97-A803ADCCCEC8}"/>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7" name="AutoShape 276">
                <a:extLst>
                  <a:ext uri="{FF2B5EF4-FFF2-40B4-BE49-F238E27FC236}">
                    <a16:creationId xmlns:a16="http://schemas.microsoft.com/office/drawing/2014/main" id="{04306910-BCCD-F549-8CAC-9CE8C9FB958C}"/>
                  </a:ext>
                </a:extLst>
              </p:cNvPr>
              <p:cNvSpPr>
                <a:spLocks noChangeArrowheads="1"/>
              </p:cNvSpPr>
              <p:nvPr/>
            </p:nvSpPr>
            <p:spPr bwMode="auto">
              <a:xfrm>
                <a:off x="4141" y="2680"/>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38" name="AutoShape 277">
                <a:extLst>
                  <a:ext uri="{FF2B5EF4-FFF2-40B4-BE49-F238E27FC236}">
                    <a16:creationId xmlns:a16="http://schemas.microsoft.com/office/drawing/2014/main" id="{A2BF0BB2-374A-E249-971B-EAE24E4D47F2}"/>
                  </a:ext>
                </a:extLst>
              </p:cNvPr>
              <p:cNvSpPr>
                <a:spLocks noChangeArrowheads="1"/>
              </p:cNvSpPr>
              <p:nvPr/>
            </p:nvSpPr>
            <p:spPr bwMode="auto">
              <a:xfrm>
                <a:off x="4203" y="2710"/>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39" name="Oval 278">
                <a:extLst>
                  <a:ext uri="{FF2B5EF4-FFF2-40B4-BE49-F238E27FC236}">
                    <a16:creationId xmlns:a16="http://schemas.microsoft.com/office/drawing/2014/main" id="{8C0A6A7B-745C-6B46-852C-B11809C108C5}"/>
                  </a:ext>
                </a:extLst>
              </p:cNvPr>
              <p:cNvSpPr>
                <a:spLocks noChangeArrowheads="1"/>
              </p:cNvSpPr>
              <p:nvPr/>
            </p:nvSpPr>
            <p:spPr bwMode="auto">
              <a:xfrm>
                <a:off x="4308" y="2382"/>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0" name="Oval 279">
                <a:extLst>
                  <a:ext uri="{FF2B5EF4-FFF2-40B4-BE49-F238E27FC236}">
                    <a16:creationId xmlns:a16="http://schemas.microsoft.com/office/drawing/2014/main" id="{F519574B-5DE0-1444-8817-E97F7447BAD7}"/>
                  </a:ext>
                </a:extLst>
              </p:cNvPr>
              <p:cNvSpPr>
                <a:spLocks noChangeArrowheads="1"/>
              </p:cNvSpPr>
              <p:nvPr/>
            </p:nvSpPr>
            <p:spPr bwMode="auto">
              <a:xfrm>
                <a:off x="4488" y="2382"/>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641" name="Oval 280">
                <a:extLst>
                  <a:ext uri="{FF2B5EF4-FFF2-40B4-BE49-F238E27FC236}">
                    <a16:creationId xmlns:a16="http://schemas.microsoft.com/office/drawing/2014/main" id="{A1AC7CC8-F925-F640-BE0B-5676C61A1D8F}"/>
                  </a:ext>
                </a:extLst>
              </p:cNvPr>
              <p:cNvSpPr>
                <a:spLocks noChangeArrowheads="1"/>
              </p:cNvSpPr>
              <p:nvPr/>
            </p:nvSpPr>
            <p:spPr bwMode="auto">
              <a:xfrm>
                <a:off x="4661" y="2382"/>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42" name="Rectangle 281">
                <a:extLst>
                  <a:ext uri="{FF2B5EF4-FFF2-40B4-BE49-F238E27FC236}">
                    <a16:creationId xmlns:a16="http://schemas.microsoft.com/office/drawing/2014/main" id="{CC4B114D-F910-7D4F-A5C3-DF3B435A6B38}"/>
                  </a:ext>
                </a:extLst>
              </p:cNvPr>
              <p:cNvSpPr>
                <a:spLocks noChangeArrowheads="1"/>
              </p:cNvSpPr>
              <p:nvPr/>
            </p:nvSpPr>
            <p:spPr bwMode="auto">
              <a:xfrm>
                <a:off x="5064" y="1832"/>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18" name="TextBox 492">
              <a:extLst>
                <a:ext uri="{FF2B5EF4-FFF2-40B4-BE49-F238E27FC236}">
                  <a16:creationId xmlns:a16="http://schemas.microsoft.com/office/drawing/2014/main" id="{85F6E22B-EB95-3A45-AEE7-DFC0ADFCA07F}"/>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ts val="1800"/>
                </a:lnSpc>
              </a:pPr>
              <a:r>
                <a:rPr lang="en-US" altLang="en-US" sz="1800">
                  <a:latin typeface="Arial Narrow" panose="020B0604020202020204" pitchFamily="34" charset="0"/>
                </a:rPr>
                <a:t>CDN</a:t>
              </a:r>
            </a:p>
            <a:p>
              <a:pPr>
                <a:lnSpc>
                  <a:spcPts val="1800"/>
                </a:lnSpc>
              </a:pPr>
              <a:r>
                <a:rPr lang="en-US" altLang="en-US" sz="1800">
                  <a:latin typeface="Arial Narrow" panose="020B0604020202020204" pitchFamily="34" charset="0"/>
                </a:rPr>
                <a:t>server </a:t>
              </a:r>
            </a:p>
          </p:txBody>
        </p:sp>
      </p:grpSp>
      <p:grpSp>
        <p:nvGrpSpPr>
          <p:cNvPr id="651" name="Group 468">
            <a:extLst>
              <a:ext uri="{FF2B5EF4-FFF2-40B4-BE49-F238E27FC236}">
                <a16:creationId xmlns:a16="http://schemas.microsoft.com/office/drawing/2014/main" id="{1F4063A8-67FD-484E-8F6F-19E370A56F74}"/>
              </a:ext>
            </a:extLst>
          </p:cNvPr>
          <p:cNvGrpSpPr>
            <a:grpSpLocks/>
          </p:cNvGrpSpPr>
          <p:nvPr/>
        </p:nvGrpSpPr>
        <p:grpSpPr bwMode="auto">
          <a:xfrm>
            <a:off x="7966126" y="4447601"/>
            <a:ext cx="1376362" cy="1355725"/>
            <a:chOff x="7030938" y="1184076"/>
            <a:chExt cx="1375947" cy="1355492"/>
          </a:xfrm>
        </p:grpSpPr>
        <p:sp>
          <p:nvSpPr>
            <p:cNvPr id="652" name="Freeform 1287">
              <a:extLst>
                <a:ext uri="{FF2B5EF4-FFF2-40B4-BE49-F238E27FC236}">
                  <a16:creationId xmlns:a16="http://schemas.microsoft.com/office/drawing/2014/main" id="{B9C0A66B-0217-C040-AA59-40CF97C7DE9C}"/>
                </a:ext>
              </a:extLst>
            </p:cNvPr>
            <p:cNvSpPr>
              <a:spLocks/>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9CDFF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53" name="Group 249">
              <a:extLst>
                <a:ext uri="{FF2B5EF4-FFF2-40B4-BE49-F238E27FC236}">
                  <a16:creationId xmlns:a16="http://schemas.microsoft.com/office/drawing/2014/main" id="{2D0460A7-D522-2B45-8D08-2C9B88DFAE18}"/>
                </a:ext>
              </a:extLst>
            </p:cNvPr>
            <p:cNvGrpSpPr>
              <a:grpSpLocks/>
            </p:cNvGrpSpPr>
            <p:nvPr/>
          </p:nvGrpSpPr>
          <p:grpSpPr bwMode="auto">
            <a:xfrm>
              <a:off x="7191141" y="1665569"/>
              <a:ext cx="365533" cy="637551"/>
              <a:chOff x="4140" y="429"/>
              <a:chExt cx="1425" cy="2396"/>
            </a:xfrm>
          </p:grpSpPr>
          <p:sp>
            <p:nvSpPr>
              <p:cNvPr id="656" name="Freeform 250">
                <a:extLst>
                  <a:ext uri="{FF2B5EF4-FFF2-40B4-BE49-F238E27FC236}">
                    <a16:creationId xmlns:a16="http://schemas.microsoft.com/office/drawing/2014/main" id="{23138FC9-3550-5249-8349-BED738B58162}"/>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7" name="Rectangle 251">
                <a:extLst>
                  <a:ext uri="{FF2B5EF4-FFF2-40B4-BE49-F238E27FC236}">
                    <a16:creationId xmlns:a16="http://schemas.microsoft.com/office/drawing/2014/main" id="{DFCF1873-FB16-2A47-A936-08D8C3908C75}"/>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58" name="Freeform 252">
                <a:extLst>
                  <a:ext uri="{FF2B5EF4-FFF2-40B4-BE49-F238E27FC236}">
                    <a16:creationId xmlns:a16="http://schemas.microsoft.com/office/drawing/2014/main" id="{8867C201-6EA6-9C40-BFA6-0B88C51117B5}"/>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9" name="Freeform 253">
                <a:extLst>
                  <a:ext uri="{FF2B5EF4-FFF2-40B4-BE49-F238E27FC236}">
                    <a16:creationId xmlns:a16="http://schemas.microsoft.com/office/drawing/2014/main" id="{3AABF7A5-C9C5-0341-A27E-5E16A3148A89}"/>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0" name="Rectangle 254">
                <a:extLst>
                  <a:ext uri="{FF2B5EF4-FFF2-40B4-BE49-F238E27FC236}">
                    <a16:creationId xmlns:a16="http://schemas.microsoft.com/office/drawing/2014/main" id="{455C9642-187B-834C-A852-DD74D736A9F1}"/>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61" name="Group 255">
                <a:extLst>
                  <a:ext uri="{FF2B5EF4-FFF2-40B4-BE49-F238E27FC236}">
                    <a16:creationId xmlns:a16="http://schemas.microsoft.com/office/drawing/2014/main" id="{149ADA1A-B66F-F44C-B49C-96E50A1BB861}"/>
                  </a:ext>
                </a:extLst>
              </p:cNvPr>
              <p:cNvGrpSpPr>
                <a:grpSpLocks/>
              </p:cNvGrpSpPr>
              <p:nvPr/>
            </p:nvGrpSpPr>
            <p:grpSpPr bwMode="auto">
              <a:xfrm>
                <a:off x="4749" y="668"/>
                <a:ext cx="581" cy="145"/>
                <a:chOff x="614" y="2568"/>
                <a:chExt cx="725" cy="139"/>
              </a:xfrm>
            </p:grpSpPr>
            <p:sp>
              <p:nvSpPr>
                <p:cNvPr id="686" name="AutoShape 256">
                  <a:extLst>
                    <a:ext uri="{FF2B5EF4-FFF2-40B4-BE49-F238E27FC236}">
                      <a16:creationId xmlns:a16="http://schemas.microsoft.com/office/drawing/2014/main" id="{3D4D4A1D-9D61-334E-A979-8E927E535A8C}"/>
                    </a:ext>
                  </a:extLst>
                </p:cNvPr>
                <p:cNvSpPr>
                  <a:spLocks noChangeArrowheads="1"/>
                </p:cNvSpPr>
                <p:nvPr/>
              </p:nvSpPr>
              <p:spPr bwMode="auto">
                <a:xfrm>
                  <a:off x="611" y="2571"/>
                  <a:ext cx="726"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87" name="AutoShape 257">
                  <a:extLst>
                    <a:ext uri="{FF2B5EF4-FFF2-40B4-BE49-F238E27FC236}">
                      <a16:creationId xmlns:a16="http://schemas.microsoft.com/office/drawing/2014/main" id="{2DFF9622-EBDD-994E-9C23-DFAF566A40E0}"/>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62" name="Rectangle 258">
                <a:extLst>
                  <a:ext uri="{FF2B5EF4-FFF2-40B4-BE49-F238E27FC236}">
                    <a16:creationId xmlns:a16="http://schemas.microsoft.com/office/drawing/2014/main" id="{67544B8E-E01F-7547-B897-14F34EFC29EA}"/>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63" name="Group 259">
                <a:extLst>
                  <a:ext uri="{FF2B5EF4-FFF2-40B4-BE49-F238E27FC236}">
                    <a16:creationId xmlns:a16="http://schemas.microsoft.com/office/drawing/2014/main" id="{BB1B2199-F34E-E045-9E41-BBFD51213E27}"/>
                  </a:ext>
                </a:extLst>
              </p:cNvPr>
              <p:cNvGrpSpPr>
                <a:grpSpLocks/>
              </p:cNvGrpSpPr>
              <p:nvPr/>
            </p:nvGrpSpPr>
            <p:grpSpPr bwMode="auto">
              <a:xfrm>
                <a:off x="4747" y="994"/>
                <a:ext cx="581" cy="134"/>
                <a:chOff x="614" y="2568"/>
                <a:chExt cx="725" cy="139"/>
              </a:xfrm>
            </p:grpSpPr>
            <p:sp>
              <p:nvSpPr>
                <p:cNvPr id="684" name="AutoShape 260">
                  <a:extLst>
                    <a:ext uri="{FF2B5EF4-FFF2-40B4-BE49-F238E27FC236}">
                      <a16:creationId xmlns:a16="http://schemas.microsoft.com/office/drawing/2014/main" id="{04EC1E9B-DEF9-7D4F-BB30-E66D453A83EC}"/>
                    </a:ext>
                  </a:extLst>
                </p:cNvPr>
                <p:cNvSpPr>
                  <a:spLocks noChangeArrowheads="1"/>
                </p:cNvSpPr>
                <p:nvPr/>
              </p:nvSpPr>
              <p:spPr bwMode="auto">
                <a:xfrm>
                  <a:off x="614" y="2574"/>
                  <a:ext cx="726"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85" name="AutoShape 261">
                  <a:extLst>
                    <a:ext uri="{FF2B5EF4-FFF2-40B4-BE49-F238E27FC236}">
                      <a16:creationId xmlns:a16="http://schemas.microsoft.com/office/drawing/2014/main" id="{EA6D699D-898F-BF48-AD9A-A94EAD59BD0C}"/>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64" name="Rectangle 262">
                <a:extLst>
                  <a:ext uri="{FF2B5EF4-FFF2-40B4-BE49-F238E27FC236}">
                    <a16:creationId xmlns:a16="http://schemas.microsoft.com/office/drawing/2014/main" id="{30D84565-21B0-BE47-BC52-3F0A28E359B3}"/>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65" name="Rectangle 263">
                <a:extLst>
                  <a:ext uri="{FF2B5EF4-FFF2-40B4-BE49-F238E27FC236}">
                    <a16:creationId xmlns:a16="http://schemas.microsoft.com/office/drawing/2014/main" id="{3B6F9D69-B90F-DC4E-A12B-6FEA059DFAB6}"/>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nvGrpSpPr>
              <p:cNvPr id="666" name="Group 264">
                <a:extLst>
                  <a:ext uri="{FF2B5EF4-FFF2-40B4-BE49-F238E27FC236}">
                    <a16:creationId xmlns:a16="http://schemas.microsoft.com/office/drawing/2014/main" id="{7B18D0D0-1ADE-D442-929E-03B5DFF8E07D}"/>
                  </a:ext>
                </a:extLst>
              </p:cNvPr>
              <p:cNvGrpSpPr>
                <a:grpSpLocks/>
              </p:cNvGrpSpPr>
              <p:nvPr/>
            </p:nvGrpSpPr>
            <p:grpSpPr bwMode="auto">
              <a:xfrm>
                <a:off x="4735" y="1627"/>
                <a:ext cx="582" cy="151"/>
                <a:chOff x="614" y="2568"/>
                <a:chExt cx="725" cy="139"/>
              </a:xfrm>
            </p:grpSpPr>
            <p:sp>
              <p:nvSpPr>
                <p:cNvPr id="682" name="AutoShape 265">
                  <a:extLst>
                    <a:ext uri="{FF2B5EF4-FFF2-40B4-BE49-F238E27FC236}">
                      <a16:creationId xmlns:a16="http://schemas.microsoft.com/office/drawing/2014/main" id="{2ED33A29-9B5C-2949-9B49-85A622144C3D}"/>
                    </a:ext>
                  </a:extLst>
                </p:cNvPr>
                <p:cNvSpPr>
                  <a:spLocks noChangeArrowheads="1"/>
                </p:cNvSpPr>
                <p:nvPr/>
              </p:nvSpPr>
              <p:spPr bwMode="auto">
                <a:xfrm>
                  <a:off x="613" y="2572"/>
                  <a:ext cx="717"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83" name="AutoShape 266">
                  <a:extLst>
                    <a:ext uri="{FF2B5EF4-FFF2-40B4-BE49-F238E27FC236}">
                      <a16:creationId xmlns:a16="http://schemas.microsoft.com/office/drawing/2014/main" id="{DD17768B-B278-F340-9453-6A65E080AC69}"/>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67" name="Freeform 267">
                <a:extLst>
                  <a:ext uri="{FF2B5EF4-FFF2-40B4-BE49-F238E27FC236}">
                    <a16:creationId xmlns:a16="http://schemas.microsoft.com/office/drawing/2014/main" id="{44786768-03EF-9C42-9E7E-763D03736ECF}"/>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68" name="Group 268">
                <a:extLst>
                  <a:ext uri="{FF2B5EF4-FFF2-40B4-BE49-F238E27FC236}">
                    <a16:creationId xmlns:a16="http://schemas.microsoft.com/office/drawing/2014/main" id="{3F092F53-E6C4-294E-B9DB-F9FCB4A11513}"/>
                  </a:ext>
                </a:extLst>
              </p:cNvPr>
              <p:cNvGrpSpPr>
                <a:grpSpLocks/>
              </p:cNvGrpSpPr>
              <p:nvPr/>
            </p:nvGrpSpPr>
            <p:grpSpPr bwMode="auto">
              <a:xfrm>
                <a:off x="4739" y="1327"/>
                <a:ext cx="582" cy="139"/>
                <a:chOff x="614" y="2568"/>
                <a:chExt cx="725" cy="139"/>
              </a:xfrm>
            </p:grpSpPr>
            <p:sp>
              <p:nvSpPr>
                <p:cNvPr id="680" name="AutoShape 269">
                  <a:extLst>
                    <a:ext uri="{FF2B5EF4-FFF2-40B4-BE49-F238E27FC236}">
                      <a16:creationId xmlns:a16="http://schemas.microsoft.com/office/drawing/2014/main" id="{FAFE9E88-3B2B-D44C-92A2-65E4DC3D40E5}"/>
                    </a:ext>
                  </a:extLst>
                </p:cNvPr>
                <p:cNvSpPr>
                  <a:spLocks noChangeArrowheads="1"/>
                </p:cNvSpPr>
                <p:nvPr/>
              </p:nvSpPr>
              <p:spPr bwMode="auto">
                <a:xfrm>
                  <a:off x="616" y="2569"/>
                  <a:ext cx="724"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81" name="AutoShape 270">
                  <a:extLst>
                    <a:ext uri="{FF2B5EF4-FFF2-40B4-BE49-F238E27FC236}">
                      <a16:creationId xmlns:a16="http://schemas.microsoft.com/office/drawing/2014/main" id="{6C5F47DA-6DEF-FA4E-94CD-9EFA19B5EA7D}"/>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69" name="Rectangle 271">
                <a:extLst>
                  <a:ext uri="{FF2B5EF4-FFF2-40B4-BE49-F238E27FC236}">
                    <a16:creationId xmlns:a16="http://schemas.microsoft.com/office/drawing/2014/main" id="{5F9378F9-57E8-B44A-A8D5-701FD5F1026C}"/>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0" name="Freeform 272">
                <a:extLst>
                  <a:ext uri="{FF2B5EF4-FFF2-40B4-BE49-F238E27FC236}">
                    <a16:creationId xmlns:a16="http://schemas.microsoft.com/office/drawing/2014/main" id="{4FA23443-D76D-BE46-A177-4B50A0E5C2C9}"/>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1" name="Freeform 273">
                <a:extLst>
                  <a:ext uri="{FF2B5EF4-FFF2-40B4-BE49-F238E27FC236}">
                    <a16:creationId xmlns:a16="http://schemas.microsoft.com/office/drawing/2014/main" id="{EFD1162B-0D1F-EE4D-B5B8-B0FDE1337318}"/>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2" name="Oval 274">
                <a:extLst>
                  <a:ext uri="{FF2B5EF4-FFF2-40B4-BE49-F238E27FC236}">
                    <a16:creationId xmlns:a16="http://schemas.microsoft.com/office/drawing/2014/main" id="{427FFE7B-3222-8D44-A0E2-7E96B748D881}"/>
                  </a:ext>
                </a:extLst>
              </p:cNvPr>
              <p:cNvSpPr>
                <a:spLocks noChangeArrowheads="1"/>
              </p:cNvSpPr>
              <p:nvPr/>
            </p:nvSpPr>
            <p:spPr bwMode="auto">
              <a:xfrm>
                <a:off x="5514"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3" name="Freeform 275">
                <a:extLst>
                  <a:ext uri="{FF2B5EF4-FFF2-40B4-BE49-F238E27FC236}">
                    <a16:creationId xmlns:a16="http://schemas.microsoft.com/office/drawing/2014/main" id="{2C7795BD-69AA-1B4A-8155-38632EB8DA28}"/>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4" name="AutoShape 276">
                <a:extLst>
                  <a:ext uri="{FF2B5EF4-FFF2-40B4-BE49-F238E27FC236}">
                    <a16:creationId xmlns:a16="http://schemas.microsoft.com/office/drawing/2014/main" id="{3F60B798-45FB-0447-93C8-575681D29E7B}"/>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5" name="AutoShape 277">
                <a:extLst>
                  <a:ext uri="{FF2B5EF4-FFF2-40B4-BE49-F238E27FC236}">
                    <a16:creationId xmlns:a16="http://schemas.microsoft.com/office/drawing/2014/main" id="{8EE24BF1-FE3F-6A49-978C-78AF83087277}"/>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6" name="Oval 278">
                <a:extLst>
                  <a:ext uri="{FF2B5EF4-FFF2-40B4-BE49-F238E27FC236}">
                    <a16:creationId xmlns:a16="http://schemas.microsoft.com/office/drawing/2014/main" id="{7F9D4FF6-D896-1D46-A2E5-D174460B906A}"/>
                  </a:ext>
                </a:extLst>
              </p:cNvPr>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7" name="Oval 279">
                <a:extLst>
                  <a:ext uri="{FF2B5EF4-FFF2-40B4-BE49-F238E27FC236}">
                    <a16:creationId xmlns:a16="http://schemas.microsoft.com/office/drawing/2014/main" id="{3D923F1E-7CFC-1044-97F4-EC626AE06894}"/>
                  </a:ext>
                </a:extLst>
              </p:cNvPr>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buFont typeface="ZapfDingbats" charset="0"/>
                  <a:buNone/>
                  <a:defRPr/>
                </a:pPr>
                <a:endParaRPr lang="en-US" dirty="0">
                  <a:solidFill>
                    <a:srgbClr val="FF0000"/>
                  </a:solidFill>
                  <a:latin typeface="Arial" charset="0"/>
                  <a:ea typeface="ＭＳ Ｐゴシック" charset="0"/>
                </a:endParaRPr>
              </a:p>
            </p:txBody>
          </p:sp>
          <p:sp>
            <p:nvSpPr>
              <p:cNvPr id="678" name="Oval 280">
                <a:extLst>
                  <a:ext uri="{FF2B5EF4-FFF2-40B4-BE49-F238E27FC236}">
                    <a16:creationId xmlns:a16="http://schemas.microsoft.com/office/drawing/2014/main" id="{68E181CA-FA54-2445-984B-A7F46B46738A}"/>
                  </a:ext>
                </a:extLst>
              </p:cNvPr>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sp>
            <p:nvSpPr>
              <p:cNvPr id="679" name="Rectangle 281">
                <a:extLst>
                  <a:ext uri="{FF2B5EF4-FFF2-40B4-BE49-F238E27FC236}">
                    <a16:creationId xmlns:a16="http://schemas.microsoft.com/office/drawing/2014/main" id="{DFA97CB4-7797-6B4E-91A2-F912B803E474}"/>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buFont typeface="ZapfDingbats" charset="0"/>
                  <a:buNone/>
                  <a:defRPr/>
                </a:pPr>
                <a:endParaRPr lang="en-US" dirty="0">
                  <a:latin typeface="Arial" charset="0"/>
                  <a:ea typeface="ＭＳ Ｐゴシック" charset="0"/>
                </a:endParaRPr>
              </a:p>
            </p:txBody>
          </p:sp>
        </p:grpSp>
        <p:sp>
          <p:nvSpPr>
            <p:cNvPr id="655" name="TextBox 492">
              <a:extLst>
                <a:ext uri="{FF2B5EF4-FFF2-40B4-BE49-F238E27FC236}">
                  <a16:creationId xmlns:a16="http://schemas.microsoft.com/office/drawing/2014/main" id="{7068FD70-7334-DA44-A8A7-DFAD06A4AB20}"/>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ts val="1800"/>
                </a:lnSpc>
              </a:pPr>
              <a:r>
                <a:rPr lang="en-US" altLang="en-US" sz="1800">
                  <a:latin typeface="Arial Narrow" panose="020B0604020202020204" pitchFamily="34" charset="0"/>
                </a:rPr>
                <a:t>CDN</a:t>
              </a:r>
            </a:p>
            <a:p>
              <a:pPr>
                <a:lnSpc>
                  <a:spcPts val="1800"/>
                </a:lnSpc>
              </a:pPr>
              <a:r>
                <a:rPr lang="en-US" altLang="en-US" sz="1800">
                  <a:latin typeface="Arial Narrow" panose="020B0604020202020204" pitchFamily="34" charset="0"/>
                </a:rPr>
                <a:t>server </a:t>
              </a:r>
            </a:p>
          </p:txBody>
        </p:sp>
      </p:grpSp>
      <p:cxnSp>
        <p:nvCxnSpPr>
          <p:cNvPr id="274" name="Straight Arrow Connector 504">
            <a:extLst>
              <a:ext uri="{FF2B5EF4-FFF2-40B4-BE49-F238E27FC236}">
                <a16:creationId xmlns:a16="http://schemas.microsoft.com/office/drawing/2014/main" id="{5D4803A6-5120-9249-9B0D-9CEBD23A4B26}"/>
              </a:ext>
            </a:extLst>
          </p:cNvPr>
          <p:cNvCxnSpPr>
            <a:cxnSpLocks noChangeShapeType="1"/>
          </p:cNvCxnSpPr>
          <p:nvPr/>
        </p:nvCxnSpPr>
        <p:spPr bwMode="auto">
          <a:xfrm flipH="1" flipV="1">
            <a:off x="5509310" y="2754538"/>
            <a:ext cx="3175" cy="235267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04" name="Group 506">
            <a:extLst>
              <a:ext uri="{FF2B5EF4-FFF2-40B4-BE49-F238E27FC236}">
                <a16:creationId xmlns:a16="http://schemas.microsoft.com/office/drawing/2014/main" id="{CA80422C-7E02-A144-948D-5245DCC63371}"/>
              </a:ext>
            </a:extLst>
          </p:cNvPr>
          <p:cNvGrpSpPr>
            <a:grpSpLocks/>
          </p:cNvGrpSpPr>
          <p:nvPr/>
        </p:nvGrpSpPr>
        <p:grpSpPr bwMode="auto">
          <a:xfrm>
            <a:off x="5403711" y="4070974"/>
            <a:ext cx="313443" cy="369887"/>
            <a:chOff x="1628337" y="4280420"/>
            <a:chExt cx="313454" cy="369332"/>
          </a:xfrm>
        </p:grpSpPr>
        <p:sp>
          <p:nvSpPr>
            <p:cNvPr id="605" name="Oval 507">
              <a:extLst>
                <a:ext uri="{FF2B5EF4-FFF2-40B4-BE49-F238E27FC236}">
                  <a16:creationId xmlns:a16="http://schemas.microsoft.com/office/drawing/2014/main" id="{6C6E3565-A7E1-BB4F-A5A2-ADC74ED01772}"/>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06" name="TextBox 508">
              <a:extLst>
                <a:ext uri="{FF2B5EF4-FFF2-40B4-BE49-F238E27FC236}">
                  <a16:creationId xmlns:a16="http://schemas.microsoft.com/office/drawing/2014/main" id="{1A915091-292D-DB44-84BE-09CE011ACD41}"/>
                </a:ext>
              </a:extLst>
            </p:cNvPr>
            <p:cNvSpPr txBox="1">
              <a:spLocks noChangeArrowheads="1"/>
            </p:cNvSpPr>
            <p:nvPr/>
          </p:nvSpPr>
          <p:spPr bwMode="auto">
            <a:xfrm>
              <a:off x="1628747"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dirty="0"/>
                <a:t>3</a:t>
              </a:r>
            </a:p>
          </p:txBody>
        </p:sp>
      </p:grpSp>
      <p:grpSp>
        <p:nvGrpSpPr>
          <p:cNvPr id="277" name="Group 61440">
            <a:extLst>
              <a:ext uri="{FF2B5EF4-FFF2-40B4-BE49-F238E27FC236}">
                <a16:creationId xmlns:a16="http://schemas.microsoft.com/office/drawing/2014/main" id="{C9DAF9E7-B368-E648-8480-583CC17D3351}"/>
              </a:ext>
            </a:extLst>
          </p:cNvPr>
          <p:cNvGrpSpPr>
            <a:grpSpLocks/>
          </p:cNvGrpSpPr>
          <p:nvPr/>
        </p:nvGrpSpPr>
        <p:grpSpPr bwMode="auto">
          <a:xfrm>
            <a:off x="6589730" y="5116123"/>
            <a:ext cx="313033" cy="368300"/>
            <a:chOff x="1624009" y="4280420"/>
            <a:chExt cx="313044" cy="369332"/>
          </a:xfrm>
        </p:grpSpPr>
        <p:sp>
          <p:nvSpPr>
            <p:cNvPr id="278" name="Oval 486">
              <a:extLst>
                <a:ext uri="{FF2B5EF4-FFF2-40B4-BE49-F238E27FC236}">
                  <a16:creationId xmlns:a16="http://schemas.microsoft.com/office/drawing/2014/main" id="{D4E0D954-5E01-4D47-909D-D3D467877141}"/>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9" name="TextBox 487">
              <a:extLst>
                <a:ext uri="{FF2B5EF4-FFF2-40B4-BE49-F238E27FC236}">
                  <a16:creationId xmlns:a16="http://schemas.microsoft.com/office/drawing/2014/main" id="{115C3489-C4B7-914F-B574-4089A1E61484}"/>
                </a:ext>
              </a:extLst>
            </p:cNvPr>
            <p:cNvSpPr txBox="1">
              <a:spLocks noChangeArrowheads="1"/>
            </p:cNvSpPr>
            <p:nvPr/>
          </p:nvSpPr>
          <p:spPr bwMode="auto">
            <a:xfrm>
              <a:off x="1624009"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dirty="0"/>
                <a:t>4</a:t>
              </a:r>
            </a:p>
          </p:txBody>
        </p:sp>
      </p:grpSp>
      <p:sp>
        <p:nvSpPr>
          <p:cNvPr id="280" name="Slide Number Placeholder 2">
            <a:extLst>
              <a:ext uri="{FF2B5EF4-FFF2-40B4-BE49-F238E27FC236}">
                <a16:creationId xmlns:a16="http://schemas.microsoft.com/office/drawing/2014/main" id="{1C019BC0-6874-A744-88ED-3DAEAB50042A}"/>
              </a:ext>
            </a:extLst>
          </p:cNvPr>
          <p:cNvSpPr>
            <a:spLocks noGrp="1"/>
          </p:cNvSpPr>
          <p:nvPr>
            <p:ph type="sldNum" sz="quarter" idx="4"/>
          </p:nvPr>
        </p:nvSpPr>
        <p:spPr>
          <a:xfrm>
            <a:off x="9219616" y="6443089"/>
            <a:ext cx="2743200" cy="365125"/>
          </a:xfrm>
        </p:spPr>
        <p:txBody>
          <a:bodyPr/>
          <a:lstStyle/>
          <a:p>
            <a:r>
              <a:rPr lang="en-US"/>
              <a:t>Application Layer: 2-</a:t>
            </a:r>
            <a:fld id="{C4204591-24BD-A542-B9D5-F8D8A88D2FEE}" type="slidenum">
              <a:rPr lang="en-US" smtClean="0"/>
              <a:pPr/>
              <a:t>83</a:t>
            </a:fld>
            <a:endParaRPr lang="en-US" dirty="0"/>
          </a:p>
        </p:txBody>
      </p:sp>
    </p:spTree>
    <p:extLst>
      <p:ext uri="{BB962C8B-B14F-4D97-AF65-F5344CB8AC3E}">
        <p14:creationId xmlns:p14="http://schemas.microsoft.com/office/powerpoint/2010/main" val="34199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9"/>
                                        </p:tgtEl>
                                        <p:attrNameLst>
                                          <p:attrName>style.visibility</p:attrName>
                                        </p:attrNameLst>
                                      </p:cBhvr>
                                      <p:to>
                                        <p:strVal val="visible"/>
                                      </p:to>
                                    </p:set>
                                    <p:animEffect transition="in" filter="dissolve">
                                      <p:cBhvr>
                                        <p:cTn id="10" dur="500"/>
                                        <p:tgtEl>
                                          <p:spTgt spid="45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02"/>
                                        </p:tgtEl>
                                        <p:attrNameLst>
                                          <p:attrName>style.visibility</p:attrName>
                                        </p:attrNameLst>
                                      </p:cBhvr>
                                      <p:to>
                                        <p:strVal val="visible"/>
                                      </p:to>
                                    </p:set>
                                    <p:animEffect transition="in" filter="dissolve">
                                      <p:cBhvr>
                                        <p:cTn id="15" dur="500"/>
                                        <p:tgtEl>
                                          <p:spTgt spid="602"/>
                                        </p:tgtEl>
                                      </p:cBhvr>
                                    </p:animEffect>
                                  </p:childTnLst>
                                </p:cTn>
                              </p:par>
                              <p:par>
                                <p:cTn id="16" presetID="9" presetClass="entr" presetSubtype="0" fill="hold" nodeType="withEffect">
                                  <p:stCondLst>
                                    <p:cond delay="0"/>
                                  </p:stCondLst>
                                  <p:childTnLst>
                                    <p:set>
                                      <p:cBhvr>
                                        <p:cTn id="17" dur="1" fill="hold">
                                          <p:stCondLst>
                                            <p:cond delay="0"/>
                                          </p:stCondLst>
                                        </p:cTn>
                                        <p:tgtEl>
                                          <p:spTgt spid="598"/>
                                        </p:tgtEl>
                                        <p:attrNameLst>
                                          <p:attrName>style.visibility</p:attrName>
                                        </p:attrNameLst>
                                      </p:cBhvr>
                                      <p:to>
                                        <p:strVal val="visible"/>
                                      </p:to>
                                    </p:set>
                                    <p:animEffect transition="in" filter="dissolve">
                                      <p:cBhvr>
                                        <p:cTn id="18" dur="500"/>
                                        <p:tgtEl>
                                          <p:spTgt spid="598"/>
                                        </p:tgtEl>
                                      </p:cBhvr>
                                    </p:animEffect>
                                  </p:childTnLst>
                                </p:cTn>
                              </p:par>
                              <p:par>
                                <p:cTn id="19" presetID="9" presetClass="entr" presetSubtype="0" fill="hold" nodeType="withEffect">
                                  <p:stCondLst>
                                    <p:cond delay="0"/>
                                  </p:stCondLst>
                                  <p:childTnLst>
                                    <p:set>
                                      <p:cBhvr>
                                        <p:cTn id="20" dur="1" fill="hold">
                                          <p:stCondLst>
                                            <p:cond delay="0"/>
                                          </p:stCondLst>
                                        </p:cTn>
                                        <p:tgtEl>
                                          <p:spTgt spid="599"/>
                                        </p:tgtEl>
                                        <p:attrNameLst>
                                          <p:attrName>style.visibility</p:attrName>
                                        </p:attrNameLst>
                                      </p:cBhvr>
                                      <p:to>
                                        <p:strVal val="visible"/>
                                      </p:to>
                                    </p:set>
                                    <p:animEffect transition="in" filter="dissolve">
                                      <p:cBhvr>
                                        <p:cTn id="21" dur="500"/>
                                        <p:tgtEl>
                                          <p:spTgt spid="59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74"/>
                                        </p:tgtEl>
                                        <p:attrNameLst>
                                          <p:attrName>style.visibility</p:attrName>
                                        </p:attrNameLst>
                                      </p:cBhvr>
                                      <p:to>
                                        <p:strVal val="visible"/>
                                      </p:to>
                                    </p:set>
                                    <p:animEffect transition="in" filter="wipe(down)">
                                      <p:cBhvr>
                                        <p:cTn id="26" dur="500"/>
                                        <p:tgtEl>
                                          <p:spTgt spid="274"/>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603"/>
                                        </p:tgtEl>
                                        <p:attrNameLst>
                                          <p:attrName>style.visibility</p:attrName>
                                        </p:attrNameLst>
                                      </p:cBhvr>
                                      <p:to>
                                        <p:strVal val="visible"/>
                                      </p:to>
                                    </p:set>
                                    <p:animEffect transition="in" filter="wipe(up)">
                                      <p:cBhvr>
                                        <p:cTn id="30" dur="500"/>
                                        <p:tgtEl>
                                          <p:spTgt spid="603"/>
                                        </p:tgtEl>
                                      </p:cBhvr>
                                    </p:animEffect>
                                  </p:childTnLst>
                                </p:cTn>
                              </p:par>
                              <p:par>
                                <p:cTn id="31" presetID="9" presetClass="entr" presetSubtype="0" fill="hold" nodeType="withEffect">
                                  <p:stCondLst>
                                    <p:cond delay="0"/>
                                  </p:stCondLst>
                                  <p:childTnLst>
                                    <p:set>
                                      <p:cBhvr>
                                        <p:cTn id="32" dur="1" fill="hold">
                                          <p:stCondLst>
                                            <p:cond delay="0"/>
                                          </p:stCondLst>
                                        </p:cTn>
                                        <p:tgtEl>
                                          <p:spTgt spid="604"/>
                                        </p:tgtEl>
                                        <p:attrNameLst>
                                          <p:attrName>style.visibility</p:attrName>
                                        </p:attrNameLst>
                                      </p:cBhvr>
                                      <p:to>
                                        <p:strVal val="visible"/>
                                      </p:to>
                                    </p:set>
                                    <p:animEffect transition="in" filter="dissolve">
                                      <p:cBhvr>
                                        <p:cTn id="33" dur="500"/>
                                        <p:tgtEl>
                                          <p:spTgt spid="60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07"/>
                                        </p:tgtEl>
                                        <p:attrNameLst>
                                          <p:attrName>style.visibility</p:attrName>
                                        </p:attrNameLst>
                                      </p:cBhvr>
                                      <p:to>
                                        <p:strVal val="visible"/>
                                      </p:to>
                                    </p:set>
                                    <p:animEffect transition="in" filter="dissolve">
                                      <p:cBhvr>
                                        <p:cTn id="36" dur="500"/>
                                        <p:tgtEl>
                                          <p:spTgt spid="6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09"/>
                                        </p:tgtEl>
                                        <p:attrNameLst>
                                          <p:attrName>style.visibility</p:attrName>
                                        </p:attrNameLst>
                                      </p:cBhvr>
                                      <p:to>
                                        <p:strVal val="visible"/>
                                      </p:to>
                                    </p:set>
                                    <p:animEffect transition="in" filter="wipe(left)">
                                      <p:cBhvr>
                                        <p:cTn id="41" dur="500"/>
                                        <p:tgtEl>
                                          <p:spTgt spid="609"/>
                                        </p:tgtEl>
                                      </p:cBhvr>
                                    </p:animEffect>
                                  </p:childTnLst>
                                </p:cTn>
                              </p:par>
                            </p:childTnLst>
                          </p:cTn>
                        </p:par>
                        <p:par>
                          <p:cTn id="42" fill="hold">
                            <p:stCondLst>
                              <p:cond delay="500"/>
                            </p:stCondLst>
                            <p:childTnLst>
                              <p:par>
                                <p:cTn id="43" presetID="22" presetClass="entr" presetSubtype="2" fill="hold" grpId="0" nodeType="afterEffect">
                                  <p:stCondLst>
                                    <p:cond delay="0"/>
                                  </p:stCondLst>
                                  <p:childTnLst>
                                    <p:set>
                                      <p:cBhvr>
                                        <p:cTn id="44" dur="1" fill="hold">
                                          <p:stCondLst>
                                            <p:cond delay="0"/>
                                          </p:stCondLst>
                                        </p:cTn>
                                        <p:tgtEl>
                                          <p:spTgt spid="608"/>
                                        </p:tgtEl>
                                        <p:attrNameLst>
                                          <p:attrName>style.visibility</p:attrName>
                                        </p:attrNameLst>
                                      </p:cBhvr>
                                      <p:to>
                                        <p:strVal val="visible"/>
                                      </p:to>
                                    </p:set>
                                    <p:animEffect transition="in" filter="wipe(right)">
                                      <p:cBhvr>
                                        <p:cTn id="45" dur="500"/>
                                        <p:tgtEl>
                                          <p:spTgt spid="608"/>
                                        </p:tgtEl>
                                      </p:cBhvr>
                                    </p:animEffect>
                                  </p:childTnLst>
                                </p:cTn>
                              </p:par>
                            </p:childTnLst>
                          </p:cTn>
                        </p:par>
                        <p:par>
                          <p:cTn id="46" fill="hold">
                            <p:stCondLst>
                              <p:cond delay="1000"/>
                            </p:stCondLst>
                            <p:childTnLst>
                              <p:par>
                                <p:cTn id="47" presetID="9" presetClass="entr" presetSubtype="0" fill="hold" nodeType="afterEffect">
                                  <p:stCondLst>
                                    <p:cond delay="0"/>
                                  </p:stCondLst>
                                  <p:childTnLst>
                                    <p:set>
                                      <p:cBhvr>
                                        <p:cTn id="48" dur="1" fill="hold">
                                          <p:stCondLst>
                                            <p:cond delay="0"/>
                                          </p:stCondLst>
                                        </p:cTn>
                                        <p:tgtEl>
                                          <p:spTgt spid="277"/>
                                        </p:tgtEl>
                                        <p:attrNameLst>
                                          <p:attrName>style.visibility</p:attrName>
                                        </p:attrNameLst>
                                      </p:cBhvr>
                                      <p:to>
                                        <p:strVal val="visible"/>
                                      </p:to>
                                    </p:set>
                                    <p:animEffect transition="in" filter="dissolve">
                                      <p:cBhvr>
                                        <p:cTn id="49" dur="500"/>
                                        <p:tgtEl>
                                          <p:spTgt spid="27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10"/>
                                        </p:tgtEl>
                                        <p:attrNameLst>
                                          <p:attrName>style.visibility</p:attrName>
                                        </p:attrNameLst>
                                      </p:cBhvr>
                                      <p:to>
                                        <p:strVal val="visible"/>
                                      </p:to>
                                    </p:set>
                                    <p:animEffect transition="in" filter="dissolve">
                                      <p:cBhvr>
                                        <p:cTn id="52" dur="5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p:bldP spid="602" grpId="0"/>
      <p:bldP spid="607" grpId="0"/>
      <p:bldP spid="608" grpId="0" animBg="1"/>
      <p:bldP spid="6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485" y="929075"/>
            <a:ext cx="11375572" cy="1815982"/>
          </a:xfrm>
        </p:spPr>
        <p:txBody>
          <a:bodyPr>
            <a:normAutofit/>
          </a:bodyPr>
          <a:lstStyle/>
          <a:p>
            <a:pPr algn="just"/>
            <a:r>
              <a:rPr lang="en-US" sz="2400" dirty="0" smtClean="0"/>
              <a:t>SNMP stands for </a:t>
            </a:r>
            <a:r>
              <a:rPr lang="en-US" sz="2400" b="1" dirty="0" smtClean="0"/>
              <a:t>Simple Network Management Protocol</a:t>
            </a:r>
            <a:r>
              <a:rPr lang="en-US" sz="2400" dirty="0" smtClean="0"/>
              <a:t>.</a:t>
            </a:r>
          </a:p>
          <a:p>
            <a:pPr algn="just"/>
            <a:r>
              <a:rPr lang="en-US" sz="2400" dirty="0" smtClean="0"/>
              <a:t>SNMP is an application layer protocol that uses UDP port number 161/162.SNMP is used to monitor the </a:t>
            </a:r>
            <a:r>
              <a:rPr lang="en-US" sz="2400" dirty="0" smtClean="0">
                <a:solidFill>
                  <a:srgbClr val="FF0000"/>
                </a:solidFill>
              </a:rPr>
              <a:t>network, detect network faults</a:t>
            </a:r>
            <a:r>
              <a:rPr lang="en-US" sz="2400" dirty="0" smtClean="0"/>
              <a:t>, and sometimes even used to configure remote devices</a:t>
            </a:r>
          </a:p>
          <a:p>
            <a:pPr algn="just"/>
            <a:endParaRPr lang="en-US" sz="2400" dirty="0" smtClean="0"/>
          </a:p>
          <a:p>
            <a:pPr algn="just"/>
            <a:endParaRPr lang="en-IN" sz="2400" dirty="0"/>
          </a:p>
        </p:txBody>
      </p:sp>
      <p:sp>
        <p:nvSpPr>
          <p:cNvPr id="3" name="Title 2"/>
          <p:cNvSpPr>
            <a:spLocks noGrp="1"/>
          </p:cNvSpPr>
          <p:nvPr>
            <p:ph type="title"/>
          </p:nvPr>
        </p:nvSpPr>
        <p:spPr>
          <a:xfrm>
            <a:off x="391886" y="97971"/>
            <a:ext cx="10515600" cy="831104"/>
          </a:xfrm>
        </p:spPr>
        <p:txBody>
          <a:bodyPr>
            <a:normAutofit fontScale="90000"/>
          </a:bodyPr>
          <a:lstStyle/>
          <a:p>
            <a:r>
              <a:rPr lang="en-US" dirty="0" smtClean="0"/>
              <a:t/>
            </a:r>
            <a:br>
              <a:rPr lang="en-US" dirty="0" smtClean="0"/>
            </a:br>
            <a:r>
              <a:rPr lang="en-US" dirty="0" smtClean="0"/>
              <a:t>SNMP</a:t>
            </a:r>
            <a:r>
              <a:rPr lang="en-US" dirty="0"/>
              <a:t/>
            </a:r>
            <a:br>
              <a:rPr lang="en-US" dirty="0"/>
            </a:br>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84</a:t>
            </a:fld>
            <a:endParaRPr lang="en-US" dirty="0"/>
          </a:p>
        </p:txBody>
      </p:sp>
      <p:pic>
        <p:nvPicPr>
          <p:cNvPr id="37890" name="Picture 2" descr="Computer Network SN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339" y="3337939"/>
            <a:ext cx="4752975" cy="3105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9485" y="2932332"/>
            <a:ext cx="6411686" cy="3693319"/>
          </a:xfrm>
          <a:prstGeom prst="rect">
            <a:avLst/>
          </a:prstGeom>
        </p:spPr>
        <p:txBody>
          <a:bodyPr wrap="square">
            <a:spAutoFit/>
          </a:bodyPr>
          <a:lstStyle/>
          <a:p>
            <a:pPr algn="just"/>
            <a:r>
              <a:rPr lang="en-US" b="1" dirty="0">
                <a:solidFill>
                  <a:srgbClr val="000000"/>
                </a:solidFill>
                <a:latin typeface="inter-regular"/>
              </a:rPr>
              <a:t>SNMP has two components Manager and agent.</a:t>
            </a:r>
          </a:p>
          <a:p>
            <a:pPr marL="285750" indent="-285750" algn="just">
              <a:buFont typeface="Arial" panose="020B0604020202020204" pitchFamily="34" charset="0"/>
              <a:buChar char="•"/>
            </a:pPr>
            <a:r>
              <a:rPr lang="en-US" dirty="0">
                <a:solidFill>
                  <a:srgbClr val="000000"/>
                </a:solidFill>
                <a:latin typeface="inter-regular"/>
              </a:rPr>
              <a:t>The manager is a host that controls and monitors a set of agents such as </a:t>
            </a:r>
            <a:r>
              <a:rPr lang="en-US" dirty="0">
                <a:solidFill>
                  <a:srgbClr val="FF0000"/>
                </a:solidFill>
                <a:latin typeface="inter-regular"/>
              </a:rPr>
              <a:t>routers</a:t>
            </a:r>
            <a:r>
              <a:rPr lang="en-US" dirty="0">
                <a:solidFill>
                  <a:srgbClr val="000000"/>
                </a:solidFill>
                <a:latin typeface="inter-regular"/>
              </a:rPr>
              <a:t>.</a:t>
            </a:r>
          </a:p>
          <a:p>
            <a:pPr marL="285750" indent="-285750" algn="just">
              <a:buFont typeface="Arial" panose="020B0604020202020204" pitchFamily="34" charset="0"/>
              <a:buChar char="•"/>
            </a:pPr>
            <a:endParaRPr lang="en-US" dirty="0" smtClean="0">
              <a:solidFill>
                <a:srgbClr val="000000"/>
              </a:solidFill>
              <a:latin typeface="inter-regular"/>
            </a:endParaRPr>
          </a:p>
          <a:p>
            <a:pPr marL="285750" indent="-285750" algn="just">
              <a:buFont typeface="Arial" panose="020B0604020202020204" pitchFamily="34" charset="0"/>
              <a:buChar char="•"/>
            </a:pPr>
            <a:r>
              <a:rPr lang="en-US" dirty="0" smtClean="0">
                <a:solidFill>
                  <a:srgbClr val="000000"/>
                </a:solidFill>
                <a:latin typeface="inter-regular"/>
              </a:rPr>
              <a:t>It </a:t>
            </a:r>
            <a:r>
              <a:rPr lang="en-US" dirty="0">
                <a:solidFill>
                  <a:srgbClr val="000000"/>
                </a:solidFill>
                <a:latin typeface="inter-regular"/>
              </a:rPr>
              <a:t>is an application layer protocol in which a few manager stations can </a:t>
            </a:r>
            <a:r>
              <a:rPr lang="en-US" dirty="0">
                <a:solidFill>
                  <a:srgbClr val="FF0000"/>
                </a:solidFill>
                <a:latin typeface="inter-regular"/>
              </a:rPr>
              <a:t>handle a set of agents</a:t>
            </a:r>
            <a:r>
              <a:rPr lang="en-US" dirty="0">
                <a:solidFill>
                  <a:srgbClr val="000000"/>
                </a:solidFill>
                <a:latin typeface="inter-regular"/>
              </a:rPr>
              <a:t>.</a:t>
            </a:r>
          </a:p>
          <a:p>
            <a:pPr marL="285750" indent="-285750" algn="just">
              <a:buFont typeface="Arial" panose="020B0604020202020204" pitchFamily="34" charset="0"/>
              <a:buChar char="•"/>
            </a:pPr>
            <a:endParaRPr lang="en-US" dirty="0" smtClean="0">
              <a:solidFill>
                <a:srgbClr val="000000"/>
              </a:solidFill>
              <a:latin typeface="inter-regular"/>
            </a:endParaRPr>
          </a:p>
          <a:p>
            <a:pPr marL="285750" indent="-285750" algn="just">
              <a:buFont typeface="Arial" panose="020B0604020202020204" pitchFamily="34" charset="0"/>
              <a:buChar char="•"/>
            </a:pPr>
            <a:r>
              <a:rPr lang="en-US" dirty="0" smtClean="0">
                <a:solidFill>
                  <a:srgbClr val="000000"/>
                </a:solidFill>
                <a:latin typeface="inter-regular"/>
              </a:rPr>
              <a:t>The </a:t>
            </a:r>
            <a:r>
              <a:rPr lang="en-US" dirty="0">
                <a:solidFill>
                  <a:srgbClr val="000000"/>
                </a:solidFill>
                <a:latin typeface="inter-regular"/>
              </a:rPr>
              <a:t>protocol </a:t>
            </a:r>
            <a:r>
              <a:rPr lang="en-US" dirty="0">
                <a:solidFill>
                  <a:srgbClr val="FF0000"/>
                </a:solidFill>
                <a:latin typeface="inter-regular"/>
              </a:rPr>
              <a:t>designed at the application level </a:t>
            </a:r>
            <a:r>
              <a:rPr lang="en-US" dirty="0">
                <a:solidFill>
                  <a:srgbClr val="000000"/>
                </a:solidFill>
                <a:latin typeface="inter-regular"/>
              </a:rPr>
              <a:t>can monitor the devices made by different manufacturers and installed on different physical networks.</a:t>
            </a:r>
          </a:p>
          <a:p>
            <a:pPr marL="285750" indent="-285750" algn="just">
              <a:buFont typeface="Arial" panose="020B0604020202020204" pitchFamily="34" charset="0"/>
              <a:buChar char="•"/>
            </a:pPr>
            <a:endParaRPr lang="en-US" dirty="0" smtClean="0">
              <a:solidFill>
                <a:srgbClr val="000000"/>
              </a:solidFill>
              <a:latin typeface="inter-regular"/>
            </a:endParaRPr>
          </a:p>
          <a:p>
            <a:pPr marL="285750" indent="-285750" algn="just">
              <a:buFont typeface="Arial" panose="020B0604020202020204" pitchFamily="34" charset="0"/>
              <a:buChar char="•"/>
            </a:pPr>
            <a:r>
              <a:rPr lang="en-US" dirty="0" smtClean="0">
                <a:solidFill>
                  <a:srgbClr val="000000"/>
                </a:solidFill>
                <a:latin typeface="inter-regular"/>
              </a:rPr>
              <a:t>It </a:t>
            </a:r>
            <a:r>
              <a:rPr lang="en-US" dirty="0">
                <a:solidFill>
                  <a:srgbClr val="000000"/>
                </a:solidFill>
                <a:latin typeface="inter-regular"/>
              </a:rPr>
              <a:t>is used in a heterogeneous network made of different LANs and WANs connected by routers or gateways.</a:t>
            </a:r>
            <a:endParaRPr lang="en-US" b="0" i="0" dirty="0">
              <a:solidFill>
                <a:srgbClr val="000000"/>
              </a:solidFill>
              <a:effectLst/>
              <a:latin typeface="inter-regular"/>
            </a:endParaRPr>
          </a:p>
        </p:txBody>
      </p:sp>
    </p:spTree>
    <p:extLst>
      <p:ext uri="{BB962C8B-B14F-4D97-AF65-F5344CB8AC3E}">
        <p14:creationId xmlns:p14="http://schemas.microsoft.com/office/powerpoint/2010/main" val="748951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805543"/>
            <a:ext cx="10515600" cy="5269822"/>
          </a:xfrm>
        </p:spPr>
        <p:txBody>
          <a:bodyPr>
            <a:normAutofit fontScale="85000" lnSpcReduction="20000"/>
          </a:bodyPr>
          <a:lstStyle/>
          <a:p>
            <a:pPr marL="130175" indent="0" algn="just">
              <a:buNone/>
            </a:pPr>
            <a:r>
              <a:rPr lang="en-US" b="1" dirty="0"/>
              <a:t>Managers &amp; Agents</a:t>
            </a:r>
          </a:p>
          <a:p>
            <a:pPr algn="just"/>
            <a:r>
              <a:rPr lang="en-US" dirty="0"/>
              <a:t>A manager is a host that runs the SNMP client program while the agent is a router that runs the SNMP server program</a:t>
            </a:r>
            <a:r>
              <a:rPr lang="en-US" dirty="0" smtClean="0"/>
              <a:t>.</a:t>
            </a:r>
          </a:p>
          <a:p>
            <a:pPr algn="just"/>
            <a:endParaRPr lang="en-US" dirty="0"/>
          </a:p>
          <a:p>
            <a:pPr algn="just"/>
            <a:r>
              <a:rPr lang="en-US" dirty="0"/>
              <a:t>Management of the internet is achieved through simple interaction between a manager and agent</a:t>
            </a:r>
            <a:r>
              <a:rPr lang="en-US" dirty="0" smtClean="0"/>
              <a:t>.</a:t>
            </a:r>
          </a:p>
          <a:p>
            <a:pPr algn="just"/>
            <a:endParaRPr lang="en-US" dirty="0"/>
          </a:p>
          <a:p>
            <a:pPr algn="just"/>
            <a:r>
              <a:rPr lang="en-US" dirty="0"/>
              <a:t>The agent is used to keep the information in a database while the manager is used to access the values in the database. For example, a router can store the appropriate variables such as a number of packets received and forwarded while the manager can compare these variables to determine whether the router is congested or not</a:t>
            </a:r>
            <a:r>
              <a:rPr lang="en-US" dirty="0" smtClean="0"/>
              <a:t>.</a:t>
            </a:r>
          </a:p>
          <a:p>
            <a:pPr algn="just"/>
            <a:endParaRPr lang="en-US" dirty="0"/>
          </a:p>
          <a:p>
            <a:pPr algn="just"/>
            <a:r>
              <a:rPr lang="en-US" dirty="0"/>
              <a:t>Agents can also contribute to the management process. A server program on the agent checks the environment, if something goes wrong, the agent sends a warning message to the manager.</a:t>
            </a:r>
          </a:p>
          <a:p>
            <a:pPr algn="just"/>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85</a:t>
            </a:fld>
            <a:endParaRPr lang="en-US" dirty="0"/>
          </a:p>
        </p:txBody>
      </p:sp>
    </p:spTree>
    <p:extLst>
      <p:ext uri="{BB962C8B-B14F-4D97-AF65-F5344CB8AC3E}">
        <p14:creationId xmlns:p14="http://schemas.microsoft.com/office/powerpoint/2010/main" val="1481018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199" y="1066800"/>
            <a:ext cx="10722429" cy="5008565"/>
          </a:xfrm>
        </p:spPr>
        <p:txBody>
          <a:bodyPr/>
          <a:lstStyle/>
          <a:p>
            <a:pPr marL="130175" indent="0" algn="just">
              <a:buNone/>
            </a:pPr>
            <a:r>
              <a:rPr lang="en-US" b="1" dirty="0"/>
              <a:t>Management with SNMP has three basic ideas:</a:t>
            </a:r>
          </a:p>
          <a:p>
            <a:pPr algn="just"/>
            <a:r>
              <a:rPr lang="en-US" dirty="0"/>
              <a:t>A manager checks the agent by requesting the information that reflects the behavior of the agent</a:t>
            </a:r>
            <a:r>
              <a:rPr lang="en-US" dirty="0" smtClean="0"/>
              <a:t>.</a:t>
            </a:r>
          </a:p>
          <a:p>
            <a:pPr algn="just"/>
            <a:endParaRPr lang="en-US" dirty="0"/>
          </a:p>
          <a:p>
            <a:pPr algn="just"/>
            <a:r>
              <a:rPr lang="en-US" dirty="0"/>
              <a:t>A manager also forces the agent to perform a certain function by resetting values in the agent database</a:t>
            </a:r>
            <a:r>
              <a:rPr lang="en-US" dirty="0" smtClean="0"/>
              <a:t>.</a:t>
            </a:r>
          </a:p>
          <a:p>
            <a:pPr algn="just"/>
            <a:endParaRPr lang="en-US" dirty="0"/>
          </a:p>
          <a:p>
            <a:pPr algn="just"/>
            <a:r>
              <a:rPr lang="en-US" dirty="0"/>
              <a:t>An agent also contributes to the management process by warning the manager regarding an unusual condition</a:t>
            </a:r>
          </a:p>
          <a:p>
            <a:pPr algn="just"/>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86</a:t>
            </a:fld>
            <a:endParaRPr lang="en-US" dirty="0"/>
          </a:p>
        </p:txBody>
      </p:sp>
    </p:spTree>
    <p:extLst>
      <p:ext uri="{BB962C8B-B14F-4D97-AF65-F5344CB8AC3E}">
        <p14:creationId xmlns:p14="http://schemas.microsoft.com/office/powerpoint/2010/main" val="83454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941" y="461284"/>
            <a:ext cx="11125201" cy="4351338"/>
          </a:xfrm>
        </p:spPr>
        <p:txBody>
          <a:bodyPr/>
          <a:lstStyle/>
          <a:p>
            <a:pPr marL="130175" indent="0">
              <a:buNone/>
            </a:pPr>
            <a:r>
              <a:rPr lang="en-US" b="1" dirty="0"/>
              <a:t>Management Components</a:t>
            </a:r>
          </a:p>
          <a:p>
            <a:r>
              <a:rPr lang="en-US" dirty="0"/>
              <a:t>Management is not achieved only through the SNMP protocol but also the use of other protocols that can cooperate with the SNMP protocol. Management is achieved through the use of the other two protocols: SMI (Structure of management information) and MIB(management information base).</a:t>
            </a:r>
          </a:p>
          <a:p>
            <a:r>
              <a:rPr lang="en-US" dirty="0"/>
              <a:t>Management is a combination of SMI, MIB, and SNMP. All these three protocols such as abstract syntax notation 1 (ASN.1) and basic encoding rules (BER).</a:t>
            </a:r>
          </a:p>
          <a:p>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87</a:t>
            </a:fld>
            <a:endParaRPr lang="en-US" dirty="0"/>
          </a:p>
        </p:txBody>
      </p:sp>
      <p:pic>
        <p:nvPicPr>
          <p:cNvPr id="39938" name="Picture 2" descr="Computer Network SN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342" y="4169170"/>
            <a:ext cx="48768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514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3657" y="337458"/>
            <a:ext cx="11302547" cy="4049486"/>
          </a:xfrm>
        </p:spPr>
        <p:txBody>
          <a:bodyPr>
            <a:normAutofit/>
          </a:bodyPr>
          <a:lstStyle/>
          <a:p>
            <a:pPr algn="just"/>
            <a:r>
              <a:rPr lang="en-US" dirty="0"/>
              <a:t>SMI</a:t>
            </a:r>
          </a:p>
          <a:p>
            <a:pPr lvl="1" algn="just"/>
            <a:r>
              <a:rPr lang="en-US" dirty="0"/>
              <a:t>The SMI (Structure of management information) is a component used in network management. Its main function is to define the type of data that can be stored in an object and to show how to encode the data for the transmission over a network.</a:t>
            </a:r>
          </a:p>
          <a:p>
            <a:pPr algn="just"/>
            <a:r>
              <a:rPr lang="en-US" dirty="0"/>
              <a:t>MIB</a:t>
            </a:r>
          </a:p>
          <a:p>
            <a:pPr lvl="1" algn="just"/>
            <a:r>
              <a:rPr lang="en-US" dirty="0"/>
              <a:t>The MIB (Management information base) is a second component for the network management.</a:t>
            </a:r>
          </a:p>
          <a:p>
            <a:pPr lvl="1" algn="just"/>
            <a:r>
              <a:rPr lang="en-US" dirty="0"/>
              <a:t>Each agent has its own MIB, which is a collection of all the objects that the manager can manage. MIB is categorized into eight groups: system, interface, address translation, </a:t>
            </a:r>
            <a:r>
              <a:rPr lang="en-US" dirty="0" err="1">
                <a:solidFill>
                  <a:srgbClr val="FF0000"/>
                </a:solidFill>
              </a:rPr>
              <a:t>ip</a:t>
            </a:r>
            <a:r>
              <a:rPr lang="en-US" dirty="0">
                <a:solidFill>
                  <a:srgbClr val="FF0000"/>
                </a:solidFill>
              </a:rPr>
              <a:t>, </a:t>
            </a:r>
            <a:r>
              <a:rPr lang="en-US" dirty="0" err="1">
                <a:solidFill>
                  <a:srgbClr val="FF0000"/>
                </a:solidFill>
              </a:rPr>
              <a:t>icmp</a:t>
            </a:r>
            <a:r>
              <a:rPr lang="en-US" dirty="0">
                <a:solidFill>
                  <a:srgbClr val="FF0000"/>
                </a:solidFill>
              </a:rPr>
              <a:t>, </a:t>
            </a:r>
            <a:r>
              <a:rPr lang="en-US" dirty="0" err="1">
                <a:solidFill>
                  <a:srgbClr val="FF0000"/>
                </a:solidFill>
              </a:rPr>
              <a:t>tcp</a:t>
            </a:r>
            <a:r>
              <a:rPr lang="en-US" dirty="0">
                <a:solidFill>
                  <a:srgbClr val="FF0000"/>
                </a:solidFill>
              </a:rPr>
              <a:t>, </a:t>
            </a:r>
            <a:r>
              <a:rPr lang="en-US" dirty="0" err="1">
                <a:solidFill>
                  <a:srgbClr val="FF0000"/>
                </a:solidFill>
              </a:rPr>
              <a:t>udp</a:t>
            </a:r>
            <a:r>
              <a:rPr lang="en-US" dirty="0">
                <a:solidFill>
                  <a:srgbClr val="FF0000"/>
                </a:solidFill>
              </a:rPr>
              <a:t>, and </a:t>
            </a:r>
            <a:r>
              <a:rPr lang="en-US" dirty="0" err="1">
                <a:solidFill>
                  <a:srgbClr val="FF0000"/>
                </a:solidFill>
              </a:rPr>
              <a:t>egp</a:t>
            </a:r>
            <a:r>
              <a:rPr lang="en-US" dirty="0"/>
              <a:t>. These groups are under the </a:t>
            </a:r>
            <a:r>
              <a:rPr lang="en-US" dirty="0" err="1"/>
              <a:t>mib</a:t>
            </a:r>
            <a:r>
              <a:rPr lang="en-US" dirty="0"/>
              <a:t> object.</a:t>
            </a:r>
          </a:p>
          <a:p>
            <a:pPr algn="just"/>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88</a:t>
            </a:fld>
            <a:endParaRPr lang="en-US" dirty="0"/>
          </a:p>
        </p:txBody>
      </p:sp>
      <p:pic>
        <p:nvPicPr>
          <p:cNvPr id="40962" name="Picture 2" descr="Computer Network SN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604" y="4128514"/>
            <a:ext cx="63246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0409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2770" y="330656"/>
            <a:ext cx="7293429" cy="6477558"/>
          </a:xfrm>
        </p:spPr>
        <p:txBody>
          <a:bodyPr>
            <a:normAutofit fontScale="85000" lnSpcReduction="20000"/>
          </a:bodyPr>
          <a:lstStyle/>
          <a:p>
            <a:pPr marL="130175" indent="0" algn="just">
              <a:buNone/>
            </a:pPr>
            <a:r>
              <a:rPr lang="en-US" b="1" dirty="0" smtClean="0"/>
              <a:t>SNMP </a:t>
            </a:r>
            <a:r>
              <a:rPr lang="en-US" b="1" dirty="0"/>
              <a:t>messages</a:t>
            </a:r>
            <a:endParaRPr lang="en-US" b="1" dirty="0" smtClean="0"/>
          </a:p>
          <a:p>
            <a:pPr algn="just"/>
            <a:r>
              <a:rPr lang="en-US" dirty="0" smtClean="0"/>
              <a:t>SNMP defines five types of messages: </a:t>
            </a:r>
            <a:r>
              <a:rPr lang="en-US" dirty="0" err="1" smtClean="0"/>
              <a:t>GetRequest</a:t>
            </a:r>
            <a:r>
              <a:rPr lang="en-US" dirty="0" smtClean="0"/>
              <a:t>, </a:t>
            </a:r>
            <a:r>
              <a:rPr lang="en-US" dirty="0" err="1" smtClean="0"/>
              <a:t>GetNextRequest</a:t>
            </a:r>
            <a:r>
              <a:rPr lang="en-US" dirty="0" smtClean="0"/>
              <a:t>, </a:t>
            </a:r>
            <a:r>
              <a:rPr lang="en-US" dirty="0" err="1" smtClean="0"/>
              <a:t>SetRequest</a:t>
            </a:r>
            <a:r>
              <a:rPr lang="en-US" dirty="0" smtClean="0"/>
              <a:t>, </a:t>
            </a:r>
            <a:r>
              <a:rPr lang="en-US" dirty="0" err="1" smtClean="0"/>
              <a:t>GetResponse</a:t>
            </a:r>
            <a:r>
              <a:rPr lang="en-US" dirty="0" smtClean="0"/>
              <a:t>, and Trap</a:t>
            </a:r>
          </a:p>
          <a:p>
            <a:pPr algn="just"/>
            <a:r>
              <a:rPr lang="en-US" dirty="0" err="1" smtClean="0">
                <a:solidFill>
                  <a:srgbClr val="FF0000"/>
                </a:solidFill>
              </a:rPr>
              <a:t>GetRequest</a:t>
            </a:r>
            <a:r>
              <a:rPr lang="en-US" dirty="0">
                <a:solidFill>
                  <a:srgbClr val="FF0000"/>
                </a:solidFill>
              </a:rPr>
              <a:t>: </a:t>
            </a:r>
            <a:r>
              <a:rPr lang="en-US" dirty="0"/>
              <a:t>The </a:t>
            </a:r>
            <a:r>
              <a:rPr lang="en-US" dirty="0" err="1"/>
              <a:t>GetRequest</a:t>
            </a:r>
            <a:r>
              <a:rPr lang="en-US" dirty="0"/>
              <a:t> message is sent from a manager (client) to the agent (server) to retrieve the value of a variable.</a:t>
            </a:r>
          </a:p>
          <a:p>
            <a:pPr algn="just"/>
            <a:r>
              <a:rPr lang="en-US" b="1" dirty="0" err="1" smtClean="0">
                <a:solidFill>
                  <a:srgbClr val="FF0000"/>
                </a:solidFill>
              </a:rPr>
              <a:t>GetResponse</a:t>
            </a:r>
            <a:r>
              <a:rPr lang="en-US" b="1" dirty="0">
                <a:solidFill>
                  <a:srgbClr val="FF0000"/>
                </a:solidFill>
              </a:rPr>
              <a:t>:</a:t>
            </a:r>
            <a:r>
              <a:rPr lang="en-US" dirty="0"/>
              <a:t> The </a:t>
            </a:r>
            <a:r>
              <a:rPr lang="en-US" dirty="0" err="1"/>
              <a:t>GetResponse</a:t>
            </a:r>
            <a:r>
              <a:rPr lang="en-US" dirty="0"/>
              <a:t> message is sent from an agent to the manager in response to the </a:t>
            </a:r>
            <a:r>
              <a:rPr lang="en-US" dirty="0" err="1"/>
              <a:t>GetRequest</a:t>
            </a:r>
            <a:r>
              <a:rPr lang="en-US" dirty="0"/>
              <a:t> and </a:t>
            </a:r>
            <a:r>
              <a:rPr lang="en-US" dirty="0" err="1"/>
              <a:t>GetNextRequest</a:t>
            </a:r>
            <a:r>
              <a:rPr lang="en-US" dirty="0"/>
              <a:t> message. This message contains the value of a variable requested by the manager</a:t>
            </a:r>
            <a:r>
              <a:rPr lang="en-US" dirty="0" smtClean="0"/>
              <a:t>.</a:t>
            </a:r>
          </a:p>
          <a:p>
            <a:pPr algn="just"/>
            <a:r>
              <a:rPr lang="en-US" dirty="0" err="1">
                <a:solidFill>
                  <a:srgbClr val="FF0000"/>
                </a:solidFill>
              </a:rPr>
              <a:t>GetNextRequest</a:t>
            </a:r>
            <a:r>
              <a:rPr lang="en-US" dirty="0">
                <a:solidFill>
                  <a:srgbClr val="FF0000"/>
                </a:solidFill>
              </a:rPr>
              <a:t>:</a:t>
            </a:r>
            <a:r>
              <a:rPr lang="en-US" dirty="0"/>
              <a:t> The </a:t>
            </a:r>
            <a:r>
              <a:rPr lang="en-US" dirty="0" err="1"/>
              <a:t>GetNextRequest</a:t>
            </a:r>
            <a:r>
              <a:rPr lang="en-US" dirty="0"/>
              <a:t> message is sent from the manager to agent to retrieve the value of a variable. This type of message is used to retrieve the values of the </a:t>
            </a:r>
            <a:r>
              <a:rPr lang="en-US" dirty="0">
                <a:solidFill>
                  <a:srgbClr val="FF0000"/>
                </a:solidFill>
              </a:rPr>
              <a:t>entries in a table</a:t>
            </a:r>
            <a:r>
              <a:rPr lang="en-US" dirty="0"/>
              <a:t>. </a:t>
            </a:r>
          </a:p>
          <a:p>
            <a:pPr algn="just"/>
            <a:r>
              <a:rPr lang="en-US" b="1" dirty="0" err="1">
                <a:solidFill>
                  <a:srgbClr val="FF0000"/>
                </a:solidFill>
              </a:rPr>
              <a:t>SetRequest</a:t>
            </a:r>
            <a:r>
              <a:rPr lang="en-US" b="1" dirty="0">
                <a:solidFill>
                  <a:srgbClr val="FF0000"/>
                </a:solidFill>
              </a:rPr>
              <a:t>:</a:t>
            </a:r>
            <a:r>
              <a:rPr lang="en-US" dirty="0"/>
              <a:t> The </a:t>
            </a:r>
            <a:r>
              <a:rPr lang="en-US" dirty="0" err="1"/>
              <a:t>SetRequest</a:t>
            </a:r>
            <a:r>
              <a:rPr lang="en-US" dirty="0"/>
              <a:t> message is sent from a manager to the agent to </a:t>
            </a:r>
            <a:r>
              <a:rPr lang="en-US" dirty="0">
                <a:solidFill>
                  <a:srgbClr val="FF0000"/>
                </a:solidFill>
              </a:rPr>
              <a:t>set a value in a variable</a:t>
            </a:r>
            <a:r>
              <a:rPr lang="en-US" dirty="0"/>
              <a:t>.</a:t>
            </a:r>
          </a:p>
          <a:p>
            <a:pPr algn="just"/>
            <a:r>
              <a:rPr lang="en-US" b="1" dirty="0">
                <a:solidFill>
                  <a:srgbClr val="FF0000"/>
                </a:solidFill>
              </a:rPr>
              <a:t>Trap:</a:t>
            </a:r>
            <a:r>
              <a:rPr lang="en-US" dirty="0">
                <a:solidFill>
                  <a:srgbClr val="FF0000"/>
                </a:solidFill>
              </a:rPr>
              <a:t> </a:t>
            </a:r>
            <a:r>
              <a:rPr lang="en-US" dirty="0"/>
              <a:t>The Trap message is sent from an agent to the manager to report an event. For example, if the agent is rebooted, then it informs the manager as well as sends the time of rebooting</a:t>
            </a:r>
          </a:p>
          <a:p>
            <a:pPr algn="just"/>
            <a:endParaRPr lang="en-US" dirty="0"/>
          </a:p>
          <a:p>
            <a:pPr algn="just"/>
            <a:endParaRPr lang="en-US" dirty="0"/>
          </a:p>
          <a:p>
            <a:pPr algn="just"/>
            <a:endParaRPr lang="en-US" dirty="0" smtClean="0"/>
          </a:p>
          <a:p>
            <a:pPr algn="just"/>
            <a:endParaRPr lang="en-US" dirty="0"/>
          </a:p>
          <a:p>
            <a:pPr algn="just"/>
            <a:endParaRPr lang="en-US" dirty="0"/>
          </a:p>
          <a:p>
            <a:pPr algn="just"/>
            <a:endParaRPr lang="en-IN" dirty="0"/>
          </a:p>
        </p:txBody>
      </p:sp>
      <p:sp>
        <p:nvSpPr>
          <p:cNvPr id="4" name="Slide Number Placeholder 3"/>
          <p:cNvSpPr>
            <a:spLocks noGrp="1"/>
          </p:cNvSpPr>
          <p:nvPr>
            <p:ph type="sldNum" sz="quarter" idx="4"/>
          </p:nvPr>
        </p:nvSpPr>
        <p:spPr/>
        <p:txBody>
          <a:bodyPr/>
          <a:lstStyle/>
          <a:p>
            <a:r>
              <a:rPr lang="en-US" smtClean="0"/>
              <a:t>Application Layer: 2-</a:t>
            </a:r>
            <a:fld id="{C4204591-24BD-A542-B9D5-F8D8A88D2FEE}" type="slidenum">
              <a:rPr lang="en-US" smtClean="0"/>
              <a:pPr/>
              <a:t>89</a:t>
            </a:fld>
            <a:endParaRPr lang="en-US" dirty="0"/>
          </a:p>
        </p:txBody>
      </p:sp>
      <p:pic>
        <p:nvPicPr>
          <p:cNvPr id="41986" name="Picture 2" descr="Computer Network SN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786269"/>
            <a:ext cx="428625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683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response time</a:t>
            </a:r>
            <a:endParaRPr lang="en-US" sz="4400" dirty="0"/>
          </a:p>
        </p:txBody>
      </p:sp>
      <p:sp>
        <p:nvSpPr>
          <p:cNvPr id="62" name="Rectangle 3">
            <a:extLst>
              <a:ext uri="{FF2B5EF4-FFF2-40B4-BE49-F238E27FC236}">
                <a16:creationId xmlns:a16="http://schemas.microsoft.com/office/drawing/2014/main" id="{6FDB6615-546D-6440-BBC8-3C06990BF0E4}"/>
              </a:ext>
            </a:extLst>
          </p:cNvPr>
          <p:cNvSpPr txBox="1">
            <a:spLocks noChangeArrowheads="1"/>
          </p:cNvSpPr>
          <p:nvPr/>
        </p:nvSpPr>
        <p:spPr>
          <a:xfrm>
            <a:off x="736393" y="1919178"/>
            <a:ext cx="5683502" cy="33373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None/>
              <a:defRPr/>
            </a:pPr>
            <a:r>
              <a:rPr kumimoji="0" lang="en-US" altLang="en-US" sz="2800" b="0" i="0" u="none" strike="noStrike" kern="1200" cap="none" spc="0" normalizeH="0" baseline="0" noProof="0" dirty="0" smtClean="0">
                <a:ln>
                  <a:noFill/>
                </a:ln>
                <a:solidFill>
                  <a:srgbClr val="CC0000"/>
                </a:solidFill>
                <a:effectLst/>
                <a:uLnTx/>
                <a:uFillTx/>
                <a:latin typeface="Calibri"/>
                <a:ea typeface="ＭＳ Ｐゴシック" panose="020B0600070205080204" pitchFamily="34" charset="-128"/>
                <a:cs typeface="+mn-cs"/>
              </a:rPr>
              <a:t>Round Trip Time(RTT) </a:t>
            </a: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(definition):</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time for a small packet to travel from client to server and </a:t>
            </a:r>
            <a:r>
              <a:rPr lang="en-US" altLang="en-US" dirty="0" smtClean="0">
                <a:solidFill>
                  <a:prstClr val="black"/>
                </a:solidFill>
                <a:ea typeface="ＭＳ Ｐゴシック" panose="020B0600070205080204" pitchFamily="34" charset="-128"/>
              </a:rPr>
              <a:t>then </a:t>
            </a:r>
            <a:r>
              <a:rPr lang="en-US" altLang="en-US" dirty="0">
                <a:solidFill>
                  <a:prstClr val="black"/>
                </a:solidFill>
                <a:ea typeface="ＭＳ Ｐゴシック" panose="020B0600070205080204" pitchFamily="34" charset="-128"/>
              </a:rPr>
              <a:t>back to the client</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 time (per object):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to initiate TCP connection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for HTTP request and first few bytes of HTTP response to return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object/file transmission time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Line 15">
            <a:extLst>
              <a:ext uri="{FF2B5EF4-FFF2-40B4-BE49-F238E27FC236}">
                <a16:creationId xmlns:a16="http://schemas.microsoft.com/office/drawing/2014/main" id="{4929D219-0DD0-EE4D-B40F-3D0B3F80F653}"/>
              </a:ext>
            </a:extLst>
          </p:cNvPr>
          <p:cNvSpPr>
            <a:spLocks noChangeShapeType="1"/>
          </p:cNvSpPr>
          <p:nvPr/>
        </p:nvSpPr>
        <p:spPr bwMode="auto">
          <a:xfrm>
            <a:off x="8197229" y="2671284"/>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4" name="Line 16">
            <a:extLst>
              <a:ext uri="{FF2B5EF4-FFF2-40B4-BE49-F238E27FC236}">
                <a16:creationId xmlns:a16="http://schemas.microsoft.com/office/drawing/2014/main" id="{8CAAC30A-AACE-CA43-94F8-6356C7DBF909}"/>
              </a:ext>
            </a:extLst>
          </p:cNvPr>
          <p:cNvSpPr>
            <a:spLocks noChangeShapeType="1"/>
          </p:cNvSpPr>
          <p:nvPr/>
        </p:nvSpPr>
        <p:spPr bwMode="auto">
          <a:xfrm>
            <a:off x="9887916" y="2664934"/>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7">
            <a:extLst>
              <a:ext uri="{FF2B5EF4-FFF2-40B4-BE49-F238E27FC236}">
                <a16:creationId xmlns:a16="http://schemas.microsoft.com/office/drawing/2014/main" id="{AF42B5BB-493F-1A4F-A479-A45F6B47212F}"/>
              </a:ext>
            </a:extLst>
          </p:cNvPr>
          <p:cNvSpPr>
            <a:spLocks noChangeShapeType="1"/>
          </p:cNvSpPr>
          <p:nvPr/>
        </p:nvSpPr>
        <p:spPr bwMode="auto">
          <a:xfrm>
            <a:off x="8211516" y="290305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0" name="Line 18">
            <a:extLst>
              <a:ext uri="{FF2B5EF4-FFF2-40B4-BE49-F238E27FC236}">
                <a16:creationId xmlns:a16="http://schemas.microsoft.com/office/drawing/2014/main" id="{C9AE042D-B868-CC49-B9F2-374B1A84C6CD}"/>
              </a:ext>
            </a:extLst>
          </p:cNvPr>
          <p:cNvSpPr>
            <a:spLocks noChangeShapeType="1"/>
          </p:cNvSpPr>
          <p:nvPr/>
        </p:nvSpPr>
        <p:spPr bwMode="auto">
          <a:xfrm flipH="1">
            <a:off x="8197229" y="334120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1" name="Line 19">
            <a:extLst>
              <a:ext uri="{FF2B5EF4-FFF2-40B4-BE49-F238E27FC236}">
                <a16:creationId xmlns:a16="http://schemas.microsoft.com/office/drawing/2014/main" id="{99C22C7D-D82A-5C41-99D1-EA13F124371E}"/>
              </a:ext>
            </a:extLst>
          </p:cNvPr>
          <p:cNvSpPr>
            <a:spLocks noChangeShapeType="1"/>
          </p:cNvSpPr>
          <p:nvPr/>
        </p:nvSpPr>
        <p:spPr bwMode="auto">
          <a:xfrm>
            <a:off x="8205166" y="384920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3" name="AutoShape 21">
            <a:extLst>
              <a:ext uri="{FF2B5EF4-FFF2-40B4-BE49-F238E27FC236}">
                <a16:creationId xmlns:a16="http://schemas.microsoft.com/office/drawing/2014/main" id="{DD02DF36-65CF-F14E-88DF-53BB17EBFDA7}"/>
              </a:ext>
            </a:extLst>
          </p:cNvPr>
          <p:cNvSpPr>
            <a:spLocks/>
          </p:cNvSpPr>
          <p:nvPr/>
        </p:nvSpPr>
        <p:spPr bwMode="auto">
          <a:xfrm>
            <a:off x="9903942" y="4249143"/>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4" name="Text Box 22">
            <a:extLst>
              <a:ext uri="{FF2B5EF4-FFF2-40B4-BE49-F238E27FC236}">
                <a16:creationId xmlns:a16="http://schemas.microsoft.com/office/drawing/2014/main" id="{CCB0A876-D266-4A45-A302-8A1ECD42C715}"/>
              </a:ext>
            </a:extLst>
          </p:cNvPr>
          <p:cNvSpPr txBox="1">
            <a:spLocks noChangeArrowheads="1"/>
          </p:cNvSpPr>
          <p:nvPr/>
        </p:nvSpPr>
        <p:spPr bwMode="auto">
          <a:xfrm>
            <a:off x="9997454" y="3944459"/>
            <a:ext cx="1123577" cy="87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time to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transmit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file</a:t>
            </a:r>
          </a:p>
        </p:txBody>
      </p:sp>
      <p:sp>
        <p:nvSpPr>
          <p:cNvPr id="75" name="Line 23">
            <a:extLst>
              <a:ext uri="{FF2B5EF4-FFF2-40B4-BE49-F238E27FC236}">
                <a16:creationId xmlns:a16="http://schemas.microsoft.com/office/drawing/2014/main" id="{5718D752-EA30-EF40-828E-5D0FFEB1DBD8}"/>
              </a:ext>
            </a:extLst>
          </p:cNvPr>
          <p:cNvSpPr>
            <a:spLocks noChangeShapeType="1"/>
          </p:cNvSpPr>
          <p:nvPr/>
        </p:nvSpPr>
        <p:spPr bwMode="auto">
          <a:xfrm>
            <a:off x="7806704" y="2877659"/>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24">
            <a:extLst>
              <a:ext uri="{FF2B5EF4-FFF2-40B4-BE49-F238E27FC236}">
                <a16:creationId xmlns:a16="http://schemas.microsoft.com/office/drawing/2014/main" id="{8BC58F30-FF48-FF4E-819B-1E40B909576D}"/>
              </a:ext>
            </a:extLst>
          </p:cNvPr>
          <p:cNvSpPr txBox="1">
            <a:spLocks noChangeArrowheads="1"/>
          </p:cNvSpPr>
          <p:nvPr/>
        </p:nvSpPr>
        <p:spPr bwMode="auto">
          <a:xfrm>
            <a:off x="6516660" y="2563010"/>
            <a:ext cx="136370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initiate TCP</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connection</a:t>
            </a:r>
          </a:p>
        </p:txBody>
      </p:sp>
      <p:sp>
        <p:nvSpPr>
          <p:cNvPr id="77" name="AutoShape 25">
            <a:extLst>
              <a:ext uri="{FF2B5EF4-FFF2-40B4-BE49-F238E27FC236}">
                <a16:creationId xmlns:a16="http://schemas.microsoft.com/office/drawing/2014/main" id="{1676996C-B2C6-6440-BDFC-70D850B75C3C}"/>
              </a:ext>
            </a:extLst>
          </p:cNvPr>
          <p:cNvSpPr>
            <a:spLocks/>
          </p:cNvSpPr>
          <p:nvPr/>
        </p:nvSpPr>
        <p:spPr bwMode="auto">
          <a:xfrm>
            <a:off x="7941641" y="2928459"/>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Text Box 26">
            <a:extLst>
              <a:ext uri="{FF2B5EF4-FFF2-40B4-BE49-F238E27FC236}">
                <a16:creationId xmlns:a16="http://schemas.microsoft.com/office/drawing/2014/main" id="{86DB8643-EF07-8F4F-9625-5A4CA4A150AE}"/>
              </a:ext>
            </a:extLst>
          </p:cNvPr>
          <p:cNvSpPr txBox="1">
            <a:spLocks noChangeArrowheads="1"/>
          </p:cNvSpPr>
          <p:nvPr/>
        </p:nvSpPr>
        <p:spPr bwMode="auto">
          <a:xfrm>
            <a:off x="7459041" y="3139596"/>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RTT</a:t>
            </a:r>
          </a:p>
        </p:txBody>
      </p:sp>
      <p:sp>
        <p:nvSpPr>
          <p:cNvPr id="79" name="Line 27">
            <a:extLst>
              <a:ext uri="{FF2B5EF4-FFF2-40B4-BE49-F238E27FC236}">
                <a16:creationId xmlns:a16="http://schemas.microsoft.com/office/drawing/2014/main" id="{981309A0-6209-8843-8011-139102021A78}"/>
              </a:ext>
            </a:extLst>
          </p:cNvPr>
          <p:cNvSpPr>
            <a:spLocks noChangeShapeType="1"/>
          </p:cNvSpPr>
          <p:nvPr/>
        </p:nvSpPr>
        <p:spPr bwMode="auto">
          <a:xfrm>
            <a:off x="7855916" y="3782534"/>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8">
            <a:extLst>
              <a:ext uri="{FF2B5EF4-FFF2-40B4-BE49-F238E27FC236}">
                <a16:creationId xmlns:a16="http://schemas.microsoft.com/office/drawing/2014/main" id="{F8F4F9A2-8F8A-0A49-A582-7B28C50C8027}"/>
              </a:ext>
            </a:extLst>
          </p:cNvPr>
          <p:cNvSpPr txBox="1">
            <a:spLocks noChangeArrowheads="1"/>
          </p:cNvSpPr>
          <p:nvPr/>
        </p:nvSpPr>
        <p:spPr bwMode="auto">
          <a:xfrm>
            <a:off x="6493113" y="3589815"/>
            <a:ext cx="1969956"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request file</a:t>
            </a:r>
          </a:p>
        </p:txBody>
      </p:sp>
      <p:sp>
        <p:nvSpPr>
          <p:cNvPr id="81" name="AutoShape 29">
            <a:extLst>
              <a:ext uri="{FF2B5EF4-FFF2-40B4-BE49-F238E27FC236}">
                <a16:creationId xmlns:a16="http://schemas.microsoft.com/office/drawing/2014/main" id="{38B5D7F5-BB3A-C042-A65C-E340A56B8131}"/>
              </a:ext>
            </a:extLst>
          </p:cNvPr>
          <p:cNvSpPr>
            <a:spLocks/>
          </p:cNvSpPr>
          <p:nvPr/>
        </p:nvSpPr>
        <p:spPr bwMode="auto">
          <a:xfrm>
            <a:off x="7947991" y="3838096"/>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2" name="Text Box 30">
            <a:extLst>
              <a:ext uri="{FF2B5EF4-FFF2-40B4-BE49-F238E27FC236}">
                <a16:creationId xmlns:a16="http://schemas.microsoft.com/office/drawing/2014/main" id="{F6FF37B4-B442-4047-946B-77B07E91C983}"/>
              </a:ext>
            </a:extLst>
          </p:cNvPr>
          <p:cNvSpPr txBox="1">
            <a:spLocks noChangeArrowheads="1"/>
          </p:cNvSpPr>
          <p:nvPr/>
        </p:nvSpPr>
        <p:spPr bwMode="auto">
          <a:xfrm>
            <a:off x="7478091" y="4061934"/>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RTT</a:t>
            </a:r>
          </a:p>
        </p:txBody>
      </p:sp>
      <p:sp>
        <p:nvSpPr>
          <p:cNvPr id="83" name="Line 35">
            <a:extLst>
              <a:ext uri="{FF2B5EF4-FFF2-40B4-BE49-F238E27FC236}">
                <a16:creationId xmlns:a16="http://schemas.microsoft.com/office/drawing/2014/main" id="{1D97958B-3B35-E742-B7C6-848FC7C172D7}"/>
              </a:ext>
            </a:extLst>
          </p:cNvPr>
          <p:cNvSpPr>
            <a:spLocks noChangeShapeType="1"/>
          </p:cNvSpPr>
          <p:nvPr/>
        </p:nvSpPr>
        <p:spPr bwMode="auto">
          <a:xfrm flipH="1">
            <a:off x="7818988" y="4805006"/>
            <a:ext cx="361323" cy="2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4" name="Text Box 36">
            <a:extLst>
              <a:ext uri="{FF2B5EF4-FFF2-40B4-BE49-F238E27FC236}">
                <a16:creationId xmlns:a16="http://schemas.microsoft.com/office/drawing/2014/main" id="{24A3B2D9-8989-434A-9FC2-223A7BF47D9C}"/>
              </a:ext>
            </a:extLst>
          </p:cNvPr>
          <p:cNvSpPr txBox="1">
            <a:spLocks noChangeArrowheads="1"/>
          </p:cNvSpPr>
          <p:nvPr/>
        </p:nvSpPr>
        <p:spPr bwMode="auto">
          <a:xfrm>
            <a:off x="6405684" y="4617233"/>
            <a:ext cx="1647627"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file received</a:t>
            </a:r>
          </a:p>
        </p:txBody>
      </p:sp>
      <p:sp>
        <p:nvSpPr>
          <p:cNvPr id="85" name="Text Box 37">
            <a:extLst>
              <a:ext uri="{FF2B5EF4-FFF2-40B4-BE49-F238E27FC236}">
                <a16:creationId xmlns:a16="http://schemas.microsoft.com/office/drawing/2014/main" id="{5F7EC06B-E293-DF46-888B-439F61ED3140}"/>
              </a:ext>
            </a:extLst>
          </p:cNvPr>
          <p:cNvSpPr txBox="1">
            <a:spLocks noChangeArrowheads="1"/>
          </p:cNvSpPr>
          <p:nvPr/>
        </p:nvSpPr>
        <p:spPr bwMode="auto">
          <a:xfrm>
            <a:off x="7971804" y="5517671"/>
            <a:ext cx="663964"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time</a:t>
            </a:r>
          </a:p>
        </p:txBody>
      </p:sp>
      <p:sp>
        <p:nvSpPr>
          <p:cNvPr id="86" name="Text Box 38">
            <a:extLst>
              <a:ext uri="{FF2B5EF4-FFF2-40B4-BE49-F238E27FC236}">
                <a16:creationId xmlns:a16="http://schemas.microsoft.com/office/drawing/2014/main" id="{29F1D00D-DC1A-684B-8E6D-3829DD416398}"/>
              </a:ext>
            </a:extLst>
          </p:cNvPr>
          <p:cNvSpPr txBox="1">
            <a:spLocks noChangeArrowheads="1"/>
          </p:cNvSpPr>
          <p:nvPr/>
        </p:nvSpPr>
        <p:spPr bwMode="auto">
          <a:xfrm>
            <a:off x="9649791" y="5500209"/>
            <a:ext cx="663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time</a:t>
            </a:r>
          </a:p>
        </p:txBody>
      </p:sp>
      <p:grpSp>
        <p:nvGrpSpPr>
          <p:cNvPr id="87" name="Group 43">
            <a:extLst>
              <a:ext uri="{FF2B5EF4-FFF2-40B4-BE49-F238E27FC236}">
                <a16:creationId xmlns:a16="http://schemas.microsoft.com/office/drawing/2014/main" id="{541F6086-47C8-874D-8AA5-F7E42EE4D031}"/>
              </a:ext>
            </a:extLst>
          </p:cNvPr>
          <p:cNvGrpSpPr>
            <a:grpSpLocks/>
          </p:cNvGrpSpPr>
          <p:nvPr/>
        </p:nvGrpSpPr>
        <p:grpSpPr bwMode="auto">
          <a:xfrm>
            <a:off x="9687891" y="1898171"/>
            <a:ext cx="423863" cy="684213"/>
            <a:chOff x="4140" y="429"/>
            <a:chExt cx="1425" cy="2396"/>
          </a:xfrm>
        </p:grpSpPr>
        <p:sp>
          <p:nvSpPr>
            <p:cNvPr id="88" name="Freeform 44">
              <a:extLst>
                <a:ext uri="{FF2B5EF4-FFF2-40B4-BE49-F238E27FC236}">
                  <a16:creationId xmlns:a16="http://schemas.microsoft.com/office/drawing/2014/main" id="{6DAF6B62-B819-F74E-96B5-61332060022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Rectangle 45">
              <a:extLst>
                <a:ext uri="{FF2B5EF4-FFF2-40B4-BE49-F238E27FC236}">
                  <a16:creationId xmlns:a16="http://schemas.microsoft.com/office/drawing/2014/main" id="{50F7D37B-F313-5C49-8576-42FF33D8D98D}"/>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0" name="Freeform 46">
              <a:extLst>
                <a:ext uri="{FF2B5EF4-FFF2-40B4-BE49-F238E27FC236}">
                  <a16:creationId xmlns:a16="http://schemas.microsoft.com/office/drawing/2014/main" id="{87E40F45-93DC-2B4E-ADDC-55D37D40B97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Freeform 47">
              <a:extLst>
                <a:ext uri="{FF2B5EF4-FFF2-40B4-BE49-F238E27FC236}">
                  <a16:creationId xmlns:a16="http://schemas.microsoft.com/office/drawing/2014/main" id="{7B112D55-79F9-1F4D-B446-8C88751FFEC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2" name="Rectangle 48">
              <a:extLst>
                <a:ext uri="{FF2B5EF4-FFF2-40B4-BE49-F238E27FC236}">
                  <a16:creationId xmlns:a16="http://schemas.microsoft.com/office/drawing/2014/main" id="{956D8EF0-FF87-9E4B-887E-2B313EF776BD}"/>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3" name="Group 49">
              <a:extLst>
                <a:ext uri="{FF2B5EF4-FFF2-40B4-BE49-F238E27FC236}">
                  <a16:creationId xmlns:a16="http://schemas.microsoft.com/office/drawing/2014/main" id="{66F581E1-4301-C04A-BC92-0FE36983E299}"/>
                </a:ext>
              </a:extLst>
            </p:cNvPr>
            <p:cNvGrpSpPr>
              <a:grpSpLocks/>
            </p:cNvGrpSpPr>
            <p:nvPr/>
          </p:nvGrpSpPr>
          <p:grpSpPr bwMode="auto">
            <a:xfrm>
              <a:off x="4749" y="668"/>
              <a:ext cx="581" cy="145"/>
              <a:chOff x="614" y="2568"/>
              <a:chExt cx="725" cy="139"/>
            </a:xfrm>
          </p:grpSpPr>
          <p:sp>
            <p:nvSpPr>
              <p:cNvPr id="118" name="AutoShape 50">
                <a:extLst>
                  <a:ext uri="{FF2B5EF4-FFF2-40B4-BE49-F238E27FC236}">
                    <a16:creationId xmlns:a16="http://schemas.microsoft.com/office/drawing/2014/main" id="{060EE10F-40BB-F147-A18B-D592D49006F2}"/>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9" name="AutoShape 51">
                <a:extLst>
                  <a:ext uri="{FF2B5EF4-FFF2-40B4-BE49-F238E27FC236}">
                    <a16:creationId xmlns:a16="http://schemas.microsoft.com/office/drawing/2014/main" id="{964C81AE-2600-6248-820C-48DB107C0AC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4" name="Rectangle 52">
              <a:extLst>
                <a:ext uri="{FF2B5EF4-FFF2-40B4-BE49-F238E27FC236}">
                  <a16:creationId xmlns:a16="http://schemas.microsoft.com/office/drawing/2014/main" id="{0B3B5D85-0106-D947-B9AB-3DEF402BDE7F}"/>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5" name="Group 53">
              <a:extLst>
                <a:ext uri="{FF2B5EF4-FFF2-40B4-BE49-F238E27FC236}">
                  <a16:creationId xmlns:a16="http://schemas.microsoft.com/office/drawing/2014/main" id="{21E327E2-0D3F-BB45-88FA-94BE82472324}"/>
                </a:ext>
              </a:extLst>
            </p:cNvPr>
            <p:cNvGrpSpPr>
              <a:grpSpLocks/>
            </p:cNvGrpSpPr>
            <p:nvPr/>
          </p:nvGrpSpPr>
          <p:grpSpPr bwMode="auto">
            <a:xfrm>
              <a:off x="4747" y="994"/>
              <a:ext cx="581" cy="134"/>
              <a:chOff x="614" y="2568"/>
              <a:chExt cx="725" cy="139"/>
            </a:xfrm>
          </p:grpSpPr>
          <p:sp>
            <p:nvSpPr>
              <p:cNvPr id="116" name="AutoShape 54">
                <a:extLst>
                  <a:ext uri="{FF2B5EF4-FFF2-40B4-BE49-F238E27FC236}">
                    <a16:creationId xmlns:a16="http://schemas.microsoft.com/office/drawing/2014/main" id="{A09779CB-5E1C-FF46-9276-B827DEE6BD99}"/>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7" name="AutoShape 55">
                <a:extLst>
                  <a:ext uri="{FF2B5EF4-FFF2-40B4-BE49-F238E27FC236}">
                    <a16:creationId xmlns:a16="http://schemas.microsoft.com/office/drawing/2014/main" id="{67162A33-48AB-8447-8BA1-9899B1EFA707}"/>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6" name="Rectangle 56">
              <a:extLst>
                <a:ext uri="{FF2B5EF4-FFF2-40B4-BE49-F238E27FC236}">
                  <a16:creationId xmlns:a16="http://schemas.microsoft.com/office/drawing/2014/main" id="{C0727CA6-9309-D04B-829F-614EF5BEA353}"/>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7" name="Rectangle 57">
              <a:extLst>
                <a:ext uri="{FF2B5EF4-FFF2-40B4-BE49-F238E27FC236}">
                  <a16:creationId xmlns:a16="http://schemas.microsoft.com/office/drawing/2014/main" id="{17B7496E-619F-B745-A3B6-4EDDE39B5208}"/>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8" name="Group 58">
              <a:extLst>
                <a:ext uri="{FF2B5EF4-FFF2-40B4-BE49-F238E27FC236}">
                  <a16:creationId xmlns:a16="http://schemas.microsoft.com/office/drawing/2014/main" id="{B3F5CCBA-FB37-F741-A1BE-6A326312ABBC}"/>
                </a:ext>
              </a:extLst>
            </p:cNvPr>
            <p:cNvGrpSpPr>
              <a:grpSpLocks/>
            </p:cNvGrpSpPr>
            <p:nvPr/>
          </p:nvGrpSpPr>
          <p:grpSpPr bwMode="auto">
            <a:xfrm>
              <a:off x="4735" y="1627"/>
              <a:ext cx="582" cy="151"/>
              <a:chOff x="614" y="2568"/>
              <a:chExt cx="725" cy="139"/>
            </a:xfrm>
          </p:grpSpPr>
          <p:sp>
            <p:nvSpPr>
              <p:cNvPr id="114" name="AutoShape 59">
                <a:extLst>
                  <a:ext uri="{FF2B5EF4-FFF2-40B4-BE49-F238E27FC236}">
                    <a16:creationId xmlns:a16="http://schemas.microsoft.com/office/drawing/2014/main" id="{DEAAF06F-764B-A04C-A4F4-4AF808C89F06}"/>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5" name="AutoShape 60">
                <a:extLst>
                  <a:ext uri="{FF2B5EF4-FFF2-40B4-BE49-F238E27FC236}">
                    <a16:creationId xmlns:a16="http://schemas.microsoft.com/office/drawing/2014/main" id="{73A61CB6-ED08-FD4B-8F83-3336B8F8272F}"/>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9" name="Freeform 61">
              <a:extLst>
                <a:ext uri="{FF2B5EF4-FFF2-40B4-BE49-F238E27FC236}">
                  <a16:creationId xmlns:a16="http://schemas.microsoft.com/office/drawing/2014/main" id="{1AB063BC-5497-FD41-9B58-4C27970B62E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00" name="Group 62">
              <a:extLst>
                <a:ext uri="{FF2B5EF4-FFF2-40B4-BE49-F238E27FC236}">
                  <a16:creationId xmlns:a16="http://schemas.microsoft.com/office/drawing/2014/main" id="{20634D40-DCFD-8449-B684-70B31A9B350D}"/>
                </a:ext>
              </a:extLst>
            </p:cNvPr>
            <p:cNvGrpSpPr>
              <a:grpSpLocks/>
            </p:cNvGrpSpPr>
            <p:nvPr/>
          </p:nvGrpSpPr>
          <p:grpSpPr bwMode="auto">
            <a:xfrm>
              <a:off x="4739" y="1327"/>
              <a:ext cx="582" cy="139"/>
              <a:chOff x="614" y="2568"/>
              <a:chExt cx="725" cy="139"/>
            </a:xfrm>
          </p:grpSpPr>
          <p:sp>
            <p:nvSpPr>
              <p:cNvPr id="112" name="AutoShape 63">
                <a:extLst>
                  <a:ext uri="{FF2B5EF4-FFF2-40B4-BE49-F238E27FC236}">
                    <a16:creationId xmlns:a16="http://schemas.microsoft.com/office/drawing/2014/main" id="{F58EC583-5702-1E4B-A6F2-1309BD877BAA}"/>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3" name="AutoShape 64">
                <a:extLst>
                  <a:ext uri="{FF2B5EF4-FFF2-40B4-BE49-F238E27FC236}">
                    <a16:creationId xmlns:a16="http://schemas.microsoft.com/office/drawing/2014/main" id="{DB3DA62B-8007-4E4C-93B9-0F102F104C19}"/>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101" name="Rectangle 65">
              <a:extLst>
                <a:ext uri="{FF2B5EF4-FFF2-40B4-BE49-F238E27FC236}">
                  <a16:creationId xmlns:a16="http://schemas.microsoft.com/office/drawing/2014/main" id="{C31A2516-63E0-E740-AE1D-B59F6C97699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2" name="Freeform 66">
              <a:extLst>
                <a:ext uri="{FF2B5EF4-FFF2-40B4-BE49-F238E27FC236}">
                  <a16:creationId xmlns:a16="http://schemas.microsoft.com/office/drawing/2014/main" id="{B8246D8C-6855-C044-A8BA-8F170062CBC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3" name="Freeform 67">
              <a:extLst>
                <a:ext uri="{FF2B5EF4-FFF2-40B4-BE49-F238E27FC236}">
                  <a16:creationId xmlns:a16="http://schemas.microsoft.com/office/drawing/2014/main" id="{924E847A-F4E0-DA4B-8D4E-A56FEAA6913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val 68">
              <a:extLst>
                <a:ext uri="{FF2B5EF4-FFF2-40B4-BE49-F238E27FC236}">
                  <a16:creationId xmlns:a16="http://schemas.microsoft.com/office/drawing/2014/main" id="{8CAE9087-3C8E-F24B-A512-CEB1940F02B6}"/>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5" name="Freeform 69">
              <a:extLst>
                <a:ext uri="{FF2B5EF4-FFF2-40B4-BE49-F238E27FC236}">
                  <a16:creationId xmlns:a16="http://schemas.microsoft.com/office/drawing/2014/main" id="{2AB5FE84-419E-EB41-B46F-B90EA8215F8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6" name="AutoShape 70">
              <a:extLst>
                <a:ext uri="{FF2B5EF4-FFF2-40B4-BE49-F238E27FC236}">
                  <a16:creationId xmlns:a16="http://schemas.microsoft.com/office/drawing/2014/main" id="{5044997C-6434-1F4E-951A-58848E528421}"/>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7" name="AutoShape 71">
              <a:extLst>
                <a:ext uri="{FF2B5EF4-FFF2-40B4-BE49-F238E27FC236}">
                  <a16:creationId xmlns:a16="http://schemas.microsoft.com/office/drawing/2014/main" id="{E0E22BAF-7B23-B44C-827B-153E00211A92}"/>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E772A220-7A72-DF4C-B4F3-72E6DDF1F7AC}"/>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9" name="Oval 73">
              <a:extLst>
                <a:ext uri="{FF2B5EF4-FFF2-40B4-BE49-F238E27FC236}">
                  <a16:creationId xmlns:a16="http://schemas.microsoft.com/office/drawing/2014/main" id="{E52F28FE-19A0-E943-AE0B-DEEA922220F8}"/>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10" name="Oval 74">
              <a:extLst>
                <a:ext uri="{FF2B5EF4-FFF2-40B4-BE49-F238E27FC236}">
                  <a16:creationId xmlns:a16="http://schemas.microsoft.com/office/drawing/2014/main" id="{679A21A4-960E-C240-991F-7A91E9D33D9E}"/>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1" name="Rectangle 75">
              <a:extLst>
                <a:ext uri="{FF2B5EF4-FFF2-40B4-BE49-F238E27FC236}">
                  <a16:creationId xmlns:a16="http://schemas.microsoft.com/office/drawing/2014/main" id="{5FE7BC29-1F3A-FC4D-B0A8-E7C985E2199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120" name="Group 76">
            <a:extLst>
              <a:ext uri="{FF2B5EF4-FFF2-40B4-BE49-F238E27FC236}">
                <a16:creationId xmlns:a16="http://schemas.microsoft.com/office/drawing/2014/main" id="{ACB35F9B-E584-6A4C-A928-821626F2884C}"/>
              </a:ext>
            </a:extLst>
          </p:cNvPr>
          <p:cNvGrpSpPr>
            <a:grpSpLocks/>
          </p:cNvGrpSpPr>
          <p:nvPr/>
        </p:nvGrpSpPr>
        <p:grpSpPr bwMode="auto">
          <a:xfrm>
            <a:off x="7686054" y="1920396"/>
            <a:ext cx="698500" cy="709613"/>
            <a:chOff x="-44" y="1473"/>
            <a:chExt cx="981" cy="1105"/>
          </a:xfrm>
        </p:grpSpPr>
        <p:pic>
          <p:nvPicPr>
            <p:cNvPr id="121" name="Picture 77" descr="desktop_computer_stylized_medium">
              <a:extLst>
                <a:ext uri="{FF2B5EF4-FFF2-40B4-BE49-F238E27FC236}">
                  <a16:creationId xmlns:a16="http://schemas.microsoft.com/office/drawing/2014/main" id="{C2C6AD66-1148-CD4D-99F7-5C6A689E2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8">
              <a:extLst>
                <a:ext uri="{FF2B5EF4-FFF2-40B4-BE49-F238E27FC236}">
                  <a16:creationId xmlns:a16="http://schemas.microsoft.com/office/drawing/2014/main" id="{40C43405-EE8F-6348-9658-64CCF319FF4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1">
            <a:extLst>
              <a:ext uri="{FF2B5EF4-FFF2-40B4-BE49-F238E27FC236}">
                <a16:creationId xmlns:a16="http://schemas.microsoft.com/office/drawing/2014/main" id="{2D3ED81E-7823-0B47-8E02-97411E72ACFD}"/>
              </a:ext>
            </a:extLst>
          </p:cNvPr>
          <p:cNvSpPr/>
          <p:nvPr/>
        </p:nvSpPr>
        <p:spPr>
          <a:xfrm>
            <a:off x="8188984" y="4246818"/>
            <a:ext cx="1700270" cy="558188"/>
          </a:xfrm>
          <a:custGeom>
            <a:avLst/>
            <a:gdLst>
              <a:gd name="connsiteX0" fmla="*/ 0 w 1700270"/>
              <a:gd name="connsiteY0" fmla="*/ 389262 h 543498"/>
              <a:gd name="connsiteX1" fmla="*/ 1700270 w 1700270"/>
              <a:gd name="connsiteY1" fmla="*/ 0 h 543498"/>
              <a:gd name="connsiteX2" fmla="*/ 1696598 w 1700270"/>
              <a:gd name="connsiteY2" fmla="*/ 176269 h 543498"/>
              <a:gd name="connsiteX3" fmla="*/ 0 w 1700270"/>
              <a:gd name="connsiteY3" fmla="*/ 543498 h 543498"/>
              <a:gd name="connsiteX4" fmla="*/ 0 w 1700270"/>
              <a:gd name="connsiteY4" fmla="*/ 389262 h 543498"/>
              <a:gd name="connsiteX0" fmla="*/ 0 w 1700270"/>
              <a:gd name="connsiteY0" fmla="*/ 389262 h 558188"/>
              <a:gd name="connsiteX1" fmla="*/ 1700270 w 1700270"/>
              <a:gd name="connsiteY1" fmla="*/ 0 h 558188"/>
              <a:gd name="connsiteX2" fmla="*/ 1696598 w 1700270"/>
              <a:gd name="connsiteY2" fmla="*/ 176269 h 558188"/>
              <a:gd name="connsiteX3" fmla="*/ 7344 w 1700270"/>
              <a:gd name="connsiteY3" fmla="*/ 558188 h 558188"/>
              <a:gd name="connsiteX4" fmla="*/ 0 w 1700270"/>
              <a:gd name="connsiteY4" fmla="*/ 389262 h 55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70" h="558188">
                <a:moveTo>
                  <a:pt x="0" y="389262"/>
                </a:moveTo>
                <a:lnTo>
                  <a:pt x="1700270" y="0"/>
                </a:lnTo>
                <a:lnTo>
                  <a:pt x="1696598" y="176269"/>
                </a:lnTo>
                <a:lnTo>
                  <a:pt x="7344" y="558188"/>
                </a:lnTo>
                <a:lnTo>
                  <a:pt x="0" y="389262"/>
                </a:lnTo>
                <a:close/>
              </a:path>
            </a:pathLst>
          </a:custGeom>
          <a:solidFill>
            <a:srgbClr val="0000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AutoShape 21">
            <a:extLst>
              <a:ext uri="{FF2B5EF4-FFF2-40B4-BE49-F238E27FC236}">
                <a16:creationId xmlns:a16="http://schemas.microsoft.com/office/drawing/2014/main" id="{B46E8531-A1AB-F94F-83A6-88018FC274AE}"/>
              </a:ext>
            </a:extLst>
          </p:cNvPr>
          <p:cNvSpPr>
            <a:spLocks/>
          </p:cNvSpPr>
          <p:nvPr/>
        </p:nvSpPr>
        <p:spPr bwMode="auto">
          <a:xfrm flipH="1" flipV="1">
            <a:off x="8069711" y="4643267"/>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 name="TextBox 3">
            <a:extLst>
              <a:ext uri="{FF2B5EF4-FFF2-40B4-BE49-F238E27FC236}">
                <a16:creationId xmlns:a16="http://schemas.microsoft.com/office/drawing/2014/main" id="{C4BF7570-9992-2546-969B-3F60B086818E}"/>
              </a:ext>
            </a:extLst>
          </p:cNvPr>
          <p:cNvSpPr txBox="1"/>
          <p:nvPr/>
        </p:nvSpPr>
        <p:spPr>
          <a:xfrm>
            <a:off x="1056514" y="5919854"/>
            <a:ext cx="925724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Non-persistent HTTP response time =  2RTT+ file transmission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Slide Number Placeholder 2">
            <a:extLst>
              <a:ext uri="{FF2B5EF4-FFF2-40B4-BE49-F238E27FC236}">
                <a16:creationId xmlns:a16="http://schemas.microsoft.com/office/drawing/2014/main" id="{7E482904-1521-274F-AE73-DF7E96ACE75C}"/>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9</a:t>
            </a:fld>
            <a:endParaRPr lang="en-US" dirty="0"/>
          </a:p>
        </p:txBody>
      </p:sp>
    </p:spTree>
    <p:extLst>
      <p:ext uri="{BB962C8B-B14F-4D97-AF65-F5344CB8AC3E}">
        <p14:creationId xmlns:p14="http://schemas.microsoft.com/office/powerpoint/2010/main" val="287471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dissolve">
                                      <p:cBhvr>
                                        <p:cTn id="7" dur="500"/>
                                        <p:tgtEl>
                                          <p:spTgt spid="6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2">
                                            <p:txEl>
                                              <p:pRg st="2" end="2"/>
                                            </p:txEl>
                                          </p:spTgt>
                                        </p:tgtEl>
                                        <p:attrNameLst>
                                          <p:attrName>style.visibility</p:attrName>
                                        </p:attrNameLst>
                                      </p:cBhvr>
                                      <p:to>
                                        <p:strVal val="visible"/>
                                      </p:to>
                                    </p:set>
                                    <p:animEffect transition="in" filter="dissolve">
                                      <p:cBhvr>
                                        <p:cTn id="10" dur="500"/>
                                        <p:tgtEl>
                                          <p:spTgt spid="62">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2">
                                            <p:txEl>
                                              <p:pRg st="3" end="3"/>
                                            </p:txEl>
                                          </p:spTgt>
                                        </p:tgtEl>
                                        <p:attrNameLst>
                                          <p:attrName>style.visibility</p:attrName>
                                        </p:attrNameLst>
                                      </p:cBhvr>
                                      <p:to>
                                        <p:strVal val="visible"/>
                                      </p:to>
                                    </p:set>
                                    <p:animEffect transition="in" filter="dissolve">
                                      <p:cBhvr>
                                        <p:cTn id="13" dur="500"/>
                                        <p:tgtEl>
                                          <p:spTgt spid="62">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2">
                                            <p:txEl>
                                              <p:pRg st="4" end="4"/>
                                            </p:txEl>
                                          </p:spTgt>
                                        </p:tgtEl>
                                        <p:attrNameLst>
                                          <p:attrName>style.visibility</p:attrName>
                                        </p:attrNameLst>
                                      </p:cBhvr>
                                      <p:to>
                                        <p:strVal val="visible"/>
                                      </p:to>
                                    </p:set>
                                    <p:animEffect transition="in" filter="dissolve">
                                      <p:cBhvr>
                                        <p:cTn id="16" dur="500"/>
                                        <p:tgtEl>
                                          <p:spTgt spid="6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17892</TotalTime>
  <Words>8220</Words>
  <Application>Microsoft Office PowerPoint</Application>
  <PresentationFormat>Widescreen</PresentationFormat>
  <Paragraphs>1439</Paragraphs>
  <Slides>89</Slides>
  <Notes>70</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89</vt:i4>
      </vt:variant>
    </vt:vector>
  </HeadingPairs>
  <TitlesOfParts>
    <vt:vector size="112" baseType="lpstr">
      <vt:lpstr>MS PGothic</vt:lpstr>
      <vt:lpstr>MS PGothic</vt:lpstr>
      <vt:lpstr>游ゴシック</vt:lpstr>
      <vt:lpstr>Arial</vt:lpstr>
      <vt:lpstr>Arial Narrow</vt:lpstr>
      <vt:lpstr>ArialMT</vt:lpstr>
      <vt:lpstr>Berkeley-Bold</vt:lpstr>
      <vt:lpstr>Calibri</vt:lpstr>
      <vt:lpstr>Calibri Light</vt:lpstr>
      <vt:lpstr>Comic Sans MS</vt:lpstr>
      <vt:lpstr>Courier</vt:lpstr>
      <vt:lpstr>Courier New</vt:lpstr>
      <vt:lpstr>Courier10PitchBT-Roman</vt:lpstr>
      <vt:lpstr>Gill Sans MT</vt:lpstr>
      <vt:lpstr>inter-regular</vt:lpstr>
      <vt:lpstr>Times New Roman</vt:lpstr>
      <vt:lpstr>Times-Bold</vt:lpstr>
      <vt:lpstr>Times-Roman</vt:lpstr>
      <vt:lpstr>Wingdings</vt:lpstr>
      <vt:lpstr>ZapfDingbats</vt:lpstr>
      <vt:lpstr>Office Theme</vt:lpstr>
      <vt:lpstr>1_Office Theme</vt:lpstr>
      <vt:lpstr>2_Office Theme</vt:lpstr>
      <vt:lpstr>Application layer: overview</vt:lpstr>
      <vt:lpstr>Web and HTTP</vt:lpstr>
      <vt:lpstr>HTTP overview</vt:lpstr>
      <vt:lpstr>HTTP overview (continued)</vt:lpstr>
      <vt:lpstr>HTTP connections: two types</vt:lpstr>
      <vt:lpstr>Non-persistent HTTP: example</vt:lpstr>
      <vt:lpstr>Non-persistent HTTP: example (cont.)</vt:lpstr>
      <vt:lpstr>Three-way handshake protocol</vt:lpstr>
      <vt:lpstr>Non-persistent HTTP: response time</vt:lpstr>
      <vt:lpstr>Persistent HTTP (HTTP 1.1)</vt:lpstr>
      <vt:lpstr>HTTP request message</vt:lpstr>
      <vt:lpstr>HTTP request message: general format</vt:lpstr>
      <vt:lpstr>Other HTTP request messages</vt:lpstr>
      <vt:lpstr>HTTP response message</vt:lpstr>
      <vt:lpstr>HTTP response status codes</vt:lpstr>
      <vt:lpstr>Trying out HTTP (client side) for yourself</vt:lpstr>
      <vt:lpstr>PowerPoint Presentation</vt:lpstr>
      <vt:lpstr>Maintaining user/server state: cookies</vt:lpstr>
      <vt:lpstr>Maintaining user/server state: cookies</vt:lpstr>
      <vt:lpstr>Maintaining user/server state: cookies</vt:lpstr>
      <vt:lpstr>HTTP cookies: comments</vt:lpstr>
      <vt:lpstr>PowerPoint Presentation</vt:lpstr>
      <vt:lpstr>PowerPoint Presentation</vt:lpstr>
      <vt:lpstr>PowerPoint Presentation</vt:lpstr>
      <vt:lpstr>PowerPoint Presentation</vt:lpstr>
      <vt:lpstr>PowerPoint Presentation</vt:lpstr>
      <vt:lpstr>PowerPoint Presentation</vt:lpstr>
      <vt:lpstr>Web caches</vt:lpstr>
      <vt:lpstr>Web caches (aka proxy servers)</vt:lpstr>
      <vt:lpstr>Caching example</vt:lpstr>
      <vt:lpstr>Option 1: buy a faster access link</vt:lpstr>
      <vt:lpstr>Option 2: install a web cache</vt:lpstr>
      <vt:lpstr>Calculating access link utilization, end-end delay with cache:</vt:lpstr>
      <vt:lpstr>Browser caching: Conditional GET</vt:lpstr>
      <vt:lpstr>HTTP/2</vt:lpstr>
      <vt:lpstr>HTTP/2</vt:lpstr>
      <vt:lpstr>HTTP/2: mitigating HOL blocking</vt:lpstr>
      <vt:lpstr>HTTP/2: mitigating HOL blocking</vt:lpstr>
      <vt:lpstr>HTTP/2 to HTTP/3</vt:lpstr>
      <vt:lpstr>Application layer: overview</vt:lpstr>
      <vt:lpstr>FTP  (File Transfer Protocol)</vt:lpstr>
      <vt:lpstr>PowerPoint Presentation</vt:lpstr>
      <vt:lpstr>PowerPoint Presentation</vt:lpstr>
      <vt:lpstr>Application layer: overview</vt:lpstr>
      <vt:lpstr>E-mail</vt:lpstr>
      <vt:lpstr>E-mail: mail servers</vt:lpstr>
      <vt:lpstr>SMTP RFC (5321)</vt:lpstr>
      <vt:lpstr>Scenario: Alice sends e-mail to Bob</vt:lpstr>
      <vt:lpstr>Sample SMTP interaction</vt:lpstr>
      <vt:lpstr>SMTP: observations</vt:lpstr>
      <vt:lpstr>Mail message format</vt:lpstr>
      <vt:lpstr>Retrieving email: mail access protocols</vt:lpstr>
      <vt:lpstr>PowerPoint Presentation</vt:lpstr>
      <vt:lpstr>PowerPoint Presentation</vt:lpstr>
      <vt:lpstr>PowerPoint Presentation</vt:lpstr>
      <vt:lpstr>POP3 protocol</vt:lpstr>
      <vt:lpstr>POP3 (more) and IMAP</vt:lpstr>
      <vt:lpstr>PowerPoint Presentation</vt:lpstr>
      <vt:lpstr>PowerPoint Presentation</vt:lpstr>
      <vt:lpstr>MIME Protocol </vt:lpstr>
      <vt:lpstr>PowerPoint Presentation</vt:lpstr>
      <vt:lpstr>PowerPoint Presentation</vt:lpstr>
      <vt:lpstr>PowerPoint Presentation</vt:lpstr>
      <vt:lpstr>MIME Header</vt:lpstr>
      <vt:lpstr>Application Layer: Overview</vt:lpstr>
      <vt:lpstr>DNS: Domain Name System</vt:lpstr>
      <vt:lpstr>DNS: services, structure</vt:lpstr>
      <vt:lpstr>Thinking about the DNS</vt:lpstr>
      <vt:lpstr>DNS: a distributed, hierarchical database</vt:lpstr>
      <vt:lpstr>DNS: root name servers</vt:lpstr>
      <vt:lpstr>DNS: root name servers</vt:lpstr>
      <vt:lpstr>Top-Level Domain, and authoritative servers</vt:lpstr>
      <vt:lpstr>Local DNS name servers</vt:lpstr>
      <vt:lpstr>DNS name resolution: iterated query</vt:lpstr>
      <vt:lpstr>DNS name resolution: recursive query</vt:lpstr>
      <vt:lpstr>Caching DNS Information</vt:lpstr>
      <vt:lpstr>DNS records</vt:lpstr>
      <vt:lpstr>DNS protocol messages</vt:lpstr>
      <vt:lpstr>DNS protocol messages</vt:lpstr>
      <vt:lpstr>Getting your info into the DNS</vt:lpstr>
      <vt:lpstr>DNS security</vt:lpstr>
      <vt:lpstr>Sample SMTP interaction</vt:lpstr>
      <vt:lpstr>Case study: Netflix</vt:lpstr>
      <vt:lpstr> SNMP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Administrator</cp:lastModifiedBy>
  <cp:revision>342</cp:revision>
  <cp:lastPrinted>2023-02-25T11:21:13Z</cp:lastPrinted>
  <dcterms:created xsi:type="dcterms:W3CDTF">2020-01-18T07:24:59Z</dcterms:created>
  <dcterms:modified xsi:type="dcterms:W3CDTF">2023-02-27T07:50:28Z</dcterms:modified>
</cp:coreProperties>
</file>